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uGk1BBZEjBMS7nRIRae/kuBPL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11fa883c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811fa883c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11fa883c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811fa883c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1" type="subTitle"/>
          </p:nvPr>
        </p:nvSpPr>
        <p:spPr>
          <a:xfrm>
            <a:off x="272100" y="346800"/>
            <a:ext cx="8599800" cy="44499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1098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1111"/>
              <a:buNone/>
            </a:pPr>
            <a:r>
              <a:rPr b="1" lang="cs" sz="3600">
                <a:solidFill>
                  <a:srgbClr val="2B3990"/>
                </a:solidFill>
              </a:rPr>
              <a:t>Лекция</a:t>
            </a:r>
            <a:r>
              <a:rPr b="1" lang="cs" sz="3600">
                <a:solidFill>
                  <a:srgbClr val="2B3990"/>
                </a:solidFill>
              </a:rPr>
              <a:t> 2</a:t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1111"/>
              <a:buNone/>
            </a:pPr>
            <a:r>
              <a:rPr b="1" lang="cs" sz="3600">
                <a:solidFill>
                  <a:srgbClr val="2B3990"/>
                </a:solidFill>
              </a:rPr>
              <a:t>Структурные теги HTML</a:t>
            </a:r>
            <a:endParaRPr b="1" sz="3600">
              <a:solidFill>
                <a:srgbClr val="2B399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11111"/>
              <a:buNone/>
            </a:pPr>
            <a:r>
              <a:rPr b="1" lang="cs" sz="3600">
                <a:solidFill>
                  <a:srgbClr val="FF00FF"/>
                </a:solidFill>
              </a:rPr>
              <a:t>       </a:t>
            </a:r>
            <a:r>
              <a:rPr b="1" lang="cs" sz="3600">
                <a:solidFill>
                  <a:srgbClr val="EB008B"/>
                </a:solidFill>
              </a:rPr>
              <a:t>&lt;header&gt;, &lt;main&gt;, &lt;footer&gt;, &lt;section&gt;, &lt;div&gt;.</a:t>
            </a:r>
            <a:endParaRPr b="1" sz="3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131">
              <a:solidFill>
                <a:srgbClr val="EB008B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b="1" lang="cs" sz="3600">
                <a:solidFill>
                  <a:srgbClr val="2B3990"/>
                </a:solidFill>
              </a:rPr>
              <a:t>В</a:t>
            </a:r>
            <a:r>
              <a:rPr b="1" lang="cs" sz="3600">
                <a:solidFill>
                  <a:srgbClr val="2B3990"/>
                </a:solidFill>
              </a:rPr>
              <a:t>ведение в CSS</a:t>
            </a:r>
            <a:endParaRPr b="1" sz="3600">
              <a:solidFill>
                <a:srgbClr val="EB008B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8100" lvl="0" marL="17780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ct val="142857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75000"/>
              <a:buFont typeface="Arial"/>
              <a:buNone/>
            </a:pPr>
            <a:r>
              <a:rPr lang="cs">
                <a:solidFill>
                  <a:srgbClr val="0000FF"/>
                </a:solidFill>
              </a:rPr>
              <a:t>лектор Олексий Шевченко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idx="1" type="body"/>
          </p:nvPr>
        </p:nvSpPr>
        <p:spPr>
          <a:xfrm>
            <a:off x="203225" y="258400"/>
            <a:ext cx="8520600" cy="46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850">
                <a:solidFill>
                  <a:srgbClr val="2B3990"/>
                </a:solidFill>
              </a:rPr>
              <a:t>Введение в CSS</a:t>
            </a:r>
            <a:endParaRPr b="1" sz="185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850">
                <a:solidFill>
                  <a:srgbClr val="2B3990"/>
                </a:solidFill>
              </a:rPr>
              <a:t>CSS (Cascading Style Sheets, каскадные таблицы стилей) — </a:t>
            </a:r>
            <a:r>
              <a:rPr lang="cs" sz="1850">
                <a:solidFill>
                  <a:srgbClr val="2B3990"/>
                </a:solidFill>
              </a:rPr>
              <a:t>это язык для описания и изменения внешнего вида элементов.</a:t>
            </a:r>
            <a:br>
              <a:rPr lang="cs" sz="1850">
                <a:solidFill>
                  <a:srgbClr val="2B3990"/>
                </a:solidFill>
              </a:rPr>
            </a:br>
            <a:r>
              <a:rPr b="1" lang="cs" sz="1850">
                <a:solidFill>
                  <a:srgbClr val="2B3990"/>
                </a:solidFill>
              </a:rPr>
              <a:t>HTML </a:t>
            </a:r>
            <a:r>
              <a:rPr lang="cs" sz="1850">
                <a:solidFill>
                  <a:srgbClr val="2B3990"/>
                </a:solidFill>
              </a:rPr>
              <a:t>используется для определения структуры и семантики содержимого документа, а</a:t>
            </a:r>
            <a:r>
              <a:rPr b="1" lang="cs" sz="1850">
                <a:solidFill>
                  <a:srgbClr val="2B3990"/>
                </a:solidFill>
              </a:rPr>
              <a:t> CSS </a:t>
            </a:r>
            <a:r>
              <a:rPr lang="cs" sz="1850">
                <a:solidFill>
                  <a:srgbClr val="2B3990"/>
                </a:solidFill>
              </a:rPr>
              <a:t>предназначен для его стилизации и расположения на странице.</a:t>
            </a:r>
            <a:endParaRPr sz="185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cs" sz="1850">
                <a:solidFill>
                  <a:srgbClr val="2B3990"/>
                </a:solidFill>
              </a:rPr>
              <a:t>Синтаксис CSS:</a:t>
            </a:r>
            <a:endParaRPr b="1" sz="185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cs" sz="1850">
                <a:solidFill>
                  <a:srgbClr val="2B3990"/>
                </a:solidFill>
              </a:rPr>
              <a:t>				</a:t>
            </a:r>
            <a:r>
              <a:rPr b="1" lang="cs" sz="1850">
                <a:solidFill>
                  <a:srgbClr val="EB008B"/>
                </a:solidFill>
              </a:rPr>
              <a:t>селектор {</a:t>
            </a:r>
            <a:endParaRPr b="1" sz="185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cs" sz="1850">
                <a:solidFill>
                  <a:srgbClr val="EB008B"/>
                </a:solidFill>
              </a:rPr>
              <a:t>    							свойство: значение;</a:t>
            </a:r>
            <a:endParaRPr b="1" sz="185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cs" sz="1850">
                <a:solidFill>
                  <a:srgbClr val="EB008B"/>
                </a:solidFill>
              </a:rPr>
              <a:t>    							свойство: значение;</a:t>
            </a:r>
            <a:endParaRPr b="1" sz="185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b="1" lang="cs" sz="1850">
                <a:solidFill>
                  <a:srgbClr val="EB008B"/>
                </a:solidFill>
              </a:rPr>
              <a:t>    							свойство: значение;</a:t>
            </a:r>
            <a:endParaRPr b="1" sz="1850">
              <a:solidFill>
                <a:srgbClr val="EB008B"/>
              </a:solidFill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cs" sz="1850">
                <a:solidFill>
                  <a:srgbClr val="EB008B"/>
                </a:solidFill>
              </a:rPr>
              <a:t>}	</a:t>
            </a:r>
            <a:endParaRPr b="1" sz="2800">
              <a:solidFill>
                <a:srgbClr val="EB008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11fa883cd_0_28"/>
          <p:cNvSpPr txBox="1"/>
          <p:nvPr>
            <p:ph idx="1" type="body"/>
          </p:nvPr>
        </p:nvSpPr>
        <p:spPr>
          <a:xfrm>
            <a:off x="66300" y="311825"/>
            <a:ext cx="4173000" cy="4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Селектор</a:t>
            </a:r>
            <a:br>
              <a:rPr b="1"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Это элемент HTML, к которому мы хотим применить стили.</a:t>
            </a:r>
            <a:br>
              <a:rPr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Примеры: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500"/>
              <a:buChar char="●"/>
            </a:pPr>
            <a:r>
              <a:rPr b="1" lang="cs" sz="1500">
                <a:solidFill>
                  <a:srgbClr val="EB008B"/>
                </a:solidFill>
              </a:rPr>
              <a:t>p</a:t>
            </a:r>
            <a:r>
              <a:rPr lang="cs" sz="1500">
                <a:solidFill>
                  <a:srgbClr val="2B3990"/>
                </a:solidFill>
              </a:rPr>
              <a:t> — все абзацы </a:t>
            </a:r>
            <a:r>
              <a:rPr b="1" lang="cs" sz="1500">
                <a:solidFill>
                  <a:srgbClr val="EB008B"/>
                </a:solidFill>
              </a:rPr>
              <a:t>&lt;p&gt;</a:t>
            </a:r>
            <a:r>
              <a:rPr lang="cs" sz="1500">
                <a:solidFill>
                  <a:srgbClr val="2B3990"/>
                </a:solidFill>
              </a:rPr>
              <a:t> на странице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Char char="●"/>
            </a:pPr>
            <a:r>
              <a:rPr b="1" lang="cs" sz="1500">
                <a:solidFill>
                  <a:srgbClr val="EB008B"/>
                </a:solidFill>
              </a:rPr>
              <a:t>.menu</a:t>
            </a:r>
            <a:r>
              <a:rPr lang="cs" sz="1500">
                <a:solidFill>
                  <a:srgbClr val="2B3990"/>
                </a:solidFill>
              </a:rPr>
              <a:t> — все элементы с классом </a:t>
            </a:r>
            <a:r>
              <a:rPr b="1" lang="cs" sz="1500">
                <a:solidFill>
                  <a:srgbClr val="2B3990"/>
                </a:solidFill>
              </a:rPr>
              <a:t>menu</a:t>
            </a:r>
            <a:endParaRPr b="1" sz="15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500">
                <a:solidFill>
                  <a:srgbClr val="EB008B"/>
                </a:solidFill>
              </a:rPr>
              <a:t>#header</a:t>
            </a:r>
            <a:r>
              <a:rPr lang="cs" sz="1500">
                <a:solidFill>
                  <a:srgbClr val="2B3990"/>
                </a:solidFill>
              </a:rPr>
              <a:t> — элемент с</a:t>
            </a:r>
            <a:r>
              <a:rPr b="1" lang="cs" sz="1500">
                <a:solidFill>
                  <a:srgbClr val="2B3990"/>
                </a:solidFill>
              </a:rPr>
              <a:t> id </a:t>
            </a:r>
            <a:r>
              <a:rPr lang="cs" sz="1500">
                <a:solidFill>
                  <a:srgbClr val="2B3990"/>
                </a:solidFill>
              </a:rPr>
              <a:t>header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 sz="1500">
                <a:solidFill>
                  <a:srgbClr val="2B3990"/>
                </a:solidFill>
              </a:rPr>
              <a:t>В названии класса используем только маленькие латинские буквы, без пробелов, если хотим использовать два слова тогда через тире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Например:</a:t>
            </a:r>
            <a:r>
              <a:rPr lang="cs" sz="1500">
                <a:solidFill>
                  <a:srgbClr val="188038"/>
                </a:solidFill>
              </a:rPr>
              <a:t> </a:t>
            </a:r>
            <a:r>
              <a:rPr lang="cs" sz="1500">
                <a:solidFill>
                  <a:srgbClr val="EB008B"/>
                </a:solidFill>
              </a:rPr>
              <a:t>list, list-item, logo-image</a:t>
            </a:r>
            <a:endParaRPr sz="1500"/>
          </a:p>
        </p:txBody>
      </p:sp>
      <p:sp>
        <p:nvSpPr>
          <p:cNvPr id="107" name="Google Shape;107;g3811fa883cd_0_28"/>
          <p:cNvSpPr txBox="1"/>
          <p:nvPr>
            <p:ph idx="2" type="body"/>
          </p:nvPr>
        </p:nvSpPr>
        <p:spPr>
          <a:xfrm>
            <a:off x="4278725" y="357000"/>
            <a:ext cx="4628100" cy="47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Свойство</a:t>
            </a:r>
            <a:br>
              <a:rPr b="1"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Это характеристика внешнего вида, которую мы хотим изменить.</a:t>
            </a:r>
            <a:br>
              <a:rPr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</a:t>
            </a:r>
            <a:r>
              <a:rPr b="1" lang="cs" sz="1500">
                <a:solidFill>
                  <a:srgbClr val="2B3990"/>
                </a:solidFill>
              </a:rPr>
              <a:t>Примеры:</a:t>
            </a:r>
            <a:endParaRPr b="1"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Char char="-"/>
            </a:pPr>
            <a:r>
              <a:rPr b="1" lang="cs" sz="1500">
                <a:solidFill>
                  <a:srgbClr val="EB008B"/>
                </a:solidFill>
              </a:rPr>
              <a:t>color</a:t>
            </a:r>
            <a:r>
              <a:rPr lang="cs" sz="1500">
                <a:solidFill>
                  <a:srgbClr val="2B3990"/>
                </a:solidFill>
              </a:rPr>
              <a:t> — цвет текста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Char char="-"/>
            </a:pPr>
            <a:r>
              <a:rPr b="1" lang="cs" sz="1500">
                <a:solidFill>
                  <a:srgbClr val="EB008B"/>
                </a:solidFill>
              </a:rPr>
              <a:t>font-size</a:t>
            </a:r>
            <a:r>
              <a:rPr lang="cs" sz="1500">
                <a:solidFill>
                  <a:srgbClr val="2B3990"/>
                </a:solidFill>
              </a:rPr>
              <a:t> — размер шрифта-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Char char="-"/>
            </a:pPr>
            <a:r>
              <a:rPr b="1" lang="cs" sz="1500">
                <a:solidFill>
                  <a:srgbClr val="EB008B"/>
                </a:solidFill>
              </a:rPr>
              <a:t>margin</a:t>
            </a:r>
            <a:r>
              <a:rPr lang="cs" sz="1500">
                <a:solidFill>
                  <a:srgbClr val="2B3990"/>
                </a:solidFill>
              </a:rPr>
              <a:t> — внешние отступы</a:t>
            </a:r>
            <a:br>
              <a:rPr lang="cs" sz="1500">
                <a:solidFill>
                  <a:srgbClr val="2B3990"/>
                </a:solidFill>
              </a:rPr>
            </a:b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s" sz="1500">
                <a:solidFill>
                  <a:srgbClr val="2B3990"/>
                </a:solidFill>
              </a:rPr>
              <a:t>Значение</a:t>
            </a:r>
            <a:br>
              <a:rPr b="1"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Это конкретное значение, которое мы задаём свойству.</a:t>
            </a:r>
            <a:br>
              <a:rPr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</a:t>
            </a:r>
            <a:r>
              <a:rPr b="1" lang="cs" sz="1500">
                <a:solidFill>
                  <a:srgbClr val="2B3990"/>
                </a:solidFill>
              </a:rPr>
              <a:t>Примеры:</a:t>
            </a:r>
            <a:br>
              <a:rPr lang="cs" sz="1500">
                <a:solidFill>
                  <a:srgbClr val="2B3990"/>
                </a:solidFill>
              </a:rPr>
            </a:br>
            <a:r>
              <a:rPr lang="cs" sz="1500">
                <a:solidFill>
                  <a:srgbClr val="2B3990"/>
                </a:solidFill>
              </a:rPr>
              <a:t>   -     </a:t>
            </a:r>
            <a:r>
              <a:rPr b="1" lang="cs" sz="1500">
                <a:solidFill>
                  <a:srgbClr val="EB008B"/>
                </a:solidFill>
              </a:rPr>
              <a:t>blue</a:t>
            </a:r>
            <a:r>
              <a:rPr lang="cs" sz="1500">
                <a:solidFill>
                  <a:srgbClr val="2B3990"/>
                </a:solidFill>
              </a:rPr>
              <a:t> — синий цвет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Char char="-"/>
            </a:pPr>
            <a:r>
              <a:rPr b="1" lang="cs" sz="1500">
                <a:solidFill>
                  <a:srgbClr val="EB008B"/>
                </a:solidFill>
              </a:rPr>
              <a:t>16px</a:t>
            </a:r>
            <a:r>
              <a:rPr lang="cs" sz="1500">
                <a:solidFill>
                  <a:srgbClr val="2B3990"/>
                </a:solidFill>
              </a:rPr>
              <a:t> — 16 пикселей</a:t>
            </a:r>
            <a:endParaRPr sz="1500">
              <a:solidFill>
                <a:srgbClr val="2B399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500"/>
              <a:buChar char="-"/>
            </a:pPr>
            <a:r>
              <a:rPr b="1" lang="cs" sz="1500">
                <a:solidFill>
                  <a:srgbClr val="EB008B"/>
                </a:solidFill>
              </a:rPr>
              <a:t>10px</a:t>
            </a:r>
            <a:r>
              <a:rPr lang="cs" sz="1500">
                <a:solidFill>
                  <a:srgbClr val="2B3990"/>
                </a:solidFill>
              </a:rPr>
              <a:t> — 10 пикселей</a:t>
            </a:r>
            <a:endParaRPr sz="15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"/>
          <p:cNvSpPr txBox="1"/>
          <p:nvPr>
            <p:ph idx="1" type="body"/>
          </p:nvPr>
        </p:nvSpPr>
        <p:spPr>
          <a:xfrm>
            <a:off x="112825" y="194900"/>
            <a:ext cx="8728500" cy="47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Задача 3: Создание внешнего CSS-файла и подключение его к HTML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Создайте CSS-файл.</a:t>
            </a:r>
            <a:br>
              <a:rPr b="1"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Например: </a:t>
            </a:r>
            <a:r>
              <a:rPr b="1" lang="cs" sz="1600">
                <a:solidFill>
                  <a:srgbClr val="188038"/>
                </a:solidFill>
              </a:rPr>
              <a:t>style.css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/>
            </a:pPr>
            <a:r>
              <a:rPr b="1" lang="cs" sz="1600">
                <a:solidFill>
                  <a:srgbClr val="2B3990"/>
                </a:solidFill>
              </a:rPr>
              <a:t>Подключите CSS-файл к HTML: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EB008B"/>
                </a:solidFill>
              </a:rPr>
              <a:t>&lt;link rel="stylesheet" href="style.css"&gt;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AutoNum type="arabicPeriod" startAt="3"/>
            </a:pPr>
            <a:r>
              <a:rPr b="1" lang="cs" sz="1600">
                <a:solidFill>
                  <a:srgbClr val="2B3990"/>
                </a:solidFill>
              </a:rPr>
              <a:t>Напишите стили для: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Заголовок </a:t>
            </a:r>
            <a:r>
              <a:rPr b="1" lang="cs" sz="1600">
                <a:solidFill>
                  <a:srgbClr val="EB008B"/>
                </a:solidFill>
              </a:rPr>
              <a:t>&lt;h2&gt;</a:t>
            </a:r>
            <a:r>
              <a:rPr lang="cs" sz="1600">
                <a:solidFill>
                  <a:srgbClr val="2B3990"/>
                </a:solidFill>
              </a:rPr>
              <a:t> – измените размер шрифта и цвет текста (свойство </a:t>
            </a:r>
            <a:r>
              <a:rPr b="1" lang="cs" sz="1600">
                <a:solidFill>
                  <a:srgbClr val="EB008B"/>
                </a:solidFill>
              </a:rPr>
              <a:t>font-size</a:t>
            </a:r>
            <a:r>
              <a:rPr lang="cs" sz="1600">
                <a:solidFill>
                  <a:srgbClr val="2B3990"/>
                </a:solidFill>
              </a:rPr>
              <a:t> и </a:t>
            </a:r>
            <a:r>
              <a:rPr b="1" lang="cs" sz="1600">
                <a:solidFill>
                  <a:srgbClr val="EB008B"/>
                </a:solidFill>
              </a:rPr>
              <a:t>color</a:t>
            </a:r>
            <a:r>
              <a:rPr lang="cs" sz="1600">
                <a:solidFill>
                  <a:srgbClr val="2B3990"/>
                </a:solidFill>
              </a:rPr>
              <a:t>).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Абзац </a:t>
            </a:r>
            <a:r>
              <a:rPr b="1" lang="cs" sz="1600">
                <a:solidFill>
                  <a:srgbClr val="EB008B"/>
                </a:solidFill>
              </a:rPr>
              <a:t>&lt;p&gt;</a:t>
            </a:r>
            <a:r>
              <a:rPr lang="cs" sz="1600">
                <a:solidFill>
                  <a:srgbClr val="2B3990"/>
                </a:solidFill>
              </a:rPr>
              <a:t> – задайте цвет текста. Можно также добавить рамку: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EB008B"/>
                </a:solidFill>
              </a:rPr>
              <a:t>border: 1px solid black;</a:t>
            </a:r>
            <a:endParaRPr b="1" sz="1600">
              <a:solidFill>
                <a:srgbClr val="EB008B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b="1" lang="cs" sz="1600">
                <a:solidFill>
                  <a:srgbClr val="2B3990"/>
                </a:solidFill>
              </a:rPr>
              <a:t>Секция </a:t>
            </a:r>
            <a:r>
              <a:rPr b="1" lang="cs" sz="1600">
                <a:solidFill>
                  <a:srgbClr val="EB008B"/>
                </a:solidFill>
              </a:rPr>
              <a:t>&lt;section&gt;</a:t>
            </a:r>
            <a:r>
              <a:rPr lang="cs" sz="1600">
                <a:solidFill>
                  <a:srgbClr val="2B3990"/>
                </a:solidFill>
              </a:rPr>
              <a:t> – добавьте фон (</a:t>
            </a:r>
            <a:r>
              <a:rPr lang="cs" sz="1600">
                <a:solidFill>
                  <a:srgbClr val="EB008B"/>
                </a:solidFill>
              </a:rPr>
              <a:t>background-color</a:t>
            </a:r>
            <a:r>
              <a:rPr lang="cs" sz="1600">
                <a:solidFill>
                  <a:srgbClr val="2B3990"/>
                </a:solidFill>
              </a:rPr>
              <a:t>).</a:t>
            </a:r>
            <a:endParaRPr sz="16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/>
          <p:nvPr>
            <p:ph idx="1" type="body"/>
          </p:nvPr>
        </p:nvSpPr>
        <p:spPr>
          <a:xfrm>
            <a:off x="239400" y="302775"/>
            <a:ext cx="8520600" cy="46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Как правильно задавать цвет: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использовать название цвета</a:t>
            </a:r>
            <a:r>
              <a:rPr b="1" lang="cs" sz="1600">
                <a:solidFill>
                  <a:srgbClr val="2B3990"/>
                </a:solidFill>
              </a:rPr>
              <a:t>:</a:t>
            </a:r>
            <a:r>
              <a:rPr lang="cs" sz="1600">
                <a:solidFill>
                  <a:srgbClr val="2B3990"/>
                </a:solidFill>
              </a:rPr>
              <a:t>  </a:t>
            </a:r>
            <a:r>
              <a:rPr lang="cs" sz="1600">
                <a:solidFill>
                  <a:srgbClr val="EB008B"/>
                </a:solidFill>
              </a:rPr>
              <a:t>p {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                                         			color: tomato;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                                       			  }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RGB (red, green, blue): </a:t>
            </a:r>
            <a:r>
              <a:rPr lang="cs" sz="1600">
                <a:solidFill>
                  <a:srgbClr val="EB008B"/>
                </a:solidFill>
              </a:rPr>
              <a:t>p {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                                             color: rgb(255, 0, 0);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                                           }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шестнадцатеричный цвет (HEX)</a:t>
            </a:r>
            <a:r>
              <a:rPr b="1" lang="cs" sz="1600">
                <a:solidFill>
                  <a:srgbClr val="2B3990"/>
                </a:solidFill>
              </a:rPr>
              <a:t>:  </a:t>
            </a:r>
            <a:r>
              <a:rPr lang="cs" sz="1600">
                <a:solidFill>
                  <a:srgbClr val="EB008B"/>
                </a:solidFill>
              </a:rPr>
              <a:t>p {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                                             			color: #ff0000;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                                          		      }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idx="1" type="body"/>
          </p:nvPr>
        </p:nvSpPr>
        <p:spPr>
          <a:xfrm>
            <a:off x="266500" y="320825"/>
            <a:ext cx="8452800" cy="45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Прозрачность цвета: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p {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rgba (red, green, blue, alfa)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}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" sz="1600">
                <a:solidFill>
                  <a:srgbClr val="2B3990"/>
                </a:solidFill>
              </a:rPr>
              <a:t>Часто </a:t>
            </a:r>
            <a:r>
              <a:rPr lang="cs" sz="1600">
                <a:solidFill>
                  <a:srgbClr val="2B3990"/>
                </a:solidFill>
              </a:rPr>
              <a:t>используют путём задавания числа от 0 (полностью прозрачный) до 1 (непрозрачный)</a:t>
            </a:r>
            <a:r>
              <a:rPr lang="cs" sz="1600">
                <a:solidFill>
                  <a:srgbClr val="2B3990"/>
                </a:solidFill>
              </a:rPr>
              <a:t> 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p {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rgba (255, 55, 55, 0.3)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" sz="1600">
                <a:solidFill>
                  <a:srgbClr val="EB008B"/>
                </a:solidFill>
              </a:rPr>
              <a:t>}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" sz="1600">
                <a:solidFill>
                  <a:srgbClr val="2B3990"/>
                </a:solidFill>
              </a:rPr>
              <a:t>или в процентах</a:t>
            </a:r>
            <a:r>
              <a:rPr lang="cs" sz="1600">
                <a:solidFill>
                  <a:srgbClr val="2B3990"/>
                </a:solidFill>
              </a:rPr>
              <a:t> 0 % (</a:t>
            </a:r>
            <a:r>
              <a:rPr lang="cs" sz="1600">
                <a:solidFill>
                  <a:srgbClr val="2B3990"/>
                </a:solidFill>
              </a:rPr>
              <a:t>полностью прозрачный)</a:t>
            </a:r>
            <a:r>
              <a:rPr lang="cs" sz="1600">
                <a:solidFill>
                  <a:srgbClr val="2B3990"/>
                </a:solidFill>
              </a:rPr>
              <a:t> до 100 % (</a:t>
            </a:r>
            <a:r>
              <a:rPr lang="cs" sz="1600">
                <a:solidFill>
                  <a:srgbClr val="2B3990"/>
                </a:solidFill>
              </a:rPr>
              <a:t>непрозрачный</a:t>
            </a:r>
            <a:r>
              <a:rPr lang="cs" sz="1600">
                <a:solidFill>
                  <a:srgbClr val="2B3990"/>
                </a:solidFill>
              </a:rPr>
              <a:t>):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" sz="1600">
                <a:solidFill>
                  <a:srgbClr val="EB008B"/>
                </a:solidFill>
              </a:rPr>
              <a:t>p {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cs" sz="1600">
                <a:solidFill>
                  <a:srgbClr val="EB008B"/>
                </a:solidFill>
              </a:rPr>
              <a:t>rgba (100%, 30%, 30%, 30%)</a:t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" sz="1600">
                <a:solidFill>
                  <a:srgbClr val="EB008B"/>
                </a:solidFill>
              </a:rPr>
              <a:t>}</a:t>
            </a:r>
            <a:endParaRPr sz="1600">
              <a:solidFill>
                <a:srgbClr val="EB008B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365950" y="476250"/>
            <a:ext cx="85206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Спасибо за внимание,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надеюсь, это было интересно!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cs" sz="3000">
                <a:solidFill>
                  <a:srgbClr val="2B3990"/>
                </a:solidFill>
                <a:latin typeface="Calibri"/>
                <a:ea typeface="Calibri"/>
                <a:cs typeface="Calibri"/>
                <a:sym typeface="Calibri"/>
              </a:rPr>
              <a:t>Я готов ответить на ваши вопросы.</a:t>
            </a:r>
            <a:endParaRPr b="1" sz="3000">
              <a:solidFill>
                <a:srgbClr val="2B39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08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2200">
                <a:solidFill>
                  <a:srgbClr val="2B3990"/>
                </a:solidFill>
              </a:rPr>
              <a:t>План учёбы</a:t>
            </a:r>
            <a:r>
              <a:rPr b="1" lang="cs" sz="2200">
                <a:solidFill>
                  <a:srgbClr val="2B3990"/>
                </a:solidFill>
              </a:rPr>
              <a:t> FrontEnd </a:t>
            </a:r>
            <a:r>
              <a:rPr b="1" lang="cs" sz="2200">
                <a:solidFill>
                  <a:srgbClr val="2B3990"/>
                </a:solidFill>
              </a:rPr>
              <a:t>разработчика</a:t>
            </a:r>
            <a:r>
              <a:rPr b="1" lang="cs" sz="2200">
                <a:solidFill>
                  <a:srgbClr val="2B3990"/>
                </a:solidFill>
              </a:rPr>
              <a:t>:</a:t>
            </a:r>
            <a:endParaRPr>
              <a:solidFill>
                <a:srgbClr val="2B3990"/>
              </a:solidFill>
            </a:endParaRPr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3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400">
                <a:solidFill>
                  <a:srgbClr val="2B3990"/>
                </a:solidFill>
              </a:rPr>
              <a:t>Всего на эту тему отведено 32 занятия (16 недель):</a:t>
            </a:r>
            <a:endParaRPr sz="2400">
              <a:solidFill>
                <a:srgbClr val="2B3990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2400"/>
              <a:buChar char="-"/>
            </a:pPr>
            <a:r>
              <a:rPr lang="cs" sz="2400">
                <a:solidFill>
                  <a:srgbClr val="2B3990"/>
                </a:solidFill>
              </a:rPr>
              <a:t>8 недель на изучение HTML и CSS, из них в конце будет выделено 1–2 недели на самостоятельный проект;</a:t>
            </a:r>
            <a:endParaRPr sz="2400">
              <a:solidFill>
                <a:srgbClr val="2B399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2400"/>
              <a:buChar char="-"/>
            </a:pPr>
            <a:r>
              <a:rPr lang="cs" sz="2400">
                <a:solidFill>
                  <a:srgbClr val="2B3990"/>
                </a:solidFill>
              </a:rPr>
              <a:t>8 недель на изучение JavaScript, из них в конце будет выделено 2 недели на самостоятельный проект.</a:t>
            </a:r>
            <a:endParaRPr sz="24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27350"/>
            <a:ext cx="8520600" cy="26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Структурные теги в HTML</a:t>
            </a:r>
            <a:r>
              <a:rPr lang="cs" sz="1600">
                <a:solidFill>
                  <a:srgbClr val="2B3990"/>
                </a:solidFill>
              </a:rPr>
              <a:t> — такие как</a:t>
            </a:r>
            <a:r>
              <a:rPr lang="cs" sz="1600"/>
              <a:t> </a:t>
            </a:r>
            <a:r>
              <a:rPr b="1" lang="cs" sz="1600">
                <a:solidFill>
                  <a:srgbClr val="EB008B"/>
                </a:solidFill>
              </a:rPr>
              <a:t>&lt;header&gt;</a:t>
            </a:r>
            <a:r>
              <a:rPr lang="cs" sz="1600"/>
              <a:t>, </a:t>
            </a:r>
            <a:r>
              <a:rPr b="1" lang="cs" sz="1600">
                <a:solidFill>
                  <a:srgbClr val="EB008B"/>
                </a:solidFill>
              </a:rPr>
              <a:t>&lt;main&gt;</a:t>
            </a:r>
            <a:r>
              <a:rPr lang="cs" sz="1600"/>
              <a:t>, </a:t>
            </a:r>
            <a:r>
              <a:rPr b="1" lang="cs" sz="1600">
                <a:solidFill>
                  <a:srgbClr val="EB008B"/>
                </a:solidFill>
              </a:rPr>
              <a:t>&lt;footer&gt;</a:t>
            </a:r>
            <a:r>
              <a:rPr lang="cs" sz="1600"/>
              <a:t>, </a:t>
            </a:r>
            <a:r>
              <a:rPr b="1" lang="cs" sz="1600">
                <a:solidFill>
                  <a:srgbClr val="EB008B"/>
                </a:solidFill>
              </a:rPr>
              <a:t>&lt;section&gt;</a:t>
            </a:r>
            <a:r>
              <a:rPr lang="cs" sz="1600"/>
              <a:t> — </a:t>
            </a:r>
            <a:r>
              <a:rPr lang="cs" sz="1600">
                <a:solidFill>
                  <a:srgbClr val="2B3990"/>
                </a:solidFill>
              </a:rPr>
              <a:t>помогают правильно организовать содержимое веб-страницы.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Они обеспечивают:</a:t>
            </a: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более понятный и читаемый код;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правильную логическую структуру страницы.</a:t>
            </a:r>
            <a:endParaRPr b="1" sz="2900">
              <a:solidFill>
                <a:srgbClr val="2B3990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10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>
            <p:ph idx="1" type="body"/>
          </p:nvPr>
        </p:nvSpPr>
        <p:spPr>
          <a:xfrm>
            <a:off x="275525" y="632425"/>
            <a:ext cx="8520600" cy="37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b="1" lang="cs" sz="2400">
                <a:solidFill>
                  <a:srgbClr val="2B3990"/>
                </a:solidFill>
              </a:rPr>
              <a:t>Основные структурные теги HTML</a:t>
            </a:r>
            <a:endParaRPr b="1" sz="24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t/>
            </a:r>
            <a:endParaRPr b="1" sz="24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000"/>
              <a:buNone/>
            </a:pPr>
            <a:r>
              <a:rPr b="1" lang="cs" sz="2400">
                <a:solidFill>
                  <a:srgbClr val="EB008B"/>
                </a:solidFill>
              </a:rPr>
              <a:t>&lt;header&gt;</a:t>
            </a:r>
            <a:r>
              <a:rPr lang="cs" sz="2400">
                <a:solidFill>
                  <a:schemeClr val="dk1"/>
                </a:solidFill>
              </a:rPr>
              <a:t> </a:t>
            </a:r>
            <a:r>
              <a:rPr lang="cs" sz="2400">
                <a:solidFill>
                  <a:srgbClr val="2B3990"/>
                </a:solidFill>
              </a:rPr>
              <a:t>– </a:t>
            </a:r>
            <a:r>
              <a:rPr lang="cs" sz="2400">
                <a:solidFill>
                  <a:srgbClr val="2B3990"/>
                </a:solidFill>
              </a:rPr>
              <a:t>верхняя часть страницы или секции. Обычно содержит логотип, меню, навигацию.</a:t>
            </a:r>
            <a:endParaRPr sz="24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75000"/>
              <a:buNone/>
            </a:pPr>
            <a:r>
              <a:rPr b="1" lang="cs" sz="2400">
                <a:solidFill>
                  <a:srgbClr val="EB008B"/>
                </a:solidFill>
              </a:rPr>
              <a:t>&lt;main&gt;</a:t>
            </a:r>
            <a:r>
              <a:rPr lang="cs" sz="2400">
                <a:solidFill>
                  <a:schemeClr val="dk1"/>
                </a:solidFill>
              </a:rPr>
              <a:t> </a:t>
            </a:r>
            <a:r>
              <a:rPr lang="cs" sz="2400">
                <a:solidFill>
                  <a:srgbClr val="2B3990"/>
                </a:solidFill>
              </a:rPr>
              <a:t>– </a:t>
            </a:r>
            <a:r>
              <a:rPr lang="cs" sz="2400">
                <a:solidFill>
                  <a:srgbClr val="2B3990"/>
                </a:solidFill>
              </a:rPr>
              <a:t>основной контент страницы. Содержит уникальную информацию, относящуюся только к этой странице.</a:t>
            </a:r>
            <a:endParaRPr sz="24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75000"/>
              <a:buNone/>
            </a:pPr>
            <a:r>
              <a:rPr b="1" lang="cs" sz="2400">
                <a:solidFill>
                  <a:srgbClr val="EB008B"/>
                </a:solidFill>
              </a:rPr>
              <a:t>&lt;footer&gt;</a:t>
            </a:r>
            <a:r>
              <a:rPr lang="cs" sz="2400">
                <a:solidFill>
                  <a:schemeClr val="dk1"/>
                </a:solidFill>
              </a:rPr>
              <a:t> </a:t>
            </a:r>
            <a:r>
              <a:rPr lang="cs" sz="2400">
                <a:solidFill>
                  <a:srgbClr val="2B3990"/>
                </a:solidFill>
              </a:rPr>
              <a:t>– </a:t>
            </a:r>
            <a:r>
              <a:rPr lang="cs" sz="2400">
                <a:solidFill>
                  <a:srgbClr val="2B3990"/>
                </a:solidFill>
              </a:rPr>
              <a:t>нижняя часть страницы (подвал). Часто содержит контакты, ссылки на политику конфиденциальности, авторские права.</a:t>
            </a:r>
            <a:endParaRPr sz="24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/>
          <p:nvPr>
            <p:ph idx="1" type="body"/>
          </p:nvPr>
        </p:nvSpPr>
        <p:spPr>
          <a:xfrm>
            <a:off x="311700" y="485125"/>
            <a:ext cx="8520600" cy="40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cs" sz="2400">
                <a:solidFill>
                  <a:srgbClr val="EB008B"/>
                </a:solidFill>
              </a:rPr>
              <a:t>&lt;section&gt;</a:t>
            </a:r>
            <a:r>
              <a:rPr lang="cs" sz="2400">
                <a:solidFill>
                  <a:srgbClr val="2B3990"/>
                </a:solidFill>
              </a:rPr>
              <a:t> </a:t>
            </a:r>
            <a:r>
              <a:rPr lang="cs" sz="2400">
                <a:solidFill>
                  <a:srgbClr val="2B3990"/>
                </a:solidFill>
              </a:rPr>
              <a:t>– логический контейнер для разделения блоков контента.</a:t>
            </a:r>
            <a:endParaRPr sz="2400">
              <a:solidFill>
                <a:srgbClr val="2B399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cs" sz="2400">
                <a:solidFill>
                  <a:srgbClr val="EB008B"/>
                </a:solidFill>
              </a:rPr>
              <a:t>&lt;div&gt;</a:t>
            </a:r>
            <a:r>
              <a:rPr lang="cs" sz="2400">
                <a:solidFill>
                  <a:srgbClr val="2B3990"/>
                </a:solidFill>
              </a:rPr>
              <a:t> –</a:t>
            </a:r>
            <a:r>
              <a:rPr lang="cs" sz="2400">
                <a:solidFill>
                  <a:srgbClr val="2B3990"/>
                </a:solidFill>
              </a:rPr>
              <a:t> универсальный контейнер без семантики, используемый для группировки элементов и оформления через CSS.</a:t>
            </a:r>
            <a:endParaRPr sz="24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>
            <p:ph idx="1" type="body"/>
          </p:nvPr>
        </p:nvSpPr>
        <p:spPr>
          <a:xfrm>
            <a:off x="311700" y="225225"/>
            <a:ext cx="8699400" cy="46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400">
                <a:solidFill>
                  <a:srgbClr val="2B3990"/>
                </a:solidFill>
              </a:rPr>
              <a:t>Задача 1:</a:t>
            </a:r>
            <a:br>
              <a:rPr b="1" lang="cs" sz="1400">
                <a:solidFill>
                  <a:srgbClr val="2B3990"/>
                </a:solidFill>
              </a:rPr>
            </a:br>
            <a:r>
              <a:rPr b="1" lang="cs" sz="1400">
                <a:solidFill>
                  <a:srgbClr val="2B3990"/>
                </a:solidFill>
              </a:rPr>
              <a:t> Создайте HTML-страницу:</a:t>
            </a:r>
            <a:endParaRPr b="1" sz="1400">
              <a:solidFill>
                <a:srgbClr val="2B399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cs" sz="1400">
                <a:solidFill>
                  <a:srgbClr val="2B3990"/>
                </a:solidFill>
              </a:rPr>
              <a:t>Разделите страницу на три основные части с помощью следующих тегов: </a:t>
            </a:r>
            <a:r>
              <a:rPr b="1" lang="cs" sz="1400">
                <a:solidFill>
                  <a:srgbClr val="EB008B"/>
                </a:solidFill>
              </a:rPr>
              <a:t>&lt;header&gt;, &lt;main&gt;, &lt;footer&gt;;</a:t>
            </a:r>
            <a:br>
              <a:rPr b="1" lang="cs" sz="1400">
                <a:solidFill>
                  <a:srgbClr val="EB008B"/>
                </a:solidFill>
              </a:rPr>
            </a:br>
            <a:endParaRPr b="1" sz="1400">
              <a:solidFill>
                <a:srgbClr val="EB008B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●"/>
            </a:pPr>
            <a:r>
              <a:rPr lang="cs" sz="1400">
                <a:solidFill>
                  <a:srgbClr val="2B3990"/>
                </a:solidFill>
              </a:rPr>
              <a:t>Внутри &lt;main&gt; создайте три секции с помощью тега &lt;section&gt;;</a:t>
            </a:r>
            <a:br>
              <a:rPr lang="cs" sz="1400">
                <a:solidFill>
                  <a:srgbClr val="2B3990"/>
                </a:solidFill>
              </a:rPr>
            </a:br>
            <a:endParaRPr sz="1400">
              <a:solidFill>
                <a:srgbClr val="2B399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●"/>
            </a:pPr>
            <a:r>
              <a:rPr lang="cs" sz="1400">
                <a:solidFill>
                  <a:srgbClr val="2B3990"/>
                </a:solidFill>
              </a:rPr>
              <a:t>Каждая секция должна быть логически разделена и содержать заголовок (&lt;h2&gt;):</a:t>
            </a:r>
            <a:br>
              <a:rPr lang="cs" sz="1400">
                <a:solidFill>
                  <a:srgbClr val="2B3990"/>
                </a:solidFill>
              </a:rPr>
            </a:br>
            <a:endParaRPr sz="1400"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Первая секция – </a:t>
            </a:r>
            <a:r>
              <a:rPr b="1" lang="cs">
                <a:solidFill>
                  <a:srgbClr val="2B3990"/>
                </a:solidFill>
              </a:rPr>
              <a:t>«О нас»</a:t>
            </a:r>
            <a:r>
              <a:rPr lang="cs">
                <a:solidFill>
                  <a:srgbClr val="2B3990"/>
                </a:solidFill>
              </a:rPr>
              <a:t>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Вторая секция – </a:t>
            </a:r>
            <a:r>
              <a:rPr b="1" lang="cs">
                <a:solidFill>
                  <a:srgbClr val="2B3990"/>
                </a:solidFill>
              </a:rPr>
              <a:t>«Наши услуги»</a:t>
            </a:r>
            <a:r>
              <a:rPr lang="cs">
                <a:solidFill>
                  <a:srgbClr val="2B3990"/>
                </a:solidFill>
              </a:rPr>
              <a:t>.</a:t>
            </a:r>
            <a:br>
              <a:rPr lang="cs">
                <a:solidFill>
                  <a:srgbClr val="2B3990"/>
                </a:solidFill>
              </a:rPr>
            </a:br>
            <a:endParaRPr>
              <a:solidFill>
                <a:srgbClr val="2B399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400"/>
              <a:buChar char="○"/>
            </a:pPr>
            <a:r>
              <a:rPr lang="cs">
                <a:solidFill>
                  <a:srgbClr val="2B3990"/>
                </a:solidFill>
              </a:rPr>
              <a:t>Третья секция – </a:t>
            </a:r>
            <a:r>
              <a:rPr b="1" lang="cs">
                <a:solidFill>
                  <a:srgbClr val="2B3990"/>
                </a:solidFill>
              </a:rPr>
              <a:t>«Контакты»</a:t>
            </a:r>
            <a:r>
              <a:rPr lang="cs">
                <a:solidFill>
                  <a:srgbClr val="2B3990"/>
                </a:solidFill>
              </a:rPr>
              <a:t>.</a:t>
            </a:r>
            <a:endParaRPr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cs" sz="1400">
                <a:solidFill>
                  <a:srgbClr val="2B3990"/>
                </a:solidFill>
              </a:rPr>
              <a:t>Использование тегов</a:t>
            </a:r>
            <a:r>
              <a:rPr lang="cs">
                <a:solidFill>
                  <a:srgbClr val="2B3990"/>
                </a:solidFill>
              </a:rPr>
              <a:t> </a:t>
            </a:r>
            <a:r>
              <a:rPr b="1" lang="cs">
                <a:solidFill>
                  <a:srgbClr val="EB008B"/>
                </a:solidFill>
              </a:rPr>
              <a:t>&lt;div&gt;</a:t>
            </a:r>
            <a:r>
              <a:rPr lang="cs">
                <a:solidFill>
                  <a:srgbClr val="2B3990"/>
                </a:solidFill>
              </a:rPr>
              <a:t>: </a:t>
            </a:r>
            <a:r>
              <a:rPr lang="cs" sz="1400">
                <a:solidFill>
                  <a:srgbClr val="2B3990"/>
                </a:solidFill>
              </a:rPr>
              <a:t>Внутри </a:t>
            </a:r>
            <a:r>
              <a:rPr b="1" lang="cs" sz="1400">
                <a:solidFill>
                  <a:srgbClr val="EB008B"/>
                </a:solidFill>
              </a:rPr>
              <a:t>&lt;header&gt;</a:t>
            </a:r>
            <a:r>
              <a:rPr lang="cs" sz="1400">
                <a:solidFill>
                  <a:srgbClr val="2B3990"/>
                </a:solidFill>
              </a:rPr>
              <a:t> и </a:t>
            </a:r>
            <a:r>
              <a:rPr b="1" lang="cs" sz="1400">
                <a:solidFill>
                  <a:srgbClr val="EB008B"/>
                </a:solidFill>
              </a:rPr>
              <a:t>&lt;footer&gt;</a:t>
            </a:r>
            <a:r>
              <a:rPr lang="cs" sz="1400">
                <a:solidFill>
                  <a:srgbClr val="2B3990"/>
                </a:solidFill>
              </a:rPr>
              <a:t> используйте тег </a:t>
            </a:r>
            <a:r>
              <a:rPr b="1" lang="cs" sz="1400">
                <a:solidFill>
                  <a:srgbClr val="EB008B"/>
                </a:solidFill>
              </a:rPr>
              <a:t>&lt;div&gt;</a:t>
            </a:r>
            <a:r>
              <a:rPr lang="cs" sz="1400">
                <a:solidFill>
                  <a:srgbClr val="2B3990"/>
                </a:solidFill>
              </a:rPr>
              <a:t> для группировки элементов (например, для логотипа, меню и социальных ссылок).</a:t>
            </a:r>
            <a:endParaRPr sz="1400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idx="1" type="body"/>
          </p:nvPr>
        </p:nvSpPr>
        <p:spPr>
          <a:xfrm>
            <a:off x="94750" y="112950"/>
            <a:ext cx="8884500" cy="48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Виды списков в HTML</a:t>
            </a:r>
            <a:endParaRPr b="1"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2B3990"/>
                </a:solidFill>
              </a:rPr>
              <a:t>1. Маркированный список (</a:t>
            </a:r>
            <a:r>
              <a:rPr b="1" lang="cs" sz="1600">
                <a:solidFill>
                  <a:srgbClr val="EB008B"/>
                </a:solidFill>
              </a:rPr>
              <a:t>&lt;ul&gt;</a:t>
            </a:r>
            <a:r>
              <a:rPr b="1" lang="cs" sz="1600">
                <a:solidFill>
                  <a:srgbClr val="2B3990"/>
                </a:solidFill>
              </a:rPr>
              <a:t>) </a:t>
            </a:r>
            <a:r>
              <a:rPr b="1" lang="cs" sz="1600">
                <a:solidFill>
                  <a:srgbClr val="188038"/>
                </a:solidFill>
              </a:rPr>
              <a:t> - unordered list 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&lt;h3&gt;</a:t>
            </a:r>
            <a:r>
              <a:rPr b="1" lang="cs" sz="1600">
                <a:solidFill>
                  <a:srgbClr val="2B3990"/>
                </a:solidFill>
              </a:rPr>
              <a:t>Маркированный список</a:t>
            </a:r>
            <a:r>
              <a:rPr b="1" lang="cs" sz="1600">
                <a:solidFill>
                  <a:srgbClr val="EB008B"/>
                </a:solidFill>
              </a:rPr>
              <a:t>&lt;/h3&gt;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&lt;ul&gt;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  &lt;li&gt;</a:t>
            </a:r>
            <a:r>
              <a:rPr b="1" lang="cs" sz="1600">
                <a:solidFill>
                  <a:srgbClr val="2B3990"/>
                </a:solidFill>
              </a:rPr>
              <a:t>Яблоко</a:t>
            </a:r>
            <a:r>
              <a:rPr b="1" lang="cs" sz="1600">
                <a:solidFill>
                  <a:srgbClr val="EB008B"/>
                </a:solidFill>
              </a:rPr>
              <a:t>&lt;/li&gt; </a:t>
            </a:r>
            <a:r>
              <a:rPr b="1" lang="cs" sz="1600">
                <a:solidFill>
                  <a:srgbClr val="188038"/>
                </a:solidFill>
              </a:rPr>
              <a:t>- list item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  &lt;li&gt;</a:t>
            </a:r>
            <a:r>
              <a:rPr b="1" lang="cs" sz="1600">
                <a:solidFill>
                  <a:srgbClr val="2B3990"/>
                </a:solidFill>
              </a:rPr>
              <a:t>Банан</a:t>
            </a:r>
            <a:r>
              <a:rPr b="1" lang="cs" sz="1600">
                <a:solidFill>
                  <a:srgbClr val="EB008B"/>
                </a:solidFill>
              </a:rPr>
              <a:t>&lt;/li&gt;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  &lt;li&gt;</a:t>
            </a:r>
            <a:r>
              <a:rPr b="1" lang="cs" sz="1600">
                <a:solidFill>
                  <a:srgbClr val="2B3990"/>
                </a:solidFill>
              </a:rPr>
              <a:t>Виноград</a:t>
            </a:r>
            <a:r>
              <a:rPr b="1" lang="cs" sz="1600">
                <a:solidFill>
                  <a:srgbClr val="EB008B"/>
                </a:solidFill>
              </a:rPr>
              <a:t>&lt;/li&gt;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&lt;/ul&gt;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11fa883cd_0_13"/>
          <p:cNvSpPr txBox="1"/>
          <p:nvPr>
            <p:ph idx="1" type="body"/>
          </p:nvPr>
        </p:nvSpPr>
        <p:spPr>
          <a:xfrm>
            <a:off x="158025" y="438350"/>
            <a:ext cx="39999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2. Нумерованный список (</a:t>
            </a:r>
            <a:r>
              <a:rPr b="1" lang="cs" sz="1600">
                <a:solidFill>
                  <a:srgbClr val="EB008B"/>
                </a:solidFill>
              </a:rPr>
              <a:t>&lt;ol&gt;</a:t>
            </a:r>
            <a:r>
              <a:rPr b="1" lang="cs" sz="1600">
                <a:solidFill>
                  <a:srgbClr val="2B3990"/>
                </a:solidFill>
              </a:rPr>
              <a:t>)</a:t>
            </a:r>
            <a:endParaRPr b="1" sz="1600">
              <a:solidFill>
                <a:srgbClr val="2B3990"/>
              </a:solidFill>
            </a:endParaRPr>
          </a:p>
          <a:p>
            <a:pPr indent="457200" lvl="0" marL="45720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188038"/>
                </a:solidFill>
              </a:rPr>
              <a:t>ordered list</a:t>
            </a:r>
            <a:endParaRPr b="1"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&lt;h3&gt;</a:t>
            </a:r>
            <a:r>
              <a:rPr b="1" lang="cs" sz="1600">
                <a:solidFill>
                  <a:srgbClr val="2B3990"/>
                </a:solidFill>
              </a:rPr>
              <a:t>Нумерованный список</a:t>
            </a:r>
            <a:r>
              <a:rPr b="1" lang="cs" sz="1600">
                <a:solidFill>
                  <a:srgbClr val="EB008B"/>
                </a:solidFill>
              </a:rPr>
              <a:t>&lt;/h3&gt;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&lt;ol&gt;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  &lt;li&gt;</a:t>
            </a:r>
            <a:r>
              <a:rPr b="1" lang="cs" sz="1600">
                <a:solidFill>
                  <a:srgbClr val="2B3990"/>
                </a:solidFill>
              </a:rPr>
              <a:t>Первый шаг</a:t>
            </a:r>
            <a:r>
              <a:rPr b="1" lang="cs" sz="1600">
                <a:solidFill>
                  <a:srgbClr val="EB008B"/>
                </a:solidFill>
              </a:rPr>
              <a:t>&lt;/li&gt;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  &lt;li&gt;</a:t>
            </a:r>
            <a:r>
              <a:rPr b="1" lang="cs" sz="1600">
                <a:solidFill>
                  <a:srgbClr val="2B3990"/>
                </a:solidFill>
              </a:rPr>
              <a:t>Второй ша</a:t>
            </a:r>
            <a:r>
              <a:rPr b="1" lang="cs" sz="1600">
                <a:solidFill>
                  <a:srgbClr val="EB008B"/>
                </a:solidFill>
              </a:rPr>
              <a:t>г&lt;/li&gt;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cs" sz="1600">
                <a:solidFill>
                  <a:srgbClr val="EB008B"/>
                </a:solidFill>
              </a:rPr>
              <a:t>  &lt;li&gt;</a:t>
            </a:r>
            <a:r>
              <a:rPr b="1" lang="cs" sz="1600">
                <a:solidFill>
                  <a:srgbClr val="2B3990"/>
                </a:solidFill>
              </a:rPr>
              <a:t>Третий шаг</a:t>
            </a:r>
            <a:r>
              <a:rPr b="1" lang="cs" sz="1600">
                <a:solidFill>
                  <a:srgbClr val="EB008B"/>
                </a:solidFill>
              </a:rPr>
              <a:t>&lt;/li&gt;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EB008B"/>
                </a:solidFill>
              </a:rPr>
              <a:t>&lt;/ol&gt;</a:t>
            </a:r>
            <a:endParaRPr b="1"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" name="Google Shape;91;g3811fa883cd_0_13"/>
          <p:cNvSpPr txBox="1"/>
          <p:nvPr>
            <p:ph idx="2" type="body"/>
          </p:nvPr>
        </p:nvSpPr>
        <p:spPr>
          <a:xfrm>
            <a:off x="4760075" y="4383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cs" sz="6400">
                <a:solidFill>
                  <a:srgbClr val="2B3990"/>
                </a:solidFill>
              </a:rPr>
              <a:t>3. Список определений (</a:t>
            </a:r>
            <a:r>
              <a:rPr b="1" lang="cs" sz="6400">
                <a:solidFill>
                  <a:srgbClr val="EB008B"/>
                </a:solidFill>
              </a:rPr>
              <a:t>&lt;dl&gt;</a:t>
            </a:r>
            <a:r>
              <a:rPr b="1" lang="cs" sz="6400">
                <a:solidFill>
                  <a:srgbClr val="2B3990"/>
                </a:solidFill>
              </a:rPr>
              <a:t>)</a:t>
            </a:r>
            <a:endParaRPr b="1" sz="64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2B3990"/>
                </a:solidFill>
              </a:rPr>
              <a:t>		</a:t>
            </a:r>
            <a:r>
              <a:rPr b="1" lang="cs" sz="6400">
                <a:solidFill>
                  <a:srgbClr val="188038"/>
                </a:solidFill>
              </a:rPr>
              <a:t>definition list</a:t>
            </a:r>
            <a:endParaRPr b="1" sz="64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EB008B"/>
                </a:solidFill>
              </a:rPr>
              <a:t>&lt;h3&gt;</a:t>
            </a:r>
            <a:r>
              <a:rPr b="1" lang="cs" sz="6400">
                <a:solidFill>
                  <a:srgbClr val="2B3990"/>
                </a:solidFill>
              </a:rPr>
              <a:t>Список определений</a:t>
            </a:r>
            <a:r>
              <a:rPr b="1" lang="cs" sz="6400">
                <a:solidFill>
                  <a:srgbClr val="EB008B"/>
                </a:solidFill>
              </a:rPr>
              <a:t>&lt;/h3&gt;</a:t>
            </a:r>
            <a:endParaRPr b="1" sz="64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EB008B"/>
                </a:solidFill>
              </a:rPr>
              <a:t>&lt;dl&gt;</a:t>
            </a:r>
            <a:endParaRPr b="1" sz="64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EB008B"/>
                </a:solidFill>
              </a:rPr>
              <a:t>  &lt;dt&gt;</a:t>
            </a:r>
            <a:r>
              <a:rPr b="1" lang="cs" sz="6400">
                <a:solidFill>
                  <a:srgbClr val="2B3990"/>
                </a:solidFill>
              </a:rPr>
              <a:t>HTML</a:t>
            </a:r>
            <a:r>
              <a:rPr b="1" lang="cs" sz="6400">
                <a:solidFill>
                  <a:srgbClr val="EB008B"/>
                </a:solidFill>
              </a:rPr>
              <a:t>&lt;/dt&gt;  </a:t>
            </a:r>
            <a:r>
              <a:rPr b="1" lang="cs" sz="5600">
                <a:solidFill>
                  <a:srgbClr val="188038"/>
                </a:solidFill>
              </a:rPr>
              <a:t>- definition term</a:t>
            </a:r>
            <a:endParaRPr b="1" sz="5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EB008B"/>
                </a:solidFill>
              </a:rPr>
              <a:t>  &lt;dd&gt;</a:t>
            </a:r>
            <a:r>
              <a:rPr b="1" lang="cs" sz="6400">
                <a:solidFill>
                  <a:srgbClr val="2B3990"/>
                </a:solidFill>
              </a:rPr>
              <a:t>Язык гипертекстовой разметки</a:t>
            </a:r>
            <a:r>
              <a:rPr b="1" lang="cs" sz="6400">
                <a:solidFill>
                  <a:srgbClr val="EB008B"/>
                </a:solidFill>
              </a:rPr>
              <a:t>&lt;/dd&gt; </a:t>
            </a:r>
            <a:r>
              <a:rPr b="1" lang="cs" sz="6400">
                <a:solidFill>
                  <a:srgbClr val="188038"/>
                </a:solidFill>
              </a:rPr>
              <a:t>-</a:t>
            </a:r>
            <a:r>
              <a:rPr b="1" lang="cs" sz="6400">
                <a:solidFill>
                  <a:srgbClr val="EB008B"/>
                </a:solidFill>
              </a:rPr>
              <a:t> </a:t>
            </a:r>
            <a:r>
              <a:rPr b="1" lang="cs" sz="6400">
                <a:solidFill>
                  <a:srgbClr val="188038"/>
                </a:solidFill>
              </a:rPr>
              <a:t>definition description</a:t>
            </a:r>
            <a:endParaRPr b="1" sz="64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EB008B"/>
                </a:solidFill>
              </a:rPr>
              <a:t>  &lt;dt&gt;</a:t>
            </a:r>
            <a:r>
              <a:rPr b="1" lang="cs" sz="6400">
                <a:solidFill>
                  <a:srgbClr val="2B3990"/>
                </a:solidFill>
              </a:rPr>
              <a:t>CSS</a:t>
            </a:r>
            <a:r>
              <a:rPr b="1" lang="cs" sz="6400">
                <a:solidFill>
                  <a:srgbClr val="EB008B"/>
                </a:solidFill>
              </a:rPr>
              <a:t>&lt;/dt&gt;</a:t>
            </a:r>
            <a:endParaRPr b="1" sz="64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EB008B"/>
                </a:solidFill>
              </a:rPr>
              <a:t>  &lt;dd&gt;</a:t>
            </a:r>
            <a:r>
              <a:rPr b="1" lang="cs" sz="6400">
                <a:solidFill>
                  <a:srgbClr val="2B3990"/>
                </a:solidFill>
              </a:rPr>
              <a:t>Каскадные таблицы стилей</a:t>
            </a:r>
            <a:r>
              <a:rPr b="1" lang="cs" sz="6400">
                <a:solidFill>
                  <a:srgbClr val="EB008B"/>
                </a:solidFill>
              </a:rPr>
              <a:t>&lt;/dd&gt;</a:t>
            </a:r>
            <a:endParaRPr b="1" sz="64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cs" sz="6400">
                <a:solidFill>
                  <a:srgbClr val="EB008B"/>
                </a:solidFill>
              </a:rPr>
              <a:t>&lt;/dl&gt;</a:t>
            </a:r>
            <a:endParaRPr b="1" sz="64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solidFill>
                <a:srgbClr val="EB008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BD4EB"/>
            </a:gs>
            <a:gs pos="100000">
              <a:srgbClr val="9080BB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idx="1" type="body"/>
          </p:nvPr>
        </p:nvSpPr>
        <p:spPr>
          <a:xfrm>
            <a:off x="248425" y="248525"/>
            <a:ext cx="8520600" cy="44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Задача 2: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 - Пожалуйста, посмотрите на нашу страницу из предыдущего задания и определите, какие элементы страницы могут быть представлены в виде списка.</a:t>
            </a:r>
            <a:br>
              <a:rPr lang="cs" sz="1600">
                <a:solidFill>
                  <a:srgbClr val="2B3990"/>
                </a:solidFill>
              </a:rPr>
            </a:br>
            <a:r>
              <a:rPr lang="cs" sz="1600">
                <a:solidFill>
                  <a:srgbClr val="2B3990"/>
                </a:solidFill>
              </a:rPr>
              <a:t>  - Добавьте список в наш код.</a:t>
            </a:r>
            <a:endParaRPr sz="1600">
              <a:solidFill>
                <a:srgbClr val="2B399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s" sz="1600">
                <a:solidFill>
                  <a:srgbClr val="2B3990"/>
                </a:solidFill>
              </a:rPr>
              <a:t>Например:</a:t>
            </a:r>
            <a:endParaRPr b="1"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Меню навигации в </a:t>
            </a:r>
            <a:r>
              <a:rPr b="1" lang="cs" sz="1600">
                <a:solidFill>
                  <a:srgbClr val="EB008B"/>
                </a:solidFill>
              </a:rPr>
              <a:t>&lt;header&gt;</a:t>
            </a:r>
            <a:r>
              <a:rPr lang="cs" sz="1600">
                <a:solidFill>
                  <a:srgbClr val="2B3990"/>
                </a:solidFill>
              </a:rPr>
              <a:t> удобно сделать списком </a:t>
            </a:r>
            <a:r>
              <a:rPr b="1" lang="cs" sz="1600">
                <a:solidFill>
                  <a:srgbClr val="EB008B"/>
                </a:solidFill>
              </a:rPr>
              <a:t>&lt;ul&gt;</a:t>
            </a:r>
            <a:r>
              <a:rPr lang="cs" sz="1600">
                <a:solidFill>
                  <a:srgbClr val="2B3990"/>
                </a:solidFill>
              </a:rPr>
              <a:t> с элементами </a:t>
            </a:r>
            <a:r>
              <a:rPr b="1" lang="cs" sz="1600">
                <a:solidFill>
                  <a:srgbClr val="EB008B"/>
                </a:solidFill>
              </a:rPr>
              <a:t>&lt;li&gt;</a:t>
            </a:r>
            <a:r>
              <a:rPr lang="cs" sz="1600">
                <a:solidFill>
                  <a:srgbClr val="2B3990"/>
                </a:solidFill>
              </a:rPr>
              <a:t>;</a:t>
            </a:r>
            <a:br>
              <a:rPr lang="cs" sz="1600">
                <a:solidFill>
                  <a:srgbClr val="2B3990"/>
                </a:solidFill>
              </a:rPr>
            </a:br>
            <a:endParaRPr sz="1600">
              <a:solidFill>
                <a:srgbClr val="2B399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2B3990"/>
              </a:buClr>
              <a:buSzPts val="1600"/>
              <a:buChar char="●"/>
            </a:pPr>
            <a:r>
              <a:rPr lang="cs" sz="1600">
                <a:solidFill>
                  <a:srgbClr val="2B3990"/>
                </a:solidFill>
              </a:rPr>
              <a:t>Список социальных сетей в </a:t>
            </a:r>
            <a:r>
              <a:rPr b="1" lang="cs" sz="1600">
                <a:solidFill>
                  <a:srgbClr val="EB008B"/>
                </a:solidFill>
              </a:rPr>
              <a:t>&lt;footer&gt;</a:t>
            </a:r>
            <a:r>
              <a:rPr lang="cs" sz="1600">
                <a:solidFill>
                  <a:srgbClr val="2B3990"/>
                </a:solidFill>
              </a:rPr>
              <a:t> тоже можно оформить как список </a:t>
            </a:r>
            <a:r>
              <a:rPr b="1" lang="cs" sz="1600">
                <a:solidFill>
                  <a:srgbClr val="EB008B"/>
                </a:solidFill>
              </a:rPr>
              <a:t>&lt;ul&gt;</a:t>
            </a:r>
            <a:r>
              <a:rPr lang="cs" sz="1600">
                <a:solidFill>
                  <a:srgbClr val="2B3990"/>
                </a:solidFill>
              </a:rPr>
              <a:t> с </a:t>
            </a:r>
            <a:r>
              <a:rPr b="1" lang="cs" sz="1600">
                <a:solidFill>
                  <a:srgbClr val="EB008B"/>
                </a:solidFill>
              </a:rPr>
              <a:t>&lt;li&gt;</a:t>
            </a:r>
            <a:r>
              <a:rPr lang="cs" sz="1600">
                <a:solidFill>
                  <a:srgbClr val="2B3990"/>
                </a:solidFill>
              </a:rPr>
              <a:t>.</a:t>
            </a:r>
            <a:endParaRPr b="1" sz="3233">
              <a:solidFill>
                <a:srgbClr val="2B399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