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iS7cLeLWErS6dwh0/tc9jqotUb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128966f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8128966f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13888fc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3813888fc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355350" y="515000"/>
            <a:ext cx="8599800" cy="444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098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358"/>
              <a:buNone/>
            </a:pPr>
            <a:r>
              <a:rPr b="1" lang="cs" sz="3600">
                <a:solidFill>
                  <a:srgbClr val="2B3990"/>
                </a:solidFill>
              </a:rPr>
              <a:t>Лекция</a:t>
            </a:r>
            <a:r>
              <a:rPr b="1" lang="cs" sz="3600">
                <a:solidFill>
                  <a:srgbClr val="2B3990"/>
                </a:solidFill>
              </a:rPr>
              <a:t> 3</a:t>
            </a:r>
            <a:endParaRPr b="1" sz="3600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358"/>
              <a:buNone/>
            </a:pPr>
            <a:r>
              <a:t/>
            </a:r>
            <a:endParaRPr b="1" sz="3600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119"/>
              <a:buFont typeface="Arial"/>
              <a:buNone/>
            </a:pPr>
            <a:r>
              <a:rPr b="1" lang="cs" sz="4378">
                <a:solidFill>
                  <a:srgbClr val="2B3990"/>
                </a:solidFill>
              </a:rPr>
              <a:t>Тег</a:t>
            </a:r>
            <a:r>
              <a:rPr b="1" lang="cs" sz="4378">
                <a:solidFill>
                  <a:srgbClr val="2B3990"/>
                </a:solidFill>
              </a:rPr>
              <a:t> </a:t>
            </a:r>
            <a:r>
              <a:rPr b="1" lang="cs" sz="4378">
                <a:solidFill>
                  <a:srgbClr val="EB008B"/>
                </a:solidFill>
              </a:rPr>
              <a:t>&lt;button&gt;</a:t>
            </a:r>
            <a:r>
              <a:rPr b="1" lang="cs" sz="4378">
                <a:solidFill>
                  <a:srgbClr val="2B3990"/>
                </a:solidFill>
              </a:rPr>
              <a:t> и якорные ссылки в HTML</a:t>
            </a:r>
            <a:endParaRPr b="1" sz="4378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120"/>
              <a:buFont typeface="Arial"/>
              <a:buNone/>
            </a:pPr>
            <a:r>
              <a:rPr b="1" lang="cs" sz="4378">
                <a:solidFill>
                  <a:srgbClr val="2B3990"/>
                </a:solidFill>
              </a:rPr>
              <a:t>Бокс модель</a:t>
            </a:r>
            <a:endParaRPr b="1" sz="4378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358"/>
              <a:buNone/>
            </a:pPr>
            <a:r>
              <a:t/>
            </a:r>
            <a:endParaRPr b="1" sz="3600">
              <a:solidFill>
                <a:srgbClr val="2B3990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Arial"/>
              <a:buNone/>
            </a:pPr>
            <a:r>
              <a:rPr lang="cs">
                <a:solidFill>
                  <a:srgbClr val="0000FF"/>
                </a:solidFill>
              </a:rPr>
              <a:t>лектор Олексий Шевченко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cs">
                <a:solidFill>
                  <a:srgbClr val="2B3990"/>
                </a:solidFill>
              </a:rPr>
              <a:t>Box-model</a:t>
            </a:r>
            <a:endParaRPr b="1">
              <a:solidFill>
                <a:srgbClr val="2B3990"/>
              </a:solidFill>
            </a:endParaRPr>
          </a:p>
        </p:txBody>
      </p:sp>
      <p:pic>
        <p:nvPicPr>
          <p:cNvPr id="100" name="Google Shape;10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2000" y="1017725"/>
            <a:ext cx="671582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cs" sz="1750">
                <a:solidFill>
                  <a:srgbClr val="EB008B"/>
                </a:solidFill>
              </a:rPr>
              <a:t>.box {</a:t>
            </a:r>
            <a:endParaRPr b="1" sz="1750">
              <a:solidFill>
                <a:srgbClr val="EB008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cs" sz="1750">
                <a:solidFill>
                  <a:srgbClr val="EB008B"/>
                </a:solidFill>
              </a:rPr>
              <a:t> </a:t>
            </a:r>
            <a:r>
              <a:rPr b="1" lang="cs" sz="1750">
                <a:solidFill>
                  <a:srgbClr val="188038"/>
                </a:solidFill>
              </a:rPr>
              <a:t>width:</a:t>
            </a:r>
            <a:r>
              <a:rPr b="1" lang="cs" sz="1750">
                <a:solidFill>
                  <a:srgbClr val="EB008B"/>
                </a:solidFill>
              </a:rPr>
              <a:t> 150px;</a:t>
            </a:r>
            <a:endParaRPr b="1" sz="1750">
              <a:solidFill>
                <a:srgbClr val="EB008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cs" sz="1750">
                <a:solidFill>
                  <a:srgbClr val="EB008B"/>
                </a:solidFill>
              </a:rPr>
              <a:t> </a:t>
            </a:r>
            <a:r>
              <a:rPr b="1" lang="cs" sz="1750">
                <a:solidFill>
                  <a:srgbClr val="188038"/>
                </a:solidFill>
              </a:rPr>
              <a:t>height:</a:t>
            </a:r>
            <a:r>
              <a:rPr b="1" lang="cs" sz="1750">
                <a:solidFill>
                  <a:srgbClr val="EB008B"/>
                </a:solidFill>
              </a:rPr>
              <a:t> 150px;</a:t>
            </a:r>
            <a:endParaRPr b="1" sz="1750">
              <a:solidFill>
                <a:srgbClr val="EB008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cs" sz="1750">
                <a:solidFill>
                  <a:srgbClr val="EB008B"/>
                </a:solidFill>
              </a:rPr>
              <a:t> </a:t>
            </a:r>
            <a:r>
              <a:rPr b="1" lang="cs" sz="1750">
                <a:solidFill>
                  <a:srgbClr val="188038"/>
                </a:solidFill>
              </a:rPr>
              <a:t>border:</a:t>
            </a:r>
            <a:r>
              <a:rPr b="1" lang="cs" sz="1750">
                <a:solidFill>
                  <a:srgbClr val="EB008B"/>
                </a:solidFill>
              </a:rPr>
              <a:t> 5px solid #f44336;</a:t>
            </a:r>
            <a:endParaRPr b="1" sz="1750">
              <a:solidFill>
                <a:srgbClr val="EB008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cs" sz="1750">
                <a:solidFill>
                  <a:srgbClr val="EB008B"/>
                </a:solidFill>
              </a:rPr>
              <a:t> </a:t>
            </a:r>
            <a:r>
              <a:rPr b="1" lang="cs" sz="1750">
                <a:solidFill>
                  <a:srgbClr val="188038"/>
                </a:solidFill>
              </a:rPr>
              <a:t>padding:</a:t>
            </a:r>
            <a:r>
              <a:rPr b="1" lang="cs" sz="1750">
                <a:solidFill>
                  <a:srgbClr val="EB008B"/>
                </a:solidFill>
              </a:rPr>
              <a:t> 30px;</a:t>
            </a:r>
            <a:endParaRPr b="1" sz="1750">
              <a:solidFill>
                <a:srgbClr val="EB008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cs" sz="1750">
                <a:solidFill>
                  <a:srgbClr val="EB008B"/>
                </a:solidFill>
              </a:rPr>
              <a:t> </a:t>
            </a:r>
            <a:r>
              <a:rPr b="1" lang="cs" sz="1750">
                <a:solidFill>
                  <a:srgbClr val="188038"/>
                </a:solidFill>
              </a:rPr>
              <a:t>margin:</a:t>
            </a:r>
            <a:r>
              <a:rPr b="1" lang="cs" sz="1750">
                <a:solidFill>
                  <a:srgbClr val="EB008B"/>
                </a:solidFill>
              </a:rPr>
              <a:t> 100px;</a:t>
            </a:r>
            <a:endParaRPr b="1" sz="1750">
              <a:solidFill>
                <a:srgbClr val="EB008B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cs" sz="1750">
                <a:solidFill>
                  <a:srgbClr val="188038"/>
                </a:solidFill>
              </a:rPr>
              <a:t> background-color:</a:t>
            </a:r>
            <a:r>
              <a:rPr b="1" lang="cs" sz="1750">
                <a:solidFill>
                  <a:srgbClr val="EB008B"/>
                </a:solidFill>
              </a:rPr>
              <a:t> #ffeb3b;</a:t>
            </a:r>
            <a:endParaRPr b="1" sz="175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b="1" lang="cs" sz="1750">
                <a:solidFill>
                  <a:srgbClr val="EB008B"/>
                </a:solidFill>
              </a:rPr>
              <a:t>}</a:t>
            </a:r>
            <a:endParaRPr b="1" sz="2900">
              <a:solidFill>
                <a:srgbClr val="EB008B"/>
              </a:solidFill>
            </a:endParaRPr>
          </a:p>
        </p:txBody>
      </p:sp>
      <p:sp>
        <p:nvSpPr>
          <p:cNvPr id="106" name="Google Shape;106;p11"/>
          <p:cNvSpPr txBox="1"/>
          <p:nvPr>
            <p:ph type="title"/>
          </p:nvPr>
        </p:nvSpPr>
        <p:spPr>
          <a:xfrm>
            <a:off x="98750" y="445025"/>
            <a:ext cx="904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cs" sz="1600">
                <a:solidFill>
                  <a:srgbClr val="2B3990"/>
                </a:solidFill>
              </a:rPr>
              <a:t>В инструментах разработчика (Developer Tools) на вкладке </a:t>
            </a:r>
            <a:r>
              <a:rPr b="1" lang="cs" sz="1600">
                <a:solidFill>
                  <a:srgbClr val="2B3990"/>
                </a:solidFill>
              </a:rPr>
              <a:t>Computed</a:t>
            </a:r>
            <a:r>
              <a:rPr lang="cs" sz="1600">
                <a:solidFill>
                  <a:srgbClr val="2B3990"/>
                </a:solidFill>
              </a:rPr>
              <a:t> отображается </a:t>
            </a:r>
            <a:r>
              <a:rPr b="1" lang="cs" sz="1600">
                <a:solidFill>
                  <a:srgbClr val="2B3990"/>
                </a:solidFill>
              </a:rPr>
              <a:t>геометрия выбранного элемента</a:t>
            </a:r>
            <a:r>
              <a:rPr lang="cs" sz="1600">
                <a:solidFill>
                  <a:srgbClr val="2B3990"/>
                </a:solidFill>
              </a:rPr>
              <a:t>.</a:t>
            </a:r>
            <a:endParaRPr b="1" sz="4000">
              <a:solidFill>
                <a:srgbClr val="2B3990"/>
              </a:solidFill>
            </a:endParaRPr>
          </a:p>
        </p:txBody>
      </p:sp>
      <p:pic>
        <p:nvPicPr>
          <p:cNvPr id="107" name="Google Shape;1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5988" y="1333300"/>
            <a:ext cx="38957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idx="1" type="body"/>
          </p:nvPr>
        </p:nvSpPr>
        <p:spPr>
          <a:xfrm>
            <a:off x="167075" y="168000"/>
            <a:ext cx="8520600" cy="48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Свойства</a:t>
            </a:r>
            <a:r>
              <a:rPr b="1" lang="cs">
                <a:solidFill>
                  <a:schemeClr val="dk1"/>
                </a:solidFill>
              </a:rPr>
              <a:t> </a:t>
            </a:r>
            <a:r>
              <a:rPr b="1" lang="cs">
                <a:solidFill>
                  <a:srgbClr val="188038"/>
                </a:solidFill>
              </a:rPr>
              <a:t>width</a:t>
            </a:r>
            <a:r>
              <a:rPr b="1" lang="cs">
                <a:solidFill>
                  <a:schemeClr val="dk1"/>
                </a:solidFill>
              </a:rPr>
              <a:t> </a:t>
            </a:r>
            <a:r>
              <a:rPr b="1" lang="cs">
                <a:solidFill>
                  <a:srgbClr val="2B3990"/>
                </a:solidFill>
              </a:rPr>
              <a:t>и</a:t>
            </a:r>
            <a:r>
              <a:rPr b="1" lang="cs">
                <a:solidFill>
                  <a:schemeClr val="dk1"/>
                </a:solidFill>
              </a:rPr>
              <a:t> </a:t>
            </a:r>
            <a:r>
              <a:rPr b="1" lang="cs">
                <a:solidFill>
                  <a:srgbClr val="188038"/>
                </a:solidFill>
              </a:rPr>
              <a:t>height</a:t>
            </a:r>
            <a:r>
              <a:rPr lang="cs">
                <a:solidFill>
                  <a:schemeClr val="dk1"/>
                </a:solidFill>
              </a:rPr>
              <a:t> </a:t>
            </a:r>
            <a:r>
              <a:rPr lang="cs">
                <a:solidFill>
                  <a:srgbClr val="2B3990"/>
                </a:solidFill>
              </a:rPr>
              <a:t>используются для задания ширины и высоты элемента.</a:t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Единицы измерения:</a:t>
            </a:r>
            <a:endParaRPr b="1">
              <a:solidFill>
                <a:srgbClr val="2B399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cs">
                <a:solidFill>
                  <a:srgbClr val="188038"/>
                </a:solidFill>
              </a:rPr>
              <a:t>px</a:t>
            </a:r>
            <a:r>
              <a:rPr b="1" lang="cs">
                <a:solidFill>
                  <a:schemeClr val="dk1"/>
                </a:solidFill>
              </a:rPr>
              <a:t> (</a:t>
            </a:r>
            <a:r>
              <a:rPr b="1" lang="cs">
                <a:solidFill>
                  <a:srgbClr val="2B3990"/>
                </a:solidFill>
              </a:rPr>
              <a:t>пиксели)</a:t>
            </a:r>
            <a:r>
              <a:rPr lang="cs">
                <a:solidFill>
                  <a:srgbClr val="2B3990"/>
                </a:solidFill>
              </a:rPr>
              <a:t> – фиксированный размер в пикселях экрана:</a:t>
            </a:r>
            <a:br>
              <a:rPr lang="cs">
                <a:solidFill>
                  <a:schemeClr val="dk1"/>
                </a:solidFill>
              </a:rPr>
            </a:br>
            <a:r>
              <a:rPr b="1" lang="cs">
                <a:solidFill>
                  <a:srgbClr val="188038"/>
                </a:solidFill>
              </a:rPr>
              <a:t>width: 100px;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2"/>
            </a:pPr>
            <a:r>
              <a:rPr b="1" lang="cs">
                <a:solidFill>
                  <a:srgbClr val="188038"/>
                </a:solidFill>
              </a:rPr>
              <a:t>em</a:t>
            </a:r>
            <a:r>
              <a:rPr lang="cs">
                <a:solidFill>
                  <a:schemeClr val="dk1"/>
                </a:solidFill>
              </a:rPr>
              <a:t> </a:t>
            </a:r>
            <a:r>
              <a:rPr lang="cs">
                <a:solidFill>
                  <a:srgbClr val="2B3990"/>
                </a:solidFill>
              </a:rPr>
              <a:t>– относительная единица, основанная на размере шрифта родительского элемента.</a:t>
            </a:r>
            <a:br>
              <a:rPr lang="cs">
                <a:solidFill>
                  <a:srgbClr val="2B3990"/>
                </a:solidFill>
              </a:rPr>
            </a:br>
            <a:r>
              <a:rPr b="1" lang="cs">
                <a:solidFill>
                  <a:srgbClr val="2B3990"/>
                </a:solidFill>
              </a:rPr>
              <a:t> Например:</a:t>
            </a:r>
            <a:endParaRPr b="1">
              <a:solidFill>
                <a:srgbClr val="2B399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/* Родительский элемент: font-size: 16px */</a:t>
            </a:r>
            <a:endParaRPr b="1">
              <a:solidFill>
                <a:srgbClr val="18803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width: 2em; /* 2 × 16px = 32px */</a:t>
            </a:r>
            <a:endParaRPr b="1">
              <a:solidFill>
                <a:srgbClr val="188038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3"/>
            </a:pPr>
            <a:r>
              <a:rPr b="1" lang="cs">
                <a:solidFill>
                  <a:srgbClr val="188038"/>
                </a:solidFill>
              </a:rPr>
              <a:t>rem</a:t>
            </a:r>
            <a:r>
              <a:rPr lang="cs">
                <a:solidFill>
                  <a:schemeClr val="dk1"/>
                </a:solidFill>
              </a:rPr>
              <a:t> </a:t>
            </a:r>
            <a:r>
              <a:rPr lang="cs">
                <a:solidFill>
                  <a:srgbClr val="2B3990"/>
                </a:solidFill>
              </a:rPr>
              <a:t>– относительная единица, но в отличие от em </a:t>
            </a:r>
            <a:r>
              <a:rPr b="1" lang="cs">
                <a:solidFill>
                  <a:srgbClr val="2B3990"/>
                </a:solidFill>
              </a:rPr>
              <a:t>относится к размеру шрифта корневого элемента</a:t>
            </a:r>
            <a:r>
              <a:rPr lang="cs">
                <a:solidFill>
                  <a:srgbClr val="2B3990"/>
                </a:solidFill>
              </a:rPr>
              <a:t> (</a:t>
            </a:r>
            <a:r>
              <a:rPr b="1" lang="cs">
                <a:solidFill>
                  <a:srgbClr val="EB008B"/>
                </a:solidFill>
              </a:rPr>
              <a:t>&lt;html&gt;</a:t>
            </a:r>
            <a:r>
              <a:rPr lang="cs">
                <a:solidFill>
                  <a:srgbClr val="2B3990"/>
                </a:solidFill>
              </a:rPr>
              <a:t>), а не родителя.</a:t>
            </a:r>
            <a:br>
              <a:rPr lang="cs">
                <a:solidFill>
                  <a:schemeClr val="dk1"/>
                </a:solidFill>
              </a:rPr>
            </a:br>
            <a:r>
              <a:rPr lang="cs">
                <a:solidFill>
                  <a:schemeClr val="dk1"/>
                </a:solidFill>
              </a:rPr>
              <a:t> </a:t>
            </a:r>
            <a:r>
              <a:rPr b="1" lang="cs">
                <a:solidFill>
                  <a:srgbClr val="2B3990"/>
                </a:solidFill>
              </a:rPr>
              <a:t>Например:</a:t>
            </a:r>
            <a:endParaRPr b="1">
              <a:solidFill>
                <a:srgbClr val="2B3990"/>
              </a:solidFill>
            </a:endParaRPr>
          </a:p>
          <a:p>
            <a:pPr indent="-317564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-"/>
            </a:pPr>
            <a:r>
              <a:rPr b="1" lang="cs">
                <a:solidFill>
                  <a:srgbClr val="188038"/>
                </a:solidFill>
              </a:rPr>
              <a:t>/* Размер шрифта корневого элемента: 16px */</a:t>
            </a:r>
            <a:endParaRPr b="1">
              <a:solidFill>
                <a:srgbClr val="188038"/>
              </a:solidFill>
            </a:endParaRPr>
          </a:p>
          <a:p>
            <a:pPr indent="-317564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-"/>
            </a:pPr>
            <a:r>
              <a:rPr b="1" lang="cs">
                <a:solidFill>
                  <a:srgbClr val="188038"/>
                </a:solidFill>
              </a:rPr>
              <a:t>width: 2rem; /* 2 × 16px = 32px, независимо от родителя */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4"/>
            </a:pPr>
            <a:r>
              <a:rPr b="1" lang="cs">
                <a:solidFill>
                  <a:srgbClr val="188038"/>
                </a:solidFill>
              </a:rPr>
              <a:t>%</a:t>
            </a:r>
            <a:r>
              <a:rPr b="1" lang="cs">
                <a:solidFill>
                  <a:schemeClr val="dk1"/>
                </a:solidFill>
              </a:rPr>
              <a:t> </a:t>
            </a:r>
            <a:r>
              <a:rPr b="1" lang="cs">
                <a:solidFill>
                  <a:srgbClr val="2B3990"/>
                </a:solidFill>
              </a:rPr>
              <a:t>(проценты)</a:t>
            </a:r>
            <a:r>
              <a:rPr lang="cs">
                <a:solidFill>
                  <a:srgbClr val="2B3990"/>
                </a:solidFill>
              </a:rPr>
              <a:t> – задаёт размер элемента относительно родительского контейнера.</a:t>
            </a:r>
            <a:br>
              <a:rPr lang="cs">
                <a:solidFill>
                  <a:srgbClr val="2B3990"/>
                </a:solidFill>
              </a:rPr>
            </a:br>
            <a:r>
              <a:rPr b="1" lang="cs">
                <a:solidFill>
                  <a:srgbClr val="2B3990"/>
                </a:solidFill>
              </a:rPr>
              <a:t> Например:</a:t>
            </a:r>
            <a:endParaRPr b="1">
              <a:solidFill>
                <a:srgbClr val="2B399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width: 50%; /* элемент займёт половину ширины родителя */</a:t>
            </a:r>
            <a:endParaRPr b="1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t/>
            </a:r>
            <a:endParaRPr sz="18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g38128966fb4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9564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939DA5"/>
              </a:solidFill>
              <a:highlight>
                <a:srgbClr val="232A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14"/>
          <p:cNvSpPr txBox="1"/>
          <p:nvPr>
            <p:ph idx="2" type="body"/>
          </p:nvPr>
        </p:nvSpPr>
        <p:spPr>
          <a:xfrm>
            <a:off x="158000" y="93600"/>
            <a:ext cx="8520600" cy="50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Arial"/>
              <a:buNone/>
            </a:pPr>
            <a:r>
              <a:rPr b="1" lang="cs" sz="1800">
                <a:solidFill>
                  <a:srgbClr val="2B3990"/>
                </a:solidFill>
              </a:rPr>
              <a:t>Способ задание</a:t>
            </a:r>
            <a:r>
              <a:rPr b="1" lang="cs" sz="1800">
                <a:solidFill>
                  <a:srgbClr val="2B3990"/>
                </a:solidFill>
              </a:rPr>
              <a:t> </a:t>
            </a:r>
            <a:r>
              <a:rPr b="1" lang="cs" sz="1800">
                <a:solidFill>
                  <a:srgbClr val="188038"/>
                </a:solidFill>
              </a:rPr>
              <a:t>padding</a:t>
            </a:r>
            <a:r>
              <a:rPr b="1" lang="cs" sz="1800">
                <a:solidFill>
                  <a:srgbClr val="2B3990"/>
                </a:solidFill>
              </a:rPr>
              <a:t> и </a:t>
            </a:r>
            <a:r>
              <a:rPr b="1" lang="cs" sz="1800">
                <a:solidFill>
                  <a:srgbClr val="188038"/>
                </a:solidFill>
              </a:rPr>
              <a:t>margin</a:t>
            </a:r>
            <a:r>
              <a:rPr b="1" lang="cs" sz="2800">
                <a:solidFill>
                  <a:srgbClr val="188038"/>
                </a:solidFill>
              </a:rPr>
              <a:t>:</a:t>
            </a:r>
            <a:endParaRPr b="1" sz="28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cs" sz="1695"/>
              <a:t>/* Одинаково 20px со всех сторон */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cs" sz="1695">
                <a:solidFill>
                  <a:srgbClr val="188038"/>
                </a:solidFill>
              </a:rPr>
              <a:t>padding: 20px;</a:t>
            </a:r>
            <a:endParaRPr b="1" sz="1695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49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cs" sz="1695"/>
              <a:t>/* </a:t>
            </a:r>
            <a:r>
              <a:rPr lang="cs" sz="1695"/>
              <a:t>вверху</a:t>
            </a:r>
            <a:r>
              <a:rPr lang="cs" sz="1695"/>
              <a:t> и внизу по 10px, влево и вправо по 20px */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cs" sz="1695">
                <a:solidFill>
                  <a:srgbClr val="188038"/>
                </a:solidFill>
              </a:rPr>
              <a:t>padding: 10px 20px;</a:t>
            </a:r>
            <a:endParaRPr b="1" sz="1695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49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cs" sz="1695"/>
              <a:t>/* вверху 10px, влево и вправо по 20px, внизу 5px */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cs" sz="1695">
                <a:solidFill>
                  <a:srgbClr val="188038"/>
                </a:solidFill>
              </a:rPr>
              <a:t>padding: 10px 20px 5px;</a:t>
            </a:r>
            <a:endParaRPr b="1" sz="1695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49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cs" sz="1695"/>
              <a:t>/* вверху 10px, вправо 15px, внизу 20px, влево 25px */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b="1" lang="cs" sz="1695">
                <a:solidFill>
                  <a:srgbClr val="188038"/>
                </a:solidFill>
              </a:rPr>
              <a:t>padding: 10px 15px 20px 25px;</a:t>
            </a:r>
            <a:endParaRPr b="1" sz="1695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939DA5"/>
              </a:solidFill>
              <a:highlight>
                <a:srgbClr val="232A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 txBox="1"/>
          <p:nvPr>
            <p:ph idx="2" type="body"/>
          </p:nvPr>
        </p:nvSpPr>
        <p:spPr>
          <a:xfrm>
            <a:off x="255025" y="431600"/>
            <a:ext cx="8360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2150">
                <a:solidFill>
                  <a:srgbClr val="2B3990"/>
                </a:solidFill>
              </a:rPr>
              <a:t>Или </a:t>
            </a:r>
            <a:r>
              <a:rPr b="1" lang="cs" sz="2150">
                <a:solidFill>
                  <a:srgbClr val="2B3990"/>
                </a:solidFill>
              </a:rPr>
              <a:t>настройте</a:t>
            </a:r>
            <a:r>
              <a:rPr b="1" lang="cs" sz="2150">
                <a:solidFill>
                  <a:srgbClr val="2B3990"/>
                </a:solidFill>
              </a:rPr>
              <a:t> каждую сторону отдельно:</a:t>
            </a:r>
            <a:endParaRPr b="1" sz="215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5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2150">
                <a:solidFill>
                  <a:srgbClr val="188038"/>
                </a:solidFill>
              </a:rPr>
              <a:t>padding-top: 20px;</a:t>
            </a:r>
            <a:endParaRPr b="1" sz="215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2150">
                <a:solidFill>
                  <a:srgbClr val="188038"/>
                </a:solidFill>
              </a:rPr>
              <a:t>padding-right: 10px;</a:t>
            </a:r>
            <a:endParaRPr b="1" sz="215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2150">
                <a:solidFill>
                  <a:srgbClr val="188038"/>
                </a:solidFill>
              </a:rPr>
              <a:t>padding-bottom: 15px;</a:t>
            </a:r>
            <a:endParaRPr b="1" sz="215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b="1" lang="cs" sz="2150">
                <a:solidFill>
                  <a:srgbClr val="188038"/>
                </a:solidFill>
              </a:rPr>
              <a:t>padding-left: 30px;</a:t>
            </a:r>
            <a:endParaRPr b="1" sz="24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939DA5"/>
              </a:solidFill>
              <a:highlight>
                <a:srgbClr val="232A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 txBox="1"/>
          <p:nvPr>
            <p:ph idx="2" type="body"/>
          </p:nvPr>
        </p:nvSpPr>
        <p:spPr>
          <a:xfrm>
            <a:off x="185150" y="125500"/>
            <a:ext cx="8520600" cy="4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>
                <a:solidFill>
                  <a:srgbClr val="2B3990"/>
                </a:solidFill>
              </a:rPr>
              <a:t>Задача 2:</a:t>
            </a:r>
            <a:endParaRPr b="1">
              <a:solidFill>
                <a:srgbClr val="2B399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AutoNum type="arabicPeriod"/>
            </a:pPr>
            <a:r>
              <a:rPr b="1" lang="cs">
                <a:solidFill>
                  <a:srgbClr val="2B3990"/>
                </a:solidFill>
              </a:rPr>
              <a:t>Создать кнопку:</a:t>
            </a:r>
            <a:endParaRPr b="1">
              <a:solidFill>
                <a:srgbClr val="2B399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 sz="1400">
                <a:solidFill>
                  <a:srgbClr val="2B3990"/>
                </a:solidFill>
              </a:rPr>
              <a:t>Ширина: </a:t>
            </a:r>
            <a:r>
              <a:rPr b="1" lang="cs" sz="1400">
                <a:solidFill>
                  <a:srgbClr val="188038"/>
                </a:solidFill>
              </a:rPr>
              <a:t>200px</a:t>
            </a:r>
            <a:r>
              <a:rPr lang="cs" sz="1400">
                <a:solidFill>
                  <a:srgbClr val="2B3990"/>
                </a:solidFill>
              </a:rPr>
              <a:t>, высота: </a:t>
            </a:r>
            <a:r>
              <a:rPr b="1" lang="cs" sz="1400">
                <a:solidFill>
                  <a:srgbClr val="188038"/>
                </a:solidFill>
              </a:rPr>
              <a:t>50px</a:t>
            </a:r>
            <a:endParaRPr b="1" sz="1400">
              <a:solidFill>
                <a:srgbClr val="18803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 sz="1400">
                <a:solidFill>
                  <a:srgbClr val="2B3990"/>
                </a:solidFill>
              </a:rPr>
              <a:t>Внутренние отступы: </a:t>
            </a:r>
            <a:r>
              <a:rPr b="1" lang="cs" sz="1400">
                <a:solidFill>
                  <a:srgbClr val="188038"/>
                </a:solidFill>
              </a:rPr>
              <a:t>10px </a:t>
            </a:r>
            <a:r>
              <a:rPr lang="cs" sz="1400">
                <a:solidFill>
                  <a:srgbClr val="2B3990"/>
                </a:solidFill>
              </a:rPr>
              <a:t>сверху и снизу,</a:t>
            </a:r>
            <a:r>
              <a:rPr b="1" lang="cs" sz="1400">
                <a:solidFill>
                  <a:srgbClr val="188038"/>
                </a:solidFill>
              </a:rPr>
              <a:t> 20px</a:t>
            </a:r>
            <a:r>
              <a:rPr lang="cs" sz="1400">
                <a:solidFill>
                  <a:srgbClr val="2B3990"/>
                </a:solidFill>
              </a:rPr>
              <a:t> слева и справа</a:t>
            </a:r>
            <a:endParaRPr sz="1400">
              <a:solidFill>
                <a:srgbClr val="2B399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 sz="1400">
                <a:solidFill>
                  <a:srgbClr val="2B3990"/>
                </a:solidFill>
              </a:rPr>
              <a:t>Использовать псевдоклассы </a:t>
            </a:r>
            <a:r>
              <a:rPr b="1" lang="cs" sz="1400">
                <a:solidFill>
                  <a:srgbClr val="188038"/>
                </a:solidFill>
              </a:rPr>
              <a:t>:hover </a:t>
            </a:r>
            <a:r>
              <a:rPr lang="cs" sz="1400">
                <a:solidFill>
                  <a:srgbClr val="2B3990"/>
                </a:solidFill>
              </a:rPr>
              <a:t>и </a:t>
            </a:r>
            <a:r>
              <a:rPr b="1" lang="cs" sz="1400">
                <a:solidFill>
                  <a:srgbClr val="188038"/>
                </a:solidFill>
              </a:rPr>
              <a:t>:focus,</a:t>
            </a:r>
            <a:r>
              <a:rPr lang="cs" sz="1400">
                <a:solidFill>
                  <a:srgbClr val="2B3990"/>
                </a:solidFill>
              </a:rPr>
              <a:t> чтобы при наведении мыши и фокусе фон кнопки менялся на синий</a:t>
            </a:r>
            <a:endParaRPr sz="1400">
              <a:solidFill>
                <a:srgbClr val="2B399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 sz="1400">
                <a:solidFill>
                  <a:srgbClr val="2B3990"/>
                </a:solidFill>
              </a:rPr>
              <a:t>Добавить свойство </a:t>
            </a:r>
            <a:r>
              <a:rPr b="1" lang="cs" sz="1400">
                <a:solidFill>
                  <a:srgbClr val="188038"/>
                </a:solidFill>
              </a:rPr>
              <a:t>cursor</a:t>
            </a:r>
            <a:r>
              <a:rPr lang="cs" sz="1400">
                <a:solidFill>
                  <a:srgbClr val="2B3990"/>
                </a:solidFill>
              </a:rPr>
              <a:t>, чтобы курсор менялся на указатель</a:t>
            </a:r>
            <a:br>
              <a:rPr lang="cs" sz="1400">
                <a:solidFill>
                  <a:srgbClr val="2B3990"/>
                </a:solidFill>
              </a:rPr>
            </a:br>
            <a:endParaRPr sz="1400">
              <a:solidFill>
                <a:srgbClr val="2B399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AutoNum type="arabicPeriod"/>
            </a:pPr>
            <a:r>
              <a:rPr b="1" lang="cs">
                <a:solidFill>
                  <a:srgbClr val="2B3990"/>
                </a:solidFill>
              </a:rPr>
              <a:t>Создать 2 блоки </a:t>
            </a:r>
            <a:r>
              <a:rPr b="1" lang="cs">
                <a:solidFill>
                  <a:srgbClr val="EB008B"/>
                </a:solidFill>
              </a:rPr>
              <a:t>(&lt;div&gt;</a:t>
            </a:r>
            <a:r>
              <a:rPr b="1" lang="cs">
                <a:solidFill>
                  <a:srgbClr val="2B3990"/>
                </a:solidFill>
              </a:rPr>
              <a:t>):</a:t>
            </a:r>
            <a:br>
              <a:rPr b="1" lang="cs">
                <a:solidFill>
                  <a:srgbClr val="2B3990"/>
                </a:solidFill>
              </a:rPr>
            </a:br>
            <a:r>
              <a:rPr lang="cs">
                <a:solidFill>
                  <a:srgbClr val="2B3990"/>
                </a:solidFill>
              </a:rPr>
              <a:t> </a:t>
            </a:r>
            <a:r>
              <a:rPr b="1" lang="cs">
                <a:solidFill>
                  <a:srgbClr val="2B3990"/>
                </a:solidFill>
              </a:rPr>
              <a:t>Блок 1 (слева):</a:t>
            </a:r>
            <a:endParaRPr b="1">
              <a:solidFill>
                <a:srgbClr val="2B399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 sz="1400">
                <a:solidFill>
                  <a:srgbClr val="2B3990"/>
                </a:solidFill>
              </a:rPr>
              <a:t>Внутренние отступы: </a:t>
            </a:r>
            <a:r>
              <a:rPr b="1" lang="cs" sz="1400">
                <a:solidFill>
                  <a:srgbClr val="188038"/>
                </a:solidFill>
              </a:rPr>
              <a:t>20px</a:t>
            </a:r>
            <a:r>
              <a:rPr lang="cs" sz="1400">
                <a:solidFill>
                  <a:srgbClr val="2B3990"/>
                </a:solidFill>
              </a:rPr>
              <a:t> сверху, </a:t>
            </a:r>
            <a:r>
              <a:rPr b="1" lang="cs" sz="1400">
                <a:solidFill>
                  <a:srgbClr val="188038"/>
                </a:solidFill>
              </a:rPr>
              <a:t>15px</a:t>
            </a:r>
            <a:r>
              <a:rPr lang="cs" sz="1400">
                <a:solidFill>
                  <a:srgbClr val="2B3990"/>
                </a:solidFill>
              </a:rPr>
              <a:t> справа, </a:t>
            </a:r>
            <a:r>
              <a:rPr b="1" lang="cs" sz="1400">
                <a:solidFill>
                  <a:srgbClr val="188038"/>
                </a:solidFill>
              </a:rPr>
              <a:t>25px</a:t>
            </a:r>
            <a:r>
              <a:rPr lang="cs" sz="1400">
                <a:solidFill>
                  <a:srgbClr val="2B3990"/>
                </a:solidFill>
              </a:rPr>
              <a:t> снизу, </a:t>
            </a:r>
            <a:r>
              <a:rPr b="1" lang="cs" sz="1400">
                <a:solidFill>
                  <a:srgbClr val="188038"/>
                </a:solidFill>
              </a:rPr>
              <a:t>30px </a:t>
            </a:r>
            <a:r>
              <a:rPr lang="cs" sz="1400">
                <a:solidFill>
                  <a:srgbClr val="2B3990"/>
                </a:solidFill>
              </a:rPr>
              <a:t>слева (использовать 4 параметра для </a:t>
            </a:r>
            <a:r>
              <a:rPr b="1" lang="cs" sz="1400">
                <a:solidFill>
                  <a:srgbClr val="188038"/>
                </a:solidFill>
              </a:rPr>
              <a:t>padding</a:t>
            </a:r>
            <a:r>
              <a:rPr lang="cs" sz="1400">
                <a:solidFill>
                  <a:srgbClr val="2B3990"/>
                </a:solidFill>
              </a:rPr>
              <a:t>)</a:t>
            </a:r>
            <a:endParaRPr sz="1400">
              <a:solidFill>
                <a:srgbClr val="2B399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 sz="1400">
                <a:solidFill>
                  <a:srgbClr val="2B3990"/>
                </a:solidFill>
              </a:rPr>
              <a:t>Внешние отступы: то же самое, если требуется (можно использовать 4 параметра для </a:t>
            </a:r>
            <a:r>
              <a:rPr b="1" lang="cs" sz="1400">
                <a:solidFill>
                  <a:srgbClr val="188038"/>
                </a:solidFill>
              </a:rPr>
              <a:t>margin</a:t>
            </a:r>
            <a:r>
              <a:rPr lang="cs" sz="1400">
                <a:solidFill>
                  <a:srgbClr val="2B3990"/>
                </a:solidFill>
              </a:rPr>
              <a:t>), Цвет фона: светло-серый, Ширина: </a:t>
            </a:r>
            <a:r>
              <a:rPr b="1" lang="cs" sz="1400">
                <a:solidFill>
                  <a:srgbClr val="188038"/>
                </a:solidFill>
              </a:rPr>
              <a:t>300px</a:t>
            </a:r>
            <a:endParaRPr sz="1400">
              <a:solidFill>
                <a:srgbClr val="2B399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Блок 2 (справа):</a:t>
            </a:r>
            <a:endParaRPr b="1">
              <a:solidFill>
                <a:srgbClr val="2B399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 sz="1400">
                <a:solidFill>
                  <a:srgbClr val="2B3990"/>
                </a:solidFill>
              </a:rPr>
              <a:t>Внутренние отступы: </a:t>
            </a:r>
            <a:r>
              <a:rPr b="1" lang="cs" sz="1400">
                <a:solidFill>
                  <a:srgbClr val="188038"/>
                </a:solidFill>
              </a:rPr>
              <a:t>30px</a:t>
            </a:r>
            <a:r>
              <a:rPr lang="cs" sz="1400">
                <a:solidFill>
                  <a:srgbClr val="2B3990"/>
                </a:solidFill>
              </a:rPr>
              <a:t> сверху и снизу,</a:t>
            </a:r>
            <a:r>
              <a:rPr b="1" lang="cs" sz="1400">
                <a:solidFill>
                  <a:srgbClr val="188038"/>
                </a:solidFill>
              </a:rPr>
              <a:t> 50px</a:t>
            </a:r>
            <a:r>
              <a:rPr lang="cs" sz="1400">
                <a:solidFill>
                  <a:srgbClr val="2B3990"/>
                </a:solidFill>
              </a:rPr>
              <a:t> слева и справа (использовать 2 параметра для </a:t>
            </a:r>
            <a:r>
              <a:rPr b="1" lang="cs" sz="1400">
                <a:solidFill>
                  <a:srgbClr val="188038"/>
                </a:solidFill>
              </a:rPr>
              <a:t>padding</a:t>
            </a:r>
            <a:r>
              <a:rPr lang="cs" sz="1400">
                <a:solidFill>
                  <a:srgbClr val="2B3990"/>
                </a:solidFill>
              </a:rPr>
              <a:t>)</a:t>
            </a:r>
            <a:endParaRPr sz="1400">
              <a:solidFill>
                <a:srgbClr val="2B399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 sz="1400">
                <a:solidFill>
                  <a:srgbClr val="2B3990"/>
                </a:solidFill>
              </a:rPr>
              <a:t>Цвет фона: светло-зелёный</a:t>
            </a:r>
            <a:endParaRPr sz="1400">
              <a:solidFill>
                <a:srgbClr val="2B399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 sz="1400">
                <a:solidFill>
                  <a:srgbClr val="2B3990"/>
                </a:solidFill>
              </a:rPr>
              <a:t>Ширина: </a:t>
            </a:r>
            <a:r>
              <a:rPr b="1" lang="cs" sz="1400">
                <a:solidFill>
                  <a:srgbClr val="188038"/>
                </a:solidFill>
              </a:rPr>
              <a:t>400px</a:t>
            </a:r>
            <a:endParaRPr b="1" sz="14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700">
              <a:solidFill>
                <a:srgbClr val="2B399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311700" y="378075"/>
            <a:ext cx="8520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внимание,</a:t>
            </a:r>
            <a:endParaRPr b="1" sz="3000">
              <a:solidFill>
                <a:srgbClr val="2B39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надеюсь, это было интересно!</a:t>
            </a:r>
            <a:endParaRPr b="1" sz="3000">
              <a:solidFill>
                <a:srgbClr val="2B39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Я готов ответить на ваши вопросы.</a:t>
            </a:r>
            <a:endParaRPr b="1" sz="3000">
              <a:solidFill>
                <a:srgbClr val="2B39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>
            <p:ph type="title"/>
          </p:nvPr>
        </p:nvSpPr>
        <p:spPr>
          <a:xfrm>
            <a:off x="157075" y="427350"/>
            <a:ext cx="8550900" cy="4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rPr lang="cs" sz="1600">
                <a:solidFill>
                  <a:srgbClr val="2B3990"/>
                </a:solidFill>
              </a:rPr>
              <a:t>Тег</a:t>
            </a:r>
            <a:r>
              <a:rPr lang="cs" sz="1600"/>
              <a:t> </a:t>
            </a:r>
            <a:r>
              <a:rPr lang="cs" sz="1600">
                <a:solidFill>
                  <a:srgbClr val="EB008B"/>
                </a:solidFill>
              </a:rPr>
              <a:t>&lt;button&gt;</a:t>
            </a:r>
            <a:r>
              <a:rPr lang="cs" sz="1600"/>
              <a:t> </a:t>
            </a:r>
            <a:r>
              <a:rPr lang="cs" sz="1600">
                <a:solidFill>
                  <a:srgbClr val="2B3990"/>
                </a:solidFill>
              </a:rPr>
              <a:t>это парный тег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rPr b="1" lang="cs" sz="1600">
                <a:solidFill>
                  <a:srgbClr val="EB008B"/>
                </a:solidFill>
              </a:rPr>
              <a:t>&lt;button </a:t>
            </a:r>
            <a:r>
              <a:rPr b="1" lang="cs" sz="1600">
                <a:solidFill>
                  <a:srgbClr val="188038"/>
                </a:solidFill>
              </a:rPr>
              <a:t>type=”button”</a:t>
            </a:r>
            <a:r>
              <a:rPr b="1" lang="cs" sz="1600">
                <a:solidFill>
                  <a:srgbClr val="EB008B"/>
                </a:solidFill>
              </a:rPr>
              <a:t>&gt;</a:t>
            </a:r>
            <a:r>
              <a:rPr b="1" lang="cs" sz="1600">
                <a:solidFill>
                  <a:srgbClr val="1155CC"/>
                </a:solidFill>
              </a:rPr>
              <a:t>Stiskni mě</a:t>
            </a:r>
            <a:r>
              <a:rPr b="1" lang="cs" sz="1600">
                <a:solidFill>
                  <a:srgbClr val="EB008B"/>
                </a:solidFill>
              </a:rPr>
              <a:t>&lt;/button&gt;</a:t>
            </a:r>
            <a:endParaRPr b="1" sz="1600">
              <a:solidFill>
                <a:srgbClr val="EB008B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160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rPr lang="cs" sz="1600">
                <a:solidFill>
                  <a:srgbClr val="2B3990"/>
                </a:solidFill>
              </a:rPr>
              <a:t>К тегу</a:t>
            </a:r>
            <a:r>
              <a:rPr lang="cs" sz="1600">
                <a:solidFill>
                  <a:srgbClr val="2B3990"/>
                </a:solidFill>
              </a:rPr>
              <a:t> </a:t>
            </a:r>
            <a:r>
              <a:rPr lang="cs" sz="1600">
                <a:solidFill>
                  <a:srgbClr val="EB008B"/>
                </a:solidFill>
              </a:rPr>
              <a:t>&lt;button&gt;</a:t>
            </a:r>
            <a:r>
              <a:rPr lang="cs" sz="1600">
                <a:solidFill>
                  <a:srgbClr val="2B3990"/>
                </a:solidFill>
              </a:rPr>
              <a:t> </a:t>
            </a:r>
            <a:r>
              <a:rPr lang="cs" sz="1600">
                <a:solidFill>
                  <a:srgbClr val="2B3990"/>
                </a:solidFill>
              </a:rPr>
              <a:t>можно</a:t>
            </a:r>
            <a:r>
              <a:rPr lang="cs" sz="1600">
                <a:solidFill>
                  <a:srgbClr val="2B3990"/>
                </a:solidFill>
              </a:rPr>
              <a:t> добавить текст, иконку или другой тег HTML, например картинку: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rPr lang="cs" sz="1600">
                <a:solidFill>
                  <a:srgbClr val="EB008B"/>
                </a:solidFill>
              </a:rPr>
              <a:t>&lt;button&gt;&lt;img src="image.png"/&gt;&lt;/button&gt;</a:t>
            </a:r>
            <a:endParaRPr sz="160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2B3990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idx="1" type="body"/>
          </p:nvPr>
        </p:nvSpPr>
        <p:spPr>
          <a:xfrm>
            <a:off x="311700" y="279150"/>
            <a:ext cx="8709600" cy="3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2B3990"/>
                </a:solidFill>
              </a:rPr>
              <a:t>Типы кнопок (</a:t>
            </a:r>
            <a:r>
              <a:rPr b="1" lang="cs" sz="1500">
                <a:solidFill>
                  <a:srgbClr val="188038"/>
                </a:solidFill>
              </a:rPr>
              <a:t>type</a:t>
            </a:r>
            <a:r>
              <a:rPr b="1" lang="cs" sz="1500">
                <a:solidFill>
                  <a:srgbClr val="2B3990"/>
                </a:solidFill>
              </a:rPr>
              <a:t>)</a:t>
            </a:r>
            <a:endParaRPr b="1" sz="15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500">
                <a:solidFill>
                  <a:srgbClr val="2B3990"/>
                </a:solidFill>
              </a:rPr>
              <a:t>По умолчанию кнопка </a:t>
            </a:r>
            <a:r>
              <a:rPr lang="cs" sz="1500">
                <a:solidFill>
                  <a:srgbClr val="EB008B"/>
                </a:solidFill>
              </a:rPr>
              <a:t>&lt;button&gt;</a:t>
            </a:r>
            <a:r>
              <a:rPr lang="cs" sz="1500">
                <a:solidFill>
                  <a:srgbClr val="2B3990"/>
                </a:solidFill>
              </a:rPr>
              <a:t> внутри формы работает как </a:t>
            </a:r>
            <a:r>
              <a:rPr b="1" lang="cs" sz="1500">
                <a:solidFill>
                  <a:srgbClr val="EB008B"/>
                </a:solidFill>
              </a:rPr>
              <a:t>submit</a:t>
            </a:r>
            <a:r>
              <a:rPr lang="cs" sz="1500">
                <a:solidFill>
                  <a:srgbClr val="EB008B"/>
                </a:solidFill>
              </a:rPr>
              <a:t> </a:t>
            </a:r>
            <a:r>
              <a:rPr lang="cs" sz="1500">
                <a:solidFill>
                  <a:srgbClr val="2B3990"/>
                </a:solidFill>
              </a:rPr>
              <a:t>(отправка формы).</a:t>
            </a:r>
            <a:endParaRPr sz="15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2B3990"/>
                </a:solidFill>
              </a:rPr>
              <a:t>Типы кнопок:</a:t>
            </a:r>
            <a:endParaRPr b="1" sz="1500">
              <a:solidFill>
                <a:srgbClr val="2B399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500"/>
              <a:buAutoNum type="arabicPeriod"/>
            </a:pPr>
            <a:r>
              <a:rPr b="1" lang="cs" sz="1500">
                <a:solidFill>
                  <a:srgbClr val="2B3990"/>
                </a:solidFill>
              </a:rPr>
              <a:t>Стандартная кнопка</a:t>
            </a:r>
            <a:r>
              <a:rPr lang="cs" sz="1500">
                <a:solidFill>
                  <a:srgbClr val="2B3990"/>
                </a:solidFill>
              </a:rPr>
              <a:t> (</a:t>
            </a:r>
            <a:r>
              <a:rPr lang="cs" sz="1500">
                <a:solidFill>
                  <a:srgbClr val="EB008B"/>
                </a:solidFill>
              </a:rPr>
              <a:t>type="button"</a:t>
            </a:r>
            <a:r>
              <a:rPr lang="cs" sz="1500">
                <a:solidFill>
                  <a:srgbClr val="2B3990"/>
                </a:solidFill>
              </a:rPr>
              <a:t>) – используется для общих целей, часто вместе с JavaScript.</a:t>
            </a:r>
            <a:br>
              <a:rPr lang="cs" sz="1500">
                <a:solidFill>
                  <a:srgbClr val="2B3990"/>
                </a:solidFill>
              </a:rPr>
            </a:br>
            <a:endParaRPr sz="1500">
              <a:solidFill>
                <a:srgbClr val="2B399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500"/>
              <a:buAutoNum type="arabicPeriod"/>
            </a:pPr>
            <a:r>
              <a:rPr b="1" lang="cs" sz="1500">
                <a:solidFill>
                  <a:srgbClr val="2B3990"/>
                </a:solidFill>
              </a:rPr>
              <a:t>Кнопка отправки</a:t>
            </a:r>
            <a:r>
              <a:rPr lang="cs" sz="1500">
                <a:solidFill>
                  <a:srgbClr val="2B3990"/>
                </a:solidFill>
              </a:rPr>
              <a:t> (</a:t>
            </a:r>
            <a:r>
              <a:rPr lang="cs" sz="1500">
                <a:solidFill>
                  <a:srgbClr val="EB008B"/>
                </a:solidFill>
              </a:rPr>
              <a:t>type="submit"</a:t>
            </a:r>
            <a:r>
              <a:rPr lang="cs" sz="1500">
                <a:solidFill>
                  <a:srgbClr val="2B3990"/>
                </a:solidFill>
              </a:rPr>
              <a:t>) – служит для отправки формы на сервер.</a:t>
            </a:r>
            <a:br>
              <a:rPr lang="cs" sz="1500">
                <a:solidFill>
                  <a:srgbClr val="2B3990"/>
                </a:solidFill>
              </a:rPr>
            </a:br>
            <a:endParaRPr sz="1500">
              <a:solidFill>
                <a:srgbClr val="2B399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500"/>
              <a:buAutoNum type="arabicPeriod"/>
            </a:pPr>
            <a:r>
              <a:rPr b="1" lang="cs" sz="1500">
                <a:solidFill>
                  <a:srgbClr val="2B3990"/>
                </a:solidFill>
              </a:rPr>
              <a:t>Кнопка сброса</a:t>
            </a:r>
            <a:r>
              <a:rPr lang="cs" sz="1500">
                <a:solidFill>
                  <a:srgbClr val="2B3990"/>
                </a:solidFill>
              </a:rPr>
              <a:t> (</a:t>
            </a:r>
            <a:r>
              <a:rPr lang="cs" sz="1500">
                <a:solidFill>
                  <a:srgbClr val="EB008B"/>
                </a:solidFill>
              </a:rPr>
              <a:t>type="reset"</a:t>
            </a:r>
            <a:r>
              <a:rPr lang="cs" sz="1500">
                <a:solidFill>
                  <a:srgbClr val="2B3990"/>
                </a:solidFill>
              </a:rPr>
              <a:t>) – возвращает все поля формы к исходным значениям.</a:t>
            </a:r>
            <a:br>
              <a:rPr lang="cs" sz="1500">
                <a:solidFill>
                  <a:srgbClr val="2B3990"/>
                </a:solidFill>
              </a:rPr>
            </a:br>
            <a:endParaRPr sz="1500">
              <a:solidFill>
                <a:srgbClr val="2B399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500"/>
              <a:buAutoNum type="arabicPeriod"/>
            </a:pPr>
            <a:r>
              <a:rPr b="1" lang="cs" sz="1500">
                <a:solidFill>
                  <a:srgbClr val="2B3990"/>
                </a:solidFill>
              </a:rPr>
              <a:t>Отключённая кнопка</a:t>
            </a:r>
            <a:r>
              <a:rPr lang="cs" sz="1500">
                <a:solidFill>
                  <a:srgbClr val="2B3990"/>
                </a:solidFill>
              </a:rPr>
              <a:t> (</a:t>
            </a:r>
            <a:r>
              <a:rPr lang="cs" sz="1500">
                <a:solidFill>
                  <a:srgbClr val="EB008B"/>
                </a:solidFill>
              </a:rPr>
              <a:t>disabled</a:t>
            </a:r>
            <a:r>
              <a:rPr lang="cs" sz="1500">
                <a:solidFill>
                  <a:srgbClr val="2B3990"/>
                </a:solidFill>
              </a:rPr>
              <a:t>) – неактивная кнопка, по которой нельзя кликнуть.</a:t>
            </a:r>
            <a:endParaRPr b="1" sz="15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/>
          <p:nvPr>
            <p:ph idx="1" type="body"/>
          </p:nvPr>
        </p:nvSpPr>
        <p:spPr>
          <a:xfrm>
            <a:off x="247075" y="241050"/>
            <a:ext cx="8585100" cy="4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4467"/>
              <a:buNone/>
            </a:pPr>
            <a:r>
              <a:rPr b="1" lang="cs" sz="1850">
                <a:solidFill>
                  <a:srgbClr val="2B3990"/>
                </a:solidFill>
              </a:rPr>
              <a:t>Псевдокласс</a:t>
            </a:r>
            <a:r>
              <a:rPr lang="cs" sz="1850">
                <a:solidFill>
                  <a:srgbClr val="2B3990"/>
                </a:solidFill>
              </a:rPr>
              <a:t> — это специальный вид селектора в CSS, который позволяет применить стили к элементам </a:t>
            </a:r>
            <a:r>
              <a:rPr b="1" lang="cs" sz="1850">
                <a:solidFill>
                  <a:srgbClr val="2B3990"/>
                </a:solidFill>
              </a:rPr>
              <a:t>в определённом состоянии</a:t>
            </a:r>
            <a:r>
              <a:rPr lang="cs" sz="1850">
                <a:solidFill>
                  <a:srgbClr val="2B3990"/>
                </a:solidFill>
              </a:rPr>
              <a:t>, даже если у них нет отдельного класса в HTML.</a:t>
            </a:r>
            <a:endParaRPr sz="185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4467"/>
              <a:buNone/>
            </a:pPr>
            <a:r>
              <a:t/>
            </a:r>
            <a:endParaRPr sz="1850">
              <a:solidFill>
                <a:schemeClr val="dk1"/>
              </a:solidFill>
            </a:endParaRPr>
          </a:p>
          <a:p>
            <a:pPr indent="-3372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cs" sz="1850">
                <a:solidFill>
                  <a:srgbClr val="188038"/>
                </a:solidFill>
              </a:rPr>
              <a:t>:hover</a:t>
            </a:r>
            <a:r>
              <a:rPr b="1" lang="cs" sz="1850">
                <a:solidFill>
                  <a:srgbClr val="2B3990"/>
                </a:solidFill>
              </a:rPr>
              <a:t> - </a:t>
            </a:r>
            <a:r>
              <a:rPr b="1" lang="cs" sz="1850">
                <a:solidFill>
                  <a:srgbClr val="2B3990"/>
                </a:solidFill>
              </a:rPr>
              <a:t>когда мышь наведена на элемент</a:t>
            </a:r>
            <a:r>
              <a:rPr b="1" lang="cs" sz="1850">
                <a:solidFill>
                  <a:srgbClr val="2B3990"/>
                </a:solidFill>
              </a:rPr>
              <a:t>;</a:t>
            </a:r>
            <a:endParaRPr b="1" sz="1850">
              <a:solidFill>
                <a:srgbClr val="2B3990"/>
              </a:solidFill>
            </a:endParaRPr>
          </a:p>
          <a:p>
            <a:pPr indent="-337264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B3990"/>
              </a:buClr>
              <a:buSzPct val="100000"/>
              <a:buChar char="-"/>
            </a:pPr>
            <a:r>
              <a:rPr b="1" lang="cs" sz="1850">
                <a:solidFill>
                  <a:srgbClr val="188038"/>
                </a:solidFill>
              </a:rPr>
              <a:t>:focus</a:t>
            </a:r>
            <a:r>
              <a:rPr b="1" lang="cs" sz="1850">
                <a:solidFill>
                  <a:srgbClr val="2B3990"/>
                </a:solidFill>
              </a:rPr>
              <a:t> - </a:t>
            </a:r>
            <a:r>
              <a:rPr b="1" lang="cs" sz="1850">
                <a:solidFill>
                  <a:srgbClr val="2B3990"/>
                </a:solidFill>
              </a:rPr>
              <a:t>когда элемент в фокусе (например, поле ввода или кнопка, на которую перешли через Tab)</a:t>
            </a:r>
            <a:r>
              <a:rPr b="1" lang="cs" sz="1850">
                <a:solidFill>
                  <a:srgbClr val="2B3990"/>
                </a:solidFill>
              </a:rPr>
              <a:t>;</a:t>
            </a:r>
            <a:endParaRPr b="1" sz="1850">
              <a:solidFill>
                <a:srgbClr val="2B3990"/>
              </a:solidFill>
            </a:endParaRPr>
          </a:p>
          <a:p>
            <a:pPr indent="-337264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B3990"/>
              </a:buClr>
              <a:buSzPct val="100000"/>
              <a:buChar char="-"/>
            </a:pPr>
            <a:r>
              <a:rPr b="1" lang="cs" sz="1850">
                <a:solidFill>
                  <a:srgbClr val="188038"/>
                </a:solidFill>
              </a:rPr>
              <a:t>:active</a:t>
            </a:r>
            <a:r>
              <a:rPr b="1" lang="cs" sz="1850">
                <a:solidFill>
                  <a:srgbClr val="2B3990"/>
                </a:solidFill>
              </a:rPr>
              <a:t> -  </a:t>
            </a:r>
            <a:r>
              <a:rPr b="1" lang="cs" sz="1850">
                <a:solidFill>
                  <a:srgbClr val="2B3990"/>
                </a:solidFill>
              </a:rPr>
              <a:t>когда элемент активен (например, кнопку нажали и держат).</a:t>
            </a:r>
            <a:endParaRPr b="1" sz="185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4467"/>
              <a:buNone/>
            </a:pPr>
            <a:r>
              <a:rPr b="1" lang="cs" sz="1850">
                <a:solidFill>
                  <a:srgbClr val="2B3990"/>
                </a:solidFill>
              </a:rPr>
              <a:t>Например:</a:t>
            </a:r>
            <a:endParaRPr b="1" sz="185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459"/>
              <a:buFont typeface="Arial"/>
              <a:buNone/>
            </a:pPr>
            <a:r>
              <a:rPr b="1" lang="cs" sz="1850">
                <a:solidFill>
                  <a:srgbClr val="EB008B"/>
                </a:solidFill>
              </a:rPr>
              <a:t>button:hover {</a:t>
            </a:r>
            <a:endParaRPr b="1" sz="185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459"/>
              <a:buFont typeface="Arial"/>
              <a:buNone/>
            </a:pPr>
            <a:r>
              <a:rPr b="1" lang="cs" sz="1850">
                <a:solidFill>
                  <a:srgbClr val="EB008B"/>
                </a:solidFill>
              </a:rPr>
              <a:t>    background-color: lightblue;</a:t>
            </a:r>
            <a:endParaRPr b="1" sz="185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459"/>
              <a:buFont typeface="Arial"/>
              <a:buNone/>
            </a:pPr>
            <a:r>
              <a:rPr b="1" lang="cs" sz="1850">
                <a:solidFill>
                  <a:srgbClr val="EB008B"/>
                </a:solidFill>
              </a:rPr>
              <a:t>}</a:t>
            </a:r>
            <a:endParaRPr b="1" sz="185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88235"/>
              <a:buNone/>
            </a:pPr>
            <a:r>
              <a:t/>
            </a:r>
            <a:endParaRPr b="1" sz="24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13888fc49_0_0"/>
          <p:cNvSpPr txBox="1"/>
          <p:nvPr>
            <p:ph idx="1" type="body"/>
          </p:nvPr>
        </p:nvSpPr>
        <p:spPr>
          <a:xfrm>
            <a:off x="247075" y="241050"/>
            <a:ext cx="8585100" cy="4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073"/>
              <a:buFont typeface="Arial"/>
              <a:buNone/>
            </a:pPr>
            <a:r>
              <a:rPr b="1" lang="cs" sz="2553">
                <a:solidFill>
                  <a:srgbClr val="2B3990"/>
                </a:solidFill>
              </a:rPr>
              <a:t>Второе важное свойство при стилизации — это курсор</a:t>
            </a:r>
            <a:endParaRPr b="1" sz="2553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073"/>
              <a:buFont typeface="Arial"/>
              <a:buNone/>
            </a:pPr>
            <a:r>
              <a:rPr b="1" lang="cs" sz="2553">
                <a:solidFill>
                  <a:srgbClr val="188038"/>
                </a:solidFill>
              </a:rPr>
              <a:t>cursor</a:t>
            </a:r>
            <a:r>
              <a:rPr b="1" lang="cs" sz="2553">
                <a:solidFill>
                  <a:srgbClr val="2B3990"/>
                </a:solidFill>
              </a:rPr>
              <a:t> — задаёт вид курсора мыши при наведении на элемент.</a:t>
            </a:r>
            <a:endParaRPr b="1" sz="2553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073"/>
              <a:buFont typeface="Arial"/>
              <a:buNone/>
            </a:pPr>
            <a:r>
              <a:t/>
            </a:r>
            <a:endParaRPr b="1" sz="2553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073"/>
              <a:buFont typeface="Arial"/>
              <a:buNone/>
            </a:pPr>
            <a:r>
              <a:rPr b="1" lang="cs" sz="2553">
                <a:solidFill>
                  <a:srgbClr val="2B3990"/>
                </a:solidFill>
              </a:rPr>
              <a:t>Существуют разные типы курсоров, например:</a:t>
            </a:r>
            <a:endParaRPr b="1" sz="2553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073"/>
              <a:buFont typeface="Arial"/>
              <a:buNone/>
            </a:pPr>
            <a:r>
              <a:rPr b="1" lang="cs" sz="2553">
                <a:solidFill>
                  <a:srgbClr val="188038"/>
                </a:solidFill>
              </a:rPr>
              <a:t>pointer</a:t>
            </a:r>
            <a:r>
              <a:rPr b="1" lang="cs" sz="2553">
                <a:solidFill>
                  <a:srgbClr val="2B3990"/>
                </a:solidFill>
              </a:rPr>
              <a:t> — рука (обычно для кнопок и ссылок)</a:t>
            </a:r>
            <a:endParaRPr b="1" sz="2553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073"/>
              <a:buFont typeface="Arial"/>
              <a:buNone/>
            </a:pPr>
            <a:r>
              <a:rPr b="1" lang="cs" sz="2553">
                <a:solidFill>
                  <a:srgbClr val="188038"/>
                </a:solidFill>
              </a:rPr>
              <a:t>default</a:t>
            </a:r>
            <a:r>
              <a:rPr b="1" lang="cs" sz="2553">
                <a:solidFill>
                  <a:srgbClr val="2B3990"/>
                </a:solidFill>
              </a:rPr>
              <a:t> — стандартный курсор стрелка</a:t>
            </a:r>
            <a:endParaRPr b="1" sz="2553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073"/>
              <a:buFont typeface="Arial"/>
              <a:buNone/>
            </a:pPr>
            <a:r>
              <a:rPr b="1" lang="cs" sz="2553">
                <a:solidFill>
                  <a:srgbClr val="188038"/>
                </a:solidFill>
              </a:rPr>
              <a:t>text</a:t>
            </a:r>
            <a:r>
              <a:rPr b="1" lang="cs" sz="2553">
                <a:solidFill>
                  <a:srgbClr val="2B3990"/>
                </a:solidFill>
              </a:rPr>
              <a:t> — курсор ввода текста</a:t>
            </a:r>
            <a:endParaRPr b="1" sz="2553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073"/>
              <a:buFont typeface="Arial"/>
              <a:buNone/>
            </a:pPr>
            <a:r>
              <a:rPr b="1" lang="cs" sz="2553">
                <a:solidFill>
                  <a:srgbClr val="188038"/>
                </a:solidFill>
              </a:rPr>
              <a:t>wait</a:t>
            </a:r>
            <a:r>
              <a:rPr b="1" lang="cs" sz="2553">
                <a:solidFill>
                  <a:srgbClr val="2B3990"/>
                </a:solidFill>
              </a:rPr>
              <a:t> — ожидание</a:t>
            </a:r>
            <a:endParaRPr b="1" sz="2553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073"/>
              <a:buFont typeface="Arial"/>
              <a:buNone/>
            </a:pPr>
            <a:r>
              <a:rPr b="1" lang="cs" sz="2553">
                <a:solidFill>
                  <a:srgbClr val="188038"/>
                </a:solidFill>
              </a:rPr>
              <a:t>crosshair</a:t>
            </a:r>
            <a:r>
              <a:rPr b="1" lang="cs" sz="2553">
                <a:solidFill>
                  <a:srgbClr val="2B3990"/>
                </a:solidFill>
              </a:rPr>
              <a:t> — перекрестие</a:t>
            </a:r>
            <a:endParaRPr b="1" sz="2553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073"/>
              <a:buFont typeface="Arial"/>
              <a:buNone/>
            </a:pPr>
            <a:r>
              <a:rPr b="1" lang="cs" sz="2553">
                <a:solidFill>
                  <a:srgbClr val="188038"/>
                </a:solidFill>
              </a:rPr>
              <a:t>move</a:t>
            </a:r>
            <a:r>
              <a:rPr b="1" lang="cs" sz="2553">
                <a:solidFill>
                  <a:srgbClr val="2B3990"/>
                </a:solidFill>
              </a:rPr>
              <a:t> — для перемещения</a:t>
            </a:r>
            <a:endParaRPr b="1" sz="24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idx="1" type="body"/>
          </p:nvPr>
        </p:nvSpPr>
        <p:spPr>
          <a:xfrm>
            <a:off x="311700" y="225225"/>
            <a:ext cx="8699400" cy="4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cs" sz="6400">
                <a:solidFill>
                  <a:srgbClr val="2B3990"/>
                </a:solidFill>
              </a:rPr>
              <a:t>Якорные ссылки в HTML</a:t>
            </a:r>
            <a:endParaRPr b="1" sz="64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cs" sz="6400">
                <a:solidFill>
                  <a:srgbClr val="2B3990"/>
                </a:solidFill>
              </a:rPr>
              <a:t>Якорные ссылки позволяют перемещаться по одной странице или между разными страницами.</a:t>
            </a:r>
            <a:endParaRPr sz="64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cs" sz="6400">
                <a:solidFill>
                  <a:srgbClr val="2B3990"/>
                </a:solidFill>
              </a:rPr>
              <a:t>Чтобы создать ссылку на конкретную часть страницы, используется атрибут </a:t>
            </a:r>
            <a:r>
              <a:rPr b="1" lang="cs" sz="6400">
                <a:solidFill>
                  <a:srgbClr val="2B3990"/>
                </a:solidFill>
              </a:rPr>
              <a:t>id</a:t>
            </a:r>
            <a:r>
              <a:rPr lang="cs" sz="6400">
                <a:solidFill>
                  <a:srgbClr val="2B3990"/>
                </a:solidFill>
              </a:rPr>
              <a:t> у целевого элемента и ссылка на него через </a:t>
            </a:r>
            <a:r>
              <a:rPr b="1" lang="cs" sz="6400">
                <a:solidFill>
                  <a:srgbClr val="2B3990"/>
                </a:solidFill>
              </a:rPr>
              <a:t>href</a:t>
            </a:r>
            <a:r>
              <a:rPr lang="cs" sz="6400">
                <a:solidFill>
                  <a:srgbClr val="2B3990"/>
                </a:solidFill>
              </a:rPr>
              <a:t>.</a:t>
            </a:r>
            <a:endParaRPr sz="64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4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5364"/>
              <a:buNone/>
            </a:pPr>
            <a:r>
              <a:rPr lang="cs" sz="7550">
                <a:solidFill>
                  <a:srgbClr val="2B3990"/>
                </a:solidFill>
              </a:rPr>
              <a:t> &lt;!-- Якорь --&gt;</a:t>
            </a:r>
            <a:endParaRPr sz="755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5364"/>
              <a:buNone/>
            </a:pPr>
            <a:r>
              <a:rPr lang="cs" sz="7550">
                <a:solidFill>
                  <a:srgbClr val="2B3990"/>
                </a:solidFill>
              </a:rPr>
              <a:t>    </a:t>
            </a:r>
            <a:r>
              <a:rPr lang="cs" sz="7550">
                <a:solidFill>
                  <a:srgbClr val="EB008B"/>
                </a:solidFill>
              </a:rPr>
              <a:t>&lt;section </a:t>
            </a:r>
            <a:r>
              <a:rPr b="1" lang="cs" sz="7550">
                <a:solidFill>
                  <a:srgbClr val="188038"/>
                </a:solidFill>
              </a:rPr>
              <a:t>id="onas"</a:t>
            </a:r>
            <a:r>
              <a:rPr lang="cs" sz="7550">
                <a:solidFill>
                  <a:srgbClr val="EB008B"/>
                </a:solidFill>
              </a:rPr>
              <a:t>&gt;</a:t>
            </a:r>
            <a:endParaRPr sz="755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5364"/>
              <a:buNone/>
            </a:pPr>
            <a:r>
              <a:rPr lang="cs" sz="7550">
                <a:solidFill>
                  <a:srgbClr val="EB008B"/>
                </a:solidFill>
              </a:rPr>
              <a:t>        &lt;h2&gt;</a:t>
            </a:r>
            <a:r>
              <a:rPr lang="cs" sz="7550">
                <a:solidFill>
                  <a:srgbClr val="2B3990"/>
                </a:solidFill>
              </a:rPr>
              <a:t>О нас</a:t>
            </a:r>
            <a:r>
              <a:rPr lang="cs" sz="7550">
                <a:solidFill>
                  <a:srgbClr val="EB008B"/>
                </a:solidFill>
              </a:rPr>
              <a:t>&lt;/h2&gt;</a:t>
            </a:r>
            <a:endParaRPr sz="755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5364"/>
              <a:buNone/>
            </a:pPr>
            <a:r>
              <a:rPr lang="cs" sz="7550">
                <a:solidFill>
                  <a:srgbClr val="EB008B"/>
                </a:solidFill>
              </a:rPr>
              <a:t>        &lt;p&gt;</a:t>
            </a:r>
            <a:r>
              <a:rPr lang="cs" sz="7550">
                <a:solidFill>
                  <a:srgbClr val="2B3990"/>
                </a:solidFill>
              </a:rPr>
              <a:t>Здесь есть якорь</a:t>
            </a:r>
            <a:r>
              <a:rPr lang="cs" sz="7550">
                <a:solidFill>
                  <a:srgbClr val="EB008B"/>
                </a:solidFill>
              </a:rPr>
              <a:t>&lt;/p&gt;</a:t>
            </a:r>
            <a:endParaRPr sz="755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5364"/>
              <a:buNone/>
            </a:pPr>
            <a:r>
              <a:rPr lang="cs" sz="7550">
                <a:solidFill>
                  <a:srgbClr val="EB008B"/>
                </a:solidFill>
              </a:rPr>
              <a:t>    &lt;/section&gt;</a:t>
            </a:r>
            <a:endParaRPr sz="755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301255"/>
              <a:buNone/>
            </a:pPr>
            <a:r>
              <a:t/>
            </a:r>
            <a:endParaRPr b="1" sz="239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>
            <p:ph idx="1" type="body"/>
          </p:nvPr>
        </p:nvSpPr>
        <p:spPr>
          <a:xfrm>
            <a:off x="266525" y="329875"/>
            <a:ext cx="7943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2200">
                <a:solidFill>
                  <a:srgbClr val="2B3990"/>
                </a:solidFill>
              </a:rPr>
              <a:t>Переход на другую страницу</a:t>
            </a:r>
            <a:endParaRPr b="1" sz="22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2200">
                <a:solidFill>
                  <a:srgbClr val="2B3990"/>
                </a:solidFill>
              </a:rPr>
              <a:t>&lt;!-- Ссылка с якорем для перехода на другую страницу --&gt;</a:t>
            </a:r>
            <a:endParaRPr sz="22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2200">
                <a:solidFill>
                  <a:srgbClr val="EB008B"/>
                </a:solidFill>
              </a:rPr>
              <a:t>    &lt;a </a:t>
            </a:r>
            <a:r>
              <a:rPr lang="cs" sz="2200">
                <a:solidFill>
                  <a:srgbClr val="188038"/>
                </a:solidFill>
              </a:rPr>
              <a:t>href="page2.html"</a:t>
            </a:r>
            <a:r>
              <a:rPr lang="cs" sz="2200">
                <a:solidFill>
                  <a:srgbClr val="EB008B"/>
                </a:solidFill>
              </a:rPr>
              <a:t>&gt;</a:t>
            </a:r>
            <a:r>
              <a:rPr lang="cs" sz="2200">
                <a:solidFill>
                  <a:srgbClr val="2B3990"/>
                </a:solidFill>
              </a:rPr>
              <a:t>Переход на страницу 2</a:t>
            </a:r>
            <a:r>
              <a:rPr lang="cs" sz="2200">
                <a:solidFill>
                  <a:srgbClr val="EB008B"/>
                </a:solidFill>
              </a:rPr>
              <a:t>&lt;/a&gt;</a:t>
            </a:r>
            <a:endParaRPr sz="220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>
            <p:ph idx="1" type="body"/>
          </p:nvPr>
        </p:nvSpPr>
        <p:spPr>
          <a:xfrm>
            <a:off x="311700" y="375075"/>
            <a:ext cx="8520600" cy="42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Задача 1: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Скопируйте код из предыдущего урока.</a:t>
            </a:r>
            <a:br>
              <a:rPr lang="cs" sz="1600">
                <a:solidFill>
                  <a:srgbClr val="2B3990"/>
                </a:solidFill>
              </a:rPr>
            </a:b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Создайте кнопку с текстом </a:t>
            </a:r>
            <a:r>
              <a:rPr b="1" lang="cs" sz="1600">
                <a:solidFill>
                  <a:srgbClr val="2B3990"/>
                </a:solidFill>
              </a:rPr>
              <a:t>«Кликни на меня»</a:t>
            </a:r>
            <a:r>
              <a:rPr lang="cs" sz="1600">
                <a:solidFill>
                  <a:srgbClr val="2B3990"/>
                </a:solidFill>
              </a:rPr>
              <a:t>.</a:t>
            </a:r>
            <a:br>
              <a:rPr lang="cs" sz="1600">
                <a:solidFill>
                  <a:srgbClr val="2B3990"/>
                </a:solidFill>
              </a:rPr>
            </a:b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Добавьте якорную ссылку, которая ведёт в нижнюю часть страницы.</a:t>
            </a:r>
            <a:br>
              <a:rPr lang="cs" sz="1600">
                <a:solidFill>
                  <a:srgbClr val="2B3990"/>
                </a:solidFill>
              </a:rPr>
            </a:b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Создайте ещё один HTML-файл с любым содержимым.</a:t>
            </a:r>
            <a:br>
              <a:rPr lang="cs" sz="1600">
                <a:solidFill>
                  <a:srgbClr val="2B3990"/>
                </a:solidFill>
              </a:rPr>
            </a:b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Создайте кнопку, которая перенаправляет пользователя на другую страницу.</a:t>
            </a:r>
            <a:br>
              <a:rPr lang="cs" sz="1600">
                <a:solidFill>
                  <a:srgbClr val="2B3990"/>
                </a:solidFill>
              </a:rPr>
            </a:br>
            <a:r>
              <a:rPr lang="cs" sz="1600">
                <a:solidFill>
                  <a:srgbClr val="BF9000"/>
                </a:solidFill>
              </a:rPr>
              <a:t> </a:t>
            </a:r>
            <a:r>
              <a:rPr b="1" lang="cs" sz="1600">
                <a:solidFill>
                  <a:srgbClr val="BF9000"/>
                </a:solidFill>
              </a:rPr>
              <a:t>Бонус:</a:t>
            </a:r>
            <a:r>
              <a:rPr lang="cs" sz="1600">
                <a:solidFill>
                  <a:srgbClr val="FF9900"/>
                </a:solidFill>
              </a:rPr>
              <a:t> </a:t>
            </a:r>
            <a:r>
              <a:rPr lang="cs" sz="1600">
                <a:solidFill>
                  <a:srgbClr val="2B3990"/>
                </a:solidFill>
              </a:rPr>
              <a:t>переход на другую страницу с якорем.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946"/>
              <a:buNone/>
            </a:pPr>
            <a:r>
              <a:t/>
            </a:r>
            <a:endParaRPr b="1" sz="2733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>
            <p:ph idx="1" type="body"/>
          </p:nvPr>
        </p:nvSpPr>
        <p:spPr>
          <a:xfrm>
            <a:off x="212250" y="122800"/>
            <a:ext cx="8520600" cy="49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500">
                <a:solidFill>
                  <a:srgbClr val="2B3990"/>
                </a:solidFill>
              </a:rPr>
              <a:t>Box-модель (модель блока) в CSS</a:t>
            </a:r>
            <a:endParaRPr b="1" sz="15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500">
                <a:solidFill>
                  <a:srgbClr val="2B3990"/>
                </a:solidFill>
              </a:rPr>
              <a:t>Box-модель — это концепция в CSS, которая описывает, как элементы отображаются на странице и как они располагаются. Каждый элемент на странице рассматривается как </a:t>
            </a:r>
            <a:r>
              <a:rPr b="1" lang="cs" sz="1500">
                <a:solidFill>
                  <a:srgbClr val="2B3990"/>
                </a:solidFill>
              </a:rPr>
              <a:t>«коробка» (box)</a:t>
            </a:r>
            <a:r>
              <a:rPr lang="cs" sz="1500">
                <a:solidFill>
                  <a:srgbClr val="2B3990"/>
                </a:solidFill>
              </a:rPr>
              <a:t>, которая состоит из нескольких частей:</a:t>
            </a:r>
            <a:endParaRPr sz="1500">
              <a:solidFill>
                <a:srgbClr val="2B399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500"/>
              <a:buAutoNum type="arabicPeriod"/>
            </a:pPr>
            <a:r>
              <a:rPr b="1" lang="cs" sz="1500">
                <a:solidFill>
                  <a:srgbClr val="2B3990"/>
                </a:solidFill>
              </a:rPr>
              <a:t>Содержимое (</a:t>
            </a:r>
            <a:r>
              <a:rPr b="1" lang="cs" sz="1500">
                <a:solidFill>
                  <a:srgbClr val="188038"/>
                </a:solidFill>
              </a:rPr>
              <a:t>Content</a:t>
            </a:r>
            <a:r>
              <a:rPr b="1" lang="cs" sz="1500">
                <a:solidFill>
                  <a:srgbClr val="2B3990"/>
                </a:solidFill>
              </a:rPr>
              <a:t>):</a:t>
            </a:r>
            <a:br>
              <a:rPr b="1" lang="cs" sz="1500">
                <a:solidFill>
                  <a:srgbClr val="2B3990"/>
                </a:solidFill>
              </a:rPr>
            </a:br>
            <a:r>
              <a:rPr lang="cs" sz="1500">
                <a:solidFill>
                  <a:srgbClr val="2B3990"/>
                </a:solidFill>
              </a:rPr>
              <a:t> Это фактическое содержимое элемента, например текст или изображения. Определяет ширину и высоту элемента.</a:t>
            </a:r>
            <a:endParaRPr sz="1500">
              <a:solidFill>
                <a:srgbClr val="2B399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500"/>
              <a:buAutoNum type="arabicPeriod"/>
            </a:pPr>
            <a:r>
              <a:rPr b="1" lang="cs" sz="1500">
                <a:solidFill>
                  <a:srgbClr val="2B3990"/>
                </a:solidFill>
              </a:rPr>
              <a:t>Внутренние отступы (</a:t>
            </a:r>
            <a:r>
              <a:rPr b="1" lang="cs" sz="1500">
                <a:solidFill>
                  <a:srgbClr val="188038"/>
                </a:solidFill>
              </a:rPr>
              <a:t>Padding</a:t>
            </a:r>
            <a:r>
              <a:rPr b="1" lang="cs" sz="1500">
                <a:solidFill>
                  <a:srgbClr val="2B3990"/>
                </a:solidFill>
              </a:rPr>
              <a:t>):</a:t>
            </a:r>
            <a:br>
              <a:rPr b="1" lang="cs" sz="1500">
                <a:solidFill>
                  <a:srgbClr val="2B3990"/>
                </a:solidFill>
              </a:rPr>
            </a:br>
            <a:r>
              <a:rPr lang="cs" sz="1500">
                <a:solidFill>
                  <a:srgbClr val="2B3990"/>
                </a:solidFill>
              </a:rPr>
              <a:t>Область между содержимым и границей (border). Padding добавляет пространство вокруг содержимого, но остаётся внутри элемента. Эта область влияет на общий размер коробки.</a:t>
            </a:r>
            <a:endParaRPr sz="1500">
              <a:solidFill>
                <a:srgbClr val="2B399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500"/>
              <a:buAutoNum type="arabicPeriod"/>
            </a:pPr>
            <a:r>
              <a:rPr b="1" lang="cs" sz="1500">
                <a:solidFill>
                  <a:srgbClr val="2B3990"/>
                </a:solidFill>
              </a:rPr>
              <a:t>Граница (</a:t>
            </a:r>
            <a:r>
              <a:rPr b="1" lang="cs" sz="1500">
                <a:solidFill>
                  <a:srgbClr val="188038"/>
                </a:solidFill>
              </a:rPr>
              <a:t>Border</a:t>
            </a:r>
            <a:r>
              <a:rPr b="1" lang="cs" sz="1500">
                <a:solidFill>
                  <a:srgbClr val="2B3990"/>
                </a:solidFill>
              </a:rPr>
              <a:t>):</a:t>
            </a:r>
            <a:br>
              <a:rPr b="1" lang="cs" sz="1500">
                <a:solidFill>
                  <a:srgbClr val="2B3990"/>
                </a:solidFill>
              </a:rPr>
            </a:br>
            <a:r>
              <a:rPr lang="cs" sz="1500">
                <a:solidFill>
                  <a:srgbClr val="2B3990"/>
                </a:solidFill>
              </a:rPr>
              <a:t>Рамка вокруг элемента. Border находится между внутренним отступом (padding) и внешним отступом (margin). Может иметь разную ширину, цвет и стиль.</a:t>
            </a:r>
            <a:endParaRPr sz="1500">
              <a:solidFill>
                <a:srgbClr val="2B399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500"/>
              <a:buAutoNum type="arabicPeriod"/>
            </a:pPr>
            <a:r>
              <a:rPr b="1" lang="cs" sz="1500">
                <a:solidFill>
                  <a:srgbClr val="2B3990"/>
                </a:solidFill>
              </a:rPr>
              <a:t>Внешние отступы </a:t>
            </a:r>
            <a:r>
              <a:rPr b="1" lang="cs" sz="1500">
                <a:solidFill>
                  <a:srgbClr val="188038"/>
                </a:solidFill>
              </a:rPr>
              <a:t>(Margin)</a:t>
            </a:r>
            <a:r>
              <a:rPr b="1" lang="cs" sz="1500">
                <a:solidFill>
                  <a:srgbClr val="2B3990"/>
                </a:solidFill>
              </a:rPr>
              <a:t>:</a:t>
            </a:r>
            <a:br>
              <a:rPr b="1" lang="cs" sz="1500">
                <a:solidFill>
                  <a:srgbClr val="2B3990"/>
                </a:solidFill>
              </a:rPr>
            </a:br>
            <a:r>
              <a:rPr lang="cs" sz="1500">
                <a:solidFill>
                  <a:srgbClr val="2B3990"/>
                </a:solidFill>
              </a:rPr>
              <a:t> Пространство снаружи элемента. Определяет расстояние между этим элементом и другими элементами на странице.</a:t>
            </a:r>
            <a:endParaRPr b="1" sz="15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