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7" r:id="rId11"/>
    <p:sldId id="266" r:id="rId12"/>
    <p:sldId id="268" r:id="rId13"/>
    <p:sldId id="269" r:id="rId14"/>
    <p:sldId id="263" r:id="rId15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1541" autoAdjust="0"/>
  </p:normalViewPr>
  <p:slideViewPr>
    <p:cSldViewPr>
      <p:cViewPr>
        <p:scale>
          <a:sx n="100" d="100"/>
          <a:sy n="100" d="100"/>
        </p:scale>
        <p:origin x="-197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6971620734908115E-2"/>
          <c:y val="0.12204699803149606"/>
          <c:w val="0.51528805774278219"/>
          <c:h val="0.57244266732283455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Кераміка</c:v>
                </c:pt>
              </c:strCache>
            </c:strRef>
          </c:tx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Червень</c:v>
                </c:pt>
                <c:pt idx="1">
                  <c:v>Липень</c:v>
                </c:pt>
                <c:pt idx="2">
                  <c:v>Серпень</c:v>
                </c:pt>
                <c:pt idx="3">
                  <c:v>Вересень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Буд матеріали</c:v>
                </c:pt>
              </c:strCache>
            </c:strRef>
          </c:tx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Червень</c:v>
                </c:pt>
                <c:pt idx="1">
                  <c:v>Липень</c:v>
                </c:pt>
                <c:pt idx="2">
                  <c:v>Серпень</c:v>
                </c:pt>
                <c:pt idx="3">
                  <c:v>Вересень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Гіпс</c:v>
                </c:pt>
              </c:strCache>
            </c:strRef>
          </c:tx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Червень</c:v>
                </c:pt>
                <c:pt idx="1">
                  <c:v>Липень</c:v>
                </c:pt>
                <c:pt idx="2">
                  <c:v>Серпень</c:v>
                </c:pt>
                <c:pt idx="3">
                  <c:v>Вересень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979904"/>
        <c:axId val="79942720"/>
      </c:lineChart>
      <c:catAx>
        <c:axId val="33979904"/>
        <c:scaling>
          <c:orientation val="minMax"/>
        </c:scaling>
        <c:delete val="0"/>
        <c:axPos val="b"/>
        <c:majorTickMark val="out"/>
        <c:minorTickMark val="none"/>
        <c:tickLblPos val="nextTo"/>
        <c:crossAx val="79942720"/>
        <c:crosses val="autoZero"/>
        <c:auto val="1"/>
        <c:lblAlgn val="ctr"/>
        <c:lblOffset val="100"/>
        <c:noMultiLvlLbl val="0"/>
      </c:catAx>
      <c:valAx>
        <c:axId val="79942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79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237749036775293"/>
          <c:y val="0.1589810779579679"/>
          <c:w val="0.19398597782790386"/>
          <c:h val="0.3160650528643374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err="1" smtClean="0"/>
              <a:t>Замовлення</a:t>
            </a:r>
            <a:endParaRPr lang="ru-RU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Лист1!$A$2:$A$5</c:f>
              <c:strCache>
                <c:ptCount val="3"/>
                <c:pt idx="0">
                  <c:v>Бетон</c:v>
                </c:pt>
                <c:pt idx="1">
                  <c:v>Гіпс</c:v>
                </c:pt>
                <c:pt idx="2">
                  <c:v>Вугілля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0.63603</cdr:x>
      <cdr:y>0.76828</cdr:y>
    </cdr:from>
    <cdr:to>
      <cdr:x>0.70527</cdr:x>
      <cdr:y>0.8719</cdr:y>
    </cdr:to>
    <cdr:sp macro="" textlink="">
      <cdr:nvSpPr>
        <cdr:cNvPr id="2" name="Овал 1"/>
        <cdr:cNvSpPr/>
      </cdr:nvSpPr>
      <cdr:spPr>
        <a:xfrm xmlns:a="http://schemas.openxmlformats.org/drawingml/2006/main">
          <a:off x="1984411" y="1671784"/>
          <a:ext cx="216024" cy="225476"/>
        </a:xfrm>
        <a:prstGeom xmlns:a="http://schemas.openxmlformats.org/drawingml/2006/main" prst="ellipse">
          <a:avLst/>
        </a:prstGeom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112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час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виступу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ролі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користувачів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Вказати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кейси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доступні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ролі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y_mail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ru-RU" sz="3200" dirty="0" err="1">
                <a:solidFill>
                  <a:srgbClr val="002060"/>
                </a:solidFill>
              </a:rPr>
              <a:t>Організація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3200" dirty="0" err="1">
                <a:solidFill>
                  <a:srgbClr val="002060"/>
                </a:solidFill>
              </a:rPr>
              <a:t>роботи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3200" dirty="0" err="1">
                <a:solidFill>
                  <a:srgbClr val="002060"/>
                </a:solidFill>
              </a:rPr>
              <a:t>будівельної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ru-RU" sz="3200" dirty="0" err="1" smtClean="0">
                <a:solidFill>
                  <a:srgbClr val="002060"/>
                </a:solidFill>
              </a:rPr>
              <a:t>фірми</a:t>
            </a:r>
            <a:r>
              <a:rPr lang="ru-RU" sz="3200" dirty="0" smtClean="0">
                <a:solidFill>
                  <a:srgbClr val="002060"/>
                </a:solidFill>
              </a:rPr>
              <a:t> з </a:t>
            </a:r>
            <a:r>
              <a:rPr lang="ru-RU" sz="3200" dirty="0" err="1" smtClean="0">
                <a:solidFill>
                  <a:srgbClr val="002060"/>
                </a:solidFill>
              </a:rPr>
              <a:t>постачальником</a:t>
            </a:r>
            <a:r>
              <a:rPr lang="ru-RU" sz="3200" dirty="0" smtClean="0">
                <a:solidFill>
                  <a:srgbClr val="002060"/>
                </a:solidFill>
              </a:rPr>
              <a:t> </a:t>
            </a:r>
            <a:r>
              <a:rPr lang="ru-RU" sz="3200" dirty="0" err="1" smtClean="0">
                <a:solidFill>
                  <a:srgbClr val="002060"/>
                </a:solidFill>
              </a:rPr>
              <a:t>матеріалів</a:t>
            </a:r>
            <a:endParaRPr sz="4400" b="0" i="0" u="none" strike="noStrike" cap="none" dirty="0">
              <a:solidFill>
                <a:srgbClr val="002060"/>
              </a:solidFill>
              <a:sym typeface="Calibri"/>
            </a:endParaRPr>
          </a:p>
        </p:txBody>
      </p:sp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4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i="0" u="none" strike="noStrike" cap="none" dirty="0" err="1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Герасименко</a:t>
            </a:r>
            <a:r>
              <a:rPr lang="uk-UA" sz="1400" b="1" i="0" u="none" strike="noStrike" cap="none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Владислав Русланович, КМ-72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8634" r="50673" b="24444"/>
          <a:stretch/>
        </p:blipFill>
        <p:spPr bwMode="auto">
          <a:xfrm>
            <a:off x="899592" y="1430611"/>
            <a:ext cx="7040835" cy="509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Відстеження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цін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1844824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Логотип</a:t>
            </a:r>
          </a:p>
          <a:p>
            <a:pPr algn="ctr"/>
            <a:endParaRPr lang="uk-UA" dirty="0" smtClean="0"/>
          </a:p>
          <a:p>
            <a:pPr algn="ctr"/>
            <a:r>
              <a:rPr lang="uk-UA" dirty="0" smtClean="0"/>
              <a:t>Головне Меню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306896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Матеріал 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350443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Матеріал 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70892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 smtClean="0"/>
              <a:t>Матеріали</a:t>
            </a:r>
            <a:endParaRPr lang="ru-RU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172896" y="270892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 smtClean="0"/>
              <a:t>Постачальники</a:t>
            </a:r>
            <a:endParaRPr lang="ru-R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560064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860032" y="1844824"/>
            <a:ext cx="111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Динаміка</a:t>
            </a:r>
          </a:p>
          <a:p>
            <a:pPr algn="ctr"/>
            <a:r>
              <a:rPr lang="uk-UA" dirty="0" smtClean="0"/>
              <a:t>Цін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300192" y="191683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Замовлення</a:t>
            </a:r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6638860" y="344058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5508104" y="3206407"/>
            <a:ext cx="720080" cy="1292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00" dirty="0" smtClean="0"/>
              <a:t>Замовити</a:t>
            </a:r>
            <a:endParaRPr lang="ru-RU" sz="9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5508104" y="3576530"/>
            <a:ext cx="720080" cy="1292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00" dirty="0" smtClean="0"/>
              <a:t>Замовити</a:t>
            </a:r>
            <a:endParaRPr lang="ru-RU" sz="9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35896" y="2852936"/>
            <a:ext cx="273630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3" t="41798" r="36190" b="39894"/>
          <a:stretch/>
        </p:blipFill>
        <p:spPr bwMode="auto">
          <a:xfrm>
            <a:off x="3649532" y="3335634"/>
            <a:ext cx="2709031" cy="123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50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Pop-up 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lang="uk-UA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ікно</a:t>
            </a:r>
            <a:r>
              <a:rPr lang="uk-UA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входу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uk-UA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515804"/>
            <a:ext cx="79152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Скругленный прямоугольник 7"/>
          <p:cNvSpPr/>
          <p:nvPr/>
        </p:nvSpPr>
        <p:spPr>
          <a:xfrm>
            <a:off x="2123728" y="5229200"/>
            <a:ext cx="1728192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Увійти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932040" y="5229200"/>
            <a:ext cx="1728192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Зареєструватися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0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56792"/>
            <a:ext cx="8704262" cy="48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Pop-up 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lang="uk-UA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ікно</a:t>
            </a:r>
            <a:r>
              <a:rPr lang="uk-UA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замовлення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uk-UA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3688" y="4931274"/>
            <a:ext cx="1728192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Підтвердити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220072" y="4927691"/>
            <a:ext cx="1728192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Відмінити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88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 dirty="0" err="1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</a:t>
            </a:r>
            <a:r>
              <a:rPr lang="ru-RU" sz="4400" b="1" i="0" u="none" strike="noStrike" cap="none" dirty="0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 за </a:t>
            </a:r>
            <a:r>
              <a:rPr lang="ru-RU" sz="4400" b="1" i="0" u="none" strike="noStrike" cap="none" dirty="0" err="1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увагу</a:t>
            </a:r>
            <a:r>
              <a:rPr lang="ru-RU" sz="4400" b="1" i="0" u="none" strike="noStrike" cap="none" dirty="0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 dirty="0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sng" strike="noStrike" cap="none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8889344@</a:t>
            </a:r>
            <a:r>
              <a:rPr lang="en-US" sz="2400" b="0" i="0" u="sng" strike="noStrike" cap="none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ukr</a:t>
            </a:r>
            <a:r>
              <a:rPr lang="en-US" sz="2400" u="sng" dirty="0" smtClean="0">
                <a:solidFill>
                  <a:schemeClr val="hlink"/>
                </a:solidFill>
              </a:rPr>
              <a:t>.net</a:t>
            </a:r>
            <a:endParaRPr sz="2400" b="0" i="0" u="none" strike="noStrike" cap="none" dirty="0" smtClea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+38</a:t>
            </a:r>
            <a:r>
              <a:rPr lang="en-US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-RU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dirty="0" smtClean="0">
                <a:solidFill>
                  <a:srgbClr val="7F7F7F"/>
                </a:solidFill>
              </a:rPr>
              <a:t>95)-392-02-74</a:t>
            </a:r>
            <a:endParaRPr sz="2400" b="0" i="0" u="none" strike="noStrike" cap="none" dirty="0" smtClea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uk-UA" i="1" dirty="0" smtClean="0"/>
              <a:t>Опис як було</a:t>
            </a:r>
          </a:p>
          <a:p>
            <a:pPr lvl="0"/>
            <a:endParaRPr lang="ru-RU" i="1" dirty="0" smtClean="0"/>
          </a:p>
          <a:p>
            <a:pPr lvl="0"/>
            <a:endParaRPr lang="ru-RU" i="1" dirty="0"/>
          </a:p>
          <a:p>
            <a:pPr lvl="0"/>
            <a:r>
              <a:rPr lang="ru-RU" i="1" dirty="0" smtClean="0"/>
              <a:t>Вся </a:t>
            </a:r>
            <a:r>
              <a:rPr lang="ru-RU" i="1" dirty="0" err="1"/>
              <a:t>підготовча</a:t>
            </a:r>
            <a:r>
              <a:rPr lang="ru-RU" i="1" dirty="0"/>
              <a:t> робота </a:t>
            </a:r>
            <a:r>
              <a:rPr lang="ru-RU" i="1" dirty="0" err="1"/>
              <a:t>фірми</a:t>
            </a:r>
            <a:r>
              <a:rPr lang="ru-RU" i="1" dirty="0"/>
              <a:t> </a:t>
            </a:r>
            <a:r>
              <a:rPr lang="ru-RU" i="1" dirty="0" err="1"/>
              <a:t>робилася</a:t>
            </a:r>
            <a:r>
              <a:rPr lang="ru-RU" i="1" dirty="0"/>
              <a:t> </a:t>
            </a:r>
            <a:r>
              <a:rPr lang="ru-RU" i="1" dirty="0" err="1"/>
              <a:t>вручну</a:t>
            </a:r>
            <a:r>
              <a:rPr lang="ru-RU" i="1" dirty="0"/>
              <a:t> та </a:t>
            </a:r>
            <a:r>
              <a:rPr lang="ru-RU" i="1" dirty="0" err="1"/>
              <a:t>зберігалася</a:t>
            </a:r>
            <a:r>
              <a:rPr lang="ru-RU" i="1" dirty="0"/>
              <a:t> на </a:t>
            </a:r>
            <a:r>
              <a:rPr lang="ru-RU" i="1" dirty="0" err="1"/>
              <a:t>папері</a:t>
            </a:r>
            <a:r>
              <a:rPr lang="ru-RU" i="1" dirty="0"/>
              <a:t>. </a:t>
            </a:r>
            <a:endParaRPr lang="ru-RU" i="1" dirty="0" smtClean="0"/>
          </a:p>
          <a:p>
            <a:pPr lvl="0"/>
            <a:endParaRPr lang="ru-RU" i="1" dirty="0"/>
          </a:p>
          <a:p>
            <a:pPr lvl="0"/>
            <a:r>
              <a:rPr lang="ru-RU" i="1" dirty="0" err="1" smtClean="0"/>
              <a:t>Наприклад</a:t>
            </a:r>
            <a:r>
              <a:rPr lang="ru-RU" i="1" dirty="0"/>
              <a:t>, </a:t>
            </a:r>
            <a:r>
              <a:rPr lang="ru-RU" i="1" dirty="0" err="1"/>
              <a:t>щоб</a:t>
            </a:r>
            <a:r>
              <a:rPr lang="ru-RU" i="1" dirty="0"/>
              <a:t> </a:t>
            </a:r>
            <a:r>
              <a:rPr lang="ru-RU" i="1" dirty="0" err="1"/>
              <a:t>знайти</a:t>
            </a:r>
            <a:r>
              <a:rPr lang="ru-RU" i="1" dirty="0"/>
              <a:t> </a:t>
            </a:r>
            <a:r>
              <a:rPr lang="ru-RU" i="1" dirty="0" err="1"/>
              <a:t>постачальника</a:t>
            </a:r>
            <a:r>
              <a:rPr lang="ru-RU" i="1" dirty="0"/>
              <a:t> </a:t>
            </a:r>
            <a:r>
              <a:rPr lang="ru-RU" i="1" dirty="0" err="1"/>
              <a:t>кераміки</a:t>
            </a:r>
            <a:r>
              <a:rPr lang="ru-RU" i="1" dirty="0"/>
              <a:t> </a:t>
            </a:r>
            <a:r>
              <a:rPr lang="ru-RU" i="1" dirty="0" err="1"/>
              <a:t>потрібно</a:t>
            </a:r>
            <a:r>
              <a:rPr lang="ru-RU" i="1" dirty="0"/>
              <a:t> </a:t>
            </a:r>
            <a:r>
              <a:rPr lang="ru-RU" i="1" dirty="0" err="1"/>
              <a:t>було</a:t>
            </a:r>
            <a:r>
              <a:rPr lang="ru-RU" i="1" dirty="0"/>
              <a:t> </a:t>
            </a:r>
            <a:r>
              <a:rPr lang="ru-RU" i="1" dirty="0" err="1"/>
              <a:t>шукати</a:t>
            </a:r>
            <a:r>
              <a:rPr lang="ru-RU" i="1" dirty="0"/>
              <a:t> </a:t>
            </a:r>
            <a:r>
              <a:rPr lang="ru-RU" i="1" dirty="0" err="1"/>
              <a:t>його</a:t>
            </a:r>
            <a:r>
              <a:rPr lang="ru-RU" i="1" dirty="0"/>
              <a:t> </a:t>
            </a:r>
            <a:r>
              <a:rPr lang="ru-RU" i="1" dirty="0" err="1"/>
              <a:t>контакти</a:t>
            </a:r>
            <a:r>
              <a:rPr lang="ru-RU" i="1" dirty="0"/>
              <a:t> у хаотичному </a:t>
            </a:r>
            <a:r>
              <a:rPr lang="ru-RU" i="1" dirty="0" err="1"/>
              <a:t>записнику</a:t>
            </a:r>
            <a:r>
              <a:rPr lang="ru-RU" i="1" dirty="0"/>
              <a:t>. </a:t>
            </a:r>
            <a:endParaRPr sz="1400" b="0" i="1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Пошук інформації про постачальників займав безліч часу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Інформація постійно змінюється, але ці зміни не вносяться в записник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Неефективний пошук по записнику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i="1" dirty="0" err="1" smtClean="0">
                <a:solidFill>
                  <a:srgbClr val="00B050"/>
                </a:solidFill>
              </a:rPr>
              <a:t>Облік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постачальників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ведеться</a:t>
            </a:r>
            <a:r>
              <a:rPr lang="ru-RU" i="1" dirty="0" smtClean="0">
                <a:solidFill>
                  <a:srgbClr val="00B050"/>
                </a:solidFill>
              </a:rPr>
              <a:t> у </a:t>
            </a:r>
            <a:r>
              <a:rPr lang="ru-RU" i="1" dirty="0" err="1" smtClean="0">
                <a:solidFill>
                  <a:srgbClr val="00B050"/>
                </a:solidFill>
              </a:rPr>
              <a:t>базі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даних</a:t>
            </a:r>
            <a:r>
              <a:rPr lang="ru-RU" i="1" dirty="0" smtClean="0">
                <a:solidFill>
                  <a:srgbClr val="00B050"/>
                </a:solidFill>
              </a:rPr>
              <a:t>  </a:t>
            </a:r>
            <a:r>
              <a:rPr lang="ru-RU" i="1" dirty="0" err="1" smtClean="0">
                <a:solidFill>
                  <a:srgbClr val="00B050"/>
                </a:solidFill>
              </a:rPr>
              <a:t>вебзастосунку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endParaRPr sz="1400" b="0" i="1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 smtClean="0">
                <a:solidFill>
                  <a:srgbClr val="00B050"/>
                </a:solidFill>
              </a:rPr>
              <a:t>Передбачається можливість автоматичного надсилання листа, з замовленням необхідних матеріалів, постачальнику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8376865" cy="127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поляга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є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збільшенні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ефективності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швидкості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роботи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будівельної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фірми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шляхом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розробки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ПЗ, яке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веде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облік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усіх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постачальників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дозволяє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лічені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хвилини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зробити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замовлення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необхідних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матеріалів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0"/>
            <a:ext cx="7656786" cy="2400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uk-UA" sz="1400" b="1" i="0" u="none" strike="noStrike" cap="none" dirty="0" smtClean="0">
                <a:solidFill>
                  <a:srgbClr val="000000"/>
                </a:solidFill>
                <a:sym typeface="Arial"/>
              </a:rPr>
              <a:t>Розробити </a:t>
            </a:r>
            <a:r>
              <a:rPr lang="uk-UA" sz="1400" b="1" i="0" u="none" strike="noStrike" cap="none" dirty="0" err="1" smtClean="0">
                <a:solidFill>
                  <a:srgbClr val="000000"/>
                </a:solidFill>
                <a:sym typeface="Arial"/>
              </a:rPr>
              <a:t>вебзастосунок</a:t>
            </a:r>
            <a:r>
              <a:rPr lang="uk-UA" sz="1400" b="1" i="0" u="none" strike="noStrike" cap="none" dirty="0" smtClean="0">
                <a:solidFill>
                  <a:srgbClr val="000000"/>
                </a:solidFill>
                <a:sym typeface="Arial"/>
              </a:rPr>
              <a:t>, у якому буде реалізована наступн</a:t>
            </a:r>
            <a:r>
              <a:rPr lang="uk-UA" b="1" dirty="0" smtClean="0"/>
              <a:t>а функціональність: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uk-UA" sz="1400" b="1" i="0" u="none" strike="noStrike" cap="none" dirty="0" smtClean="0">
                <a:solidFill>
                  <a:srgbClr val="000000"/>
                </a:solidFill>
                <a:sym typeface="Arial"/>
              </a:rPr>
              <a:t>Ведення обліку постачальників матеріалів.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uk-UA" b="1" dirty="0" smtClean="0"/>
              <a:t>Автоматичне замовлення необхідних матеріалів через </a:t>
            </a:r>
            <a:r>
              <a:rPr lang="en-US" b="1" dirty="0" smtClean="0"/>
              <a:t>e-mail</a:t>
            </a:r>
            <a:r>
              <a:rPr lang="ru-RU" b="1" dirty="0" smtClean="0"/>
              <a:t>.</a:t>
            </a:r>
            <a:endParaRPr lang="uk-UA" sz="1400" b="1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uk-UA" b="1" dirty="0" smtClean="0"/>
              <a:t>Відслідковування динаміки зміни цін на будівельні матеріали.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uk-UA" b="1" dirty="0" smtClean="0"/>
              <a:t>Можливість відсортувати записи та знайти необхідного постачальника за різними критеріями (як от назва фірми, матеріали, що виробляються, ціни тощо)</a:t>
            </a:r>
            <a:endParaRPr lang="uk-UA" b="1" dirty="0"/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Бізнес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-правила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76053" y="1340768"/>
            <a:ext cx="8548687" cy="5023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Постачальник матеріалів повинен бути </a:t>
            </a:r>
            <a:r>
              <a:rPr lang="uk-UA" sz="17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зареєстровованим</a:t>
            </a:r>
            <a:r>
              <a:rPr lang="uk-UA" sz="17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ЄДРПОУ.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Тільки менеджер фірми-підрядника може зробити замовлення у постачальника.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Постачальник повинен працювати більше 6 місяців, щоб менеджер узгодив купівлю матеріалів.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Постачальник повинен мати активний банківський обліковий запис.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виконання плану робіт фірма-підрядник має строгі часові рамки.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Ресурси, затребувані підрядником для виконання робіт, не можуть перевищити виділені замовником.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Постачальник повинен доставити матеріали за відведений час, інакше робота з ним припиняється.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Вимоги до планування будівлі можуть змінюватись, а план робіт – </a:t>
            </a:r>
            <a:r>
              <a:rPr lang="uk-UA" sz="17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модифіковуватись</a:t>
            </a: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Іншими словами, завжди може виникнути потреба у нових матеріалах.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Замовлення матеріалів можна відмінити (та повернути замовлені матеріали) протягом 14 діб.</a:t>
            </a:r>
            <a:endParaRPr lang="en-US" sz="17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Представник</a:t>
            </a:r>
            <a:r>
              <a:rPr lang="ru-RU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постачальника</a:t>
            </a:r>
            <a:r>
              <a:rPr lang="ru-RU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</a:t>
            </a:r>
            <a:r>
              <a:rPr lang="ru-RU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</a:t>
            </a:r>
            <a:r>
              <a:rPr lang="uk-UA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ідомити</a:t>
            </a: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інформацію про себе фірмі-підряднику.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Постачальник повинен мати офіс продажів у Києві.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Матеріали, що виробляє постачальник можуть змінюватись.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Постачальники можуть як з</a:t>
            </a:r>
            <a:r>
              <a:rPr lang="en-US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ru-RU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явля</a:t>
            </a:r>
            <a:r>
              <a:rPr lang="uk-UA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тись</a:t>
            </a:r>
            <a:r>
              <a:rPr lang="uk-UA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ринку послуг, так і </a:t>
            </a:r>
            <a:r>
              <a:rPr lang="ru-RU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зникати</a:t>
            </a:r>
            <a:r>
              <a:rPr lang="ru-RU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 </a:t>
            </a:r>
            <a:r>
              <a:rPr lang="ru-RU" sz="17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нього</a:t>
            </a:r>
            <a:r>
              <a:rPr lang="ru-RU" sz="17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uk-UA" sz="1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45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0" t="19334" r="30625" b="18056"/>
          <a:stretch/>
        </p:blipFill>
        <p:spPr bwMode="auto">
          <a:xfrm>
            <a:off x="80031" y="1169987"/>
            <a:ext cx="8986851" cy="549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5508104" y="2492896"/>
            <a:ext cx="1440160" cy="792088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3995936" y="2492896"/>
            <a:ext cx="1440160" cy="792088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563888" y="2420888"/>
            <a:ext cx="28803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563888" y="2054771"/>
            <a:ext cx="2880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5" t="10000" r="32395" b="6852"/>
          <a:stretch/>
        </p:blipFill>
        <p:spPr bwMode="auto">
          <a:xfrm>
            <a:off x="562632" y="764702"/>
            <a:ext cx="7491092" cy="609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556792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 </a:t>
            </a:r>
            <a:r>
              <a:rPr lang="en-US" dirty="0" err="1" smtClean="0"/>
              <a:t>DashBoard</a:t>
            </a:r>
            <a:r>
              <a:rPr lang="en-US" dirty="0" smtClean="0"/>
              <a:t> </a:t>
            </a:r>
            <a:r>
              <a:rPr lang="ru-RU" dirty="0" err="1" smtClean="0"/>
              <a:t>будуть</a:t>
            </a:r>
            <a:r>
              <a:rPr lang="ru-RU" dirty="0" smtClean="0"/>
              <a:t> </a:t>
            </a:r>
            <a:r>
              <a:rPr lang="ru-RU" dirty="0" err="1" smtClean="0"/>
              <a:t>використан</a:t>
            </a:r>
            <a:r>
              <a:rPr lang="uk-UA" dirty="0" smtClean="0"/>
              <a:t>і кругова діаграма (для зображення кількості постачальників за продукцією, що вони виробляють) та графік (для відслідковування динаміки зміни кількості замовлень щомісячно)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68144" y="3861048"/>
            <a:ext cx="165618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965403" y="3914460"/>
            <a:ext cx="165618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372200" y="6374236"/>
            <a:ext cx="165618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808763" y="6385674"/>
            <a:ext cx="326405" cy="1542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825361312"/>
              </p:ext>
            </p:extLst>
          </p:nvPr>
        </p:nvGraphicFramePr>
        <p:xfrm>
          <a:off x="120551" y="2132856"/>
          <a:ext cx="9817024" cy="3123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124370684"/>
              </p:ext>
            </p:extLst>
          </p:nvPr>
        </p:nvGraphicFramePr>
        <p:xfrm>
          <a:off x="5971965" y="4565528"/>
          <a:ext cx="3120008" cy="217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замовлення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матеріали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" t="17355" r="50000" b="24374"/>
          <a:stretch/>
        </p:blipFill>
        <p:spPr bwMode="auto">
          <a:xfrm>
            <a:off x="948405" y="1364167"/>
            <a:ext cx="7012947" cy="512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1844824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Логотип</a:t>
            </a:r>
          </a:p>
          <a:p>
            <a:pPr algn="ctr"/>
            <a:endParaRPr lang="uk-UA" dirty="0" smtClean="0"/>
          </a:p>
          <a:p>
            <a:pPr algn="ctr"/>
            <a:r>
              <a:rPr lang="uk-UA" dirty="0" smtClean="0"/>
              <a:t>Головне Меню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306896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Матеріал 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350443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Матеріал 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70892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 smtClean="0"/>
              <a:t>Матеріали</a:t>
            </a:r>
            <a:endParaRPr lang="ru-RU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172896" y="270892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 smtClean="0"/>
              <a:t>Постачальники</a:t>
            </a:r>
            <a:endParaRPr lang="ru-R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560064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30872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Бетон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331640" y="350443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</a:t>
            </a:r>
            <a:r>
              <a:rPr lang="uk-UA" dirty="0" smtClean="0"/>
              <a:t>і</a:t>
            </a:r>
            <a:r>
              <a:rPr lang="ru-RU" dirty="0" err="1" smtClean="0"/>
              <a:t>пс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392730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Арматура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2483768" y="3670096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483768" y="3612877"/>
            <a:ext cx="72008" cy="5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483768" y="3206407"/>
            <a:ext cx="72008" cy="5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483768" y="4016664"/>
            <a:ext cx="72008" cy="5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2483768" y="3263626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2483768" y="407388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60032" y="1844824"/>
            <a:ext cx="111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Динаміка</a:t>
            </a:r>
          </a:p>
          <a:p>
            <a:pPr algn="ctr"/>
            <a:r>
              <a:rPr lang="uk-UA" dirty="0" smtClean="0"/>
              <a:t>Цін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300192" y="191683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Замовлення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588224" y="2852936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00" dirty="0" smtClean="0"/>
              <a:t>Сортувати за</a:t>
            </a:r>
            <a:endParaRPr lang="ru-RU" sz="11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638860" y="3376736"/>
            <a:ext cx="864096" cy="127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>
            <a:stCxn id="19" idx="1"/>
            <a:endCxn id="19" idx="1"/>
          </p:cNvCxnSpPr>
          <p:nvPr/>
        </p:nvCxnSpPr>
        <p:spPr>
          <a:xfrm>
            <a:off x="6638860" y="344058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669347" y="3400519"/>
            <a:ext cx="72008" cy="9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6736494" y="3398138"/>
            <a:ext cx="63624" cy="9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5508104" y="3206407"/>
            <a:ext cx="720080" cy="1292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00" dirty="0" smtClean="0"/>
              <a:t>Замовити</a:t>
            </a:r>
            <a:endParaRPr lang="ru-RU" sz="9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5508104" y="3576530"/>
            <a:ext cx="720080" cy="1292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00" dirty="0" smtClean="0"/>
              <a:t>Замовити</a:t>
            </a:r>
            <a:endParaRPr lang="ru-RU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6638860" y="4145891"/>
            <a:ext cx="74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Фільтр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7668344" y="1844824"/>
            <a:ext cx="1367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/>
              <a:t>Безпосередн</a:t>
            </a:r>
            <a:r>
              <a:rPr lang="uk-UA" sz="1200" dirty="0" err="1" smtClean="0"/>
              <a:t>ьо</a:t>
            </a:r>
            <a:r>
              <a:rPr lang="uk-UA" sz="1200" dirty="0"/>
              <a:t> </a:t>
            </a:r>
            <a:r>
              <a:rPr lang="uk-UA" sz="1200" dirty="0" smtClean="0"/>
              <a:t>екранна форма кейсу Замовлення та логіну буде реалізована у вигляді </a:t>
            </a:r>
            <a:r>
              <a:rPr lang="en-US" sz="1200" dirty="0" smtClean="0"/>
              <a:t>pop-up</a:t>
            </a:r>
            <a:r>
              <a:rPr lang="ru-RU" sz="1200" dirty="0" smtClean="0"/>
              <a:t> в</a:t>
            </a:r>
            <a:r>
              <a:rPr lang="uk-UA" sz="1200" dirty="0" smtClean="0"/>
              <a:t>ікон з варіантами, описаними у ієрархії процесів </a:t>
            </a:r>
            <a:endParaRPr lang="ru-RU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" t="17933" r="50975" b="24139"/>
          <a:stretch/>
        </p:blipFill>
        <p:spPr bwMode="auto">
          <a:xfrm>
            <a:off x="1030660" y="1444534"/>
            <a:ext cx="6768752" cy="509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запис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про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постачальника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1844824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Логотип</a:t>
            </a:r>
          </a:p>
          <a:p>
            <a:pPr algn="ctr"/>
            <a:endParaRPr lang="uk-UA" dirty="0" smtClean="0"/>
          </a:p>
          <a:p>
            <a:pPr algn="ctr"/>
            <a:r>
              <a:rPr lang="uk-UA" dirty="0" smtClean="0"/>
              <a:t>Головне Меню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71900" y="306896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Постачальник 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671900" y="350443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Постачальник 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70892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 smtClean="0"/>
              <a:t>Матеріали</a:t>
            </a:r>
            <a:endParaRPr lang="ru-RU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172896" y="270892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 smtClean="0"/>
              <a:t>Постачальники</a:t>
            </a:r>
            <a:endParaRPr lang="ru-R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560064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483768" y="3206407"/>
            <a:ext cx="72008" cy="5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2483768" y="3263626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60032" y="1844824"/>
            <a:ext cx="111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Динаміка</a:t>
            </a:r>
          </a:p>
          <a:p>
            <a:pPr algn="ctr"/>
            <a:r>
              <a:rPr lang="uk-UA" dirty="0" smtClean="0"/>
              <a:t>Цін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300192" y="191683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Замовлення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588224" y="2852936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00" dirty="0" smtClean="0"/>
              <a:t>Сортувати за</a:t>
            </a:r>
            <a:endParaRPr lang="ru-RU" sz="11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638860" y="3376736"/>
            <a:ext cx="864096" cy="127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>
            <a:stCxn id="19" idx="1"/>
            <a:endCxn id="19" idx="1"/>
          </p:cNvCxnSpPr>
          <p:nvPr/>
        </p:nvCxnSpPr>
        <p:spPr>
          <a:xfrm>
            <a:off x="6638860" y="344058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669347" y="3400519"/>
            <a:ext cx="72008" cy="9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6736494" y="3398138"/>
            <a:ext cx="63624" cy="9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8860" y="4145891"/>
            <a:ext cx="74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Фільтр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2024" y="3118266"/>
            <a:ext cx="1883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Додати нового</a:t>
            </a:r>
            <a:endParaRPr lang="ru-RU" sz="1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20072" y="3140968"/>
            <a:ext cx="432048" cy="19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Edit</a:t>
            </a:r>
            <a:endParaRPr lang="ru-RU" sz="11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5222155" y="3560991"/>
            <a:ext cx="432048" cy="19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Edit</a:t>
            </a:r>
            <a:endParaRPr lang="ru-RU" sz="11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724128" y="3140968"/>
            <a:ext cx="504056" cy="1946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5724128" y="3560991"/>
            <a:ext cx="504056" cy="1946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900234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604</Words>
  <Application>Microsoft Office PowerPoint</Application>
  <PresentationFormat>Экран (4:3)</PresentationFormat>
  <Paragraphs>146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1_Тема Office</vt:lpstr>
      <vt:lpstr>Тема Office</vt:lpstr>
      <vt:lpstr>Організація роботи будівельної фірми з постачальником матеріалів</vt:lpstr>
      <vt:lpstr>Актуальність проблеми</vt:lpstr>
      <vt:lpstr>Мета та завдання проекту</vt:lpstr>
      <vt:lpstr>Бізнес-правила</vt:lpstr>
      <vt:lpstr>Ієрархія процесів</vt:lpstr>
      <vt:lpstr>     Use Case</vt:lpstr>
      <vt:lpstr>DashBoard</vt:lpstr>
      <vt:lpstr>Прототипи інтерфейсу – замовлення, матеріали</vt:lpstr>
      <vt:lpstr>Прототипи інтерфейсу – запис про постачальника </vt:lpstr>
      <vt:lpstr>Прототипи інтерфейсу – Відстеження цін</vt:lpstr>
      <vt:lpstr>Прототипи інтерфейсу – Pop-up вікно входу</vt:lpstr>
      <vt:lpstr>Прототипи інтерфейсу – Pop-up вікно замовлення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Організація роботи будівельної фірми</dc:title>
  <dc:creator>User</dc:creator>
  <cp:lastModifiedBy>User</cp:lastModifiedBy>
  <cp:revision>24</cp:revision>
  <dcterms:modified xsi:type="dcterms:W3CDTF">2020-02-22T16:47:19Z</dcterms:modified>
</cp:coreProperties>
</file>