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7" r:id="rId11"/>
    <p:sldId id="266" r:id="rId12"/>
    <p:sldId id="268" r:id="rId13"/>
    <p:sldId id="269" r:id="rId14"/>
    <p:sldId id="263" r:id="rId15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1541" autoAdjust="0"/>
  </p:normalViewPr>
  <p:slideViewPr>
    <p:cSldViewPr>
      <p:cViewPr varScale="1">
        <p:scale>
          <a:sx n="107" d="100"/>
          <a:sy n="107" d="100"/>
        </p:scale>
        <p:origin x="-177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112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користувачів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Вказати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кейси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y_mail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dirty="0" err="1">
                <a:solidFill>
                  <a:srgbClr val="002060"/>
                </a:solidFill>
              </a:rPr>
              <a:t>Організація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роботи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будівельної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фірми</a:t>
            </a:r>
            <a:r>
              <a:rPr lang="ru-RU" sz="3200" dirty="0" smtClean="0">
                <a:solidFill>
                  <a:srgbClr val="002060"/>
                </a:solidFill>
              </a:rPr>
              <a:t> з </a:t>
            </a:r>
            <a:r>
              <a:rPr lang="ru-RU" sz="3200" dirty="0" err="1" smtClean="0">
                <a:solidFill>
                  <a:srgbClr val="002060"/>
                </a:solidFill>
              </a:rPr>
              <a:t>постачальником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матеріалів</a:t>
            </a:r>
            <a:endParaRPr sz="4400" b="0" i="0" u="none" strike="noStrike" cap="none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4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Герасименко</a:t>
            </a:r>
            <a:r>
              <a:rPr lang="uk-UA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Владислав Русланович, КМ-72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8634" r="50673" b="24444"/>
          <a:stretch/>
        </p:blipFill>
        <p:spPr bwMode="auto">
          <a:xfrm>
            <a:off x="899592" y="1430611"/>
            <a:ext cx="7040835" cy="509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Відстеження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цін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18448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Логотип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35044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Матеріали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72896" y="270892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Постачальники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6006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1844824"/>
            <a:ext cx="111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Динаміка</a:t>
            </a:r>
          </a:p>
          <a:p>
            <a:pPr algn="ctr"/>
            <a:r>
              <a:rPr lang="uk-UA" dirty="0" smtClean="0"/>
              <a:t>Цін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Замовлення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638860" y="344058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508104" y="3206407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508104" y="3576530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35896" y="2852936"/>
            <a:ext cx="273630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3" t="41798" r="36190" b="39894"/>
          <a:stretch/>
        </p:blipFill>
        <p:spPr bwMode="auto">
          <a:xfrm>
            <a:off x="3649532" y="3335634"/>
            <a:ext cx="2709031" cy="123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56296" r="50590" b="9630"/>
          <a:stretch/>
        </p:blipFill>
        <p:spPr bwMode="auto">
          <a:xfrm>
            <a:off x="3563888" y="2708920"/>
            <a:ext cx="2880319" cy="25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50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Pop-up 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uk-UA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ікно</a:t>
            </a:r>
            <a:r>
              <a:rPr lang="uk-UA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входу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uk-UA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515804"/>
            <a:ext cx="79152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2123728" y="5229200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Увійти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932040" y="5229200"/>
            <a:ext cx="1728192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Зареєструватися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0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56792"/>
            <a:ext cx="8704262" cy="48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Pop-up 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uk-UA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ікно</a:t>
            </a:r>
            <a:r>
              <a:rPr lang="uk-UA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замовлення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uk-UA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3688" y="4931274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Підтвердити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220072" y="4927691"/>
            <a:ext cx="1728192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Відмінити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88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8889344@</a:t>
            </a:r>
            <a:r>
              <a:rPr lang="en-US" sz="24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ukr</a:t>
            </a:r>
            <a:r>
              <a:rPr lang="en-US" sz="2400" u="sng" dirty="0" smtClean="0">
                <a:solidFill>
                  <a:schemeClr val="hlink"/>
                </a:solidFill>
              </a:rPr>
              <a:t>.net</a:t>
            </a:r>
            <a:endParaRPr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r>
              <a:rPr 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dirty="0" smtClean="0">
                <a:solidFill>
                  <a:srgbClr val="7F7F7F"/>
                </a:solidFill>
              </a:rPr>
              <a:t>95)-392-02-74</a:t>
            </a:r>
            <a:endParaRPr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uk-UA" i="1" dirty="0" smtClean="0"/>
              <a:t>Опис як було</a:t>
            </a:r>
          </a:p>
          <a:p>
            <a:pPr lvl="0"/>
            <a:endParaRPr lang="ru-RU" i="1" dirty="0" smtClean="0"/>
          </a:p>
          <a:p>
            <a:pPr lvl="0"/>
            <a:endParaRPr lang="ru-RU" i="1" dirty="0"/>
          </a:p>
          <a:p>
            <a:pPr lvl="0"/>
            <a:r>
              <a:rPr lang="ru-RU" i="1" dirty="0" smtClean="0"/>
              <a:t>Вся </a:t>
            </a:r>
            <a:r>
              <a:rPr lang="ru-RU" i="1" dirty="0" err="1"/>
              <a:t>підготовча</a:t>
            </a:r>
            <a:r>
              <a:rPr lang="ru-RU" i="1" dirty="0"/>
              <a:t> робота </a:t>
            </a:r>
            <a:r>
              <a:rPr lang="ru-RU" i="1" dirty="0" err="1"/>
              <a:t>фірми</a:t>
            </a:r>
            <a:r>
              <a:rPr lang="ru-RU" i="1" dirty="0"/>
              <a:t> </a:t>
            </a:r>
            <a:r>
              <a:rPr lang="ru-RU" i="1" dirty="0" err="1"/>
              <a:t>робилася</a:t>
            </a:r>
            <a:r>
              <a:rPr lang="ru-RU" i="1" dirty="0"/>
              <a:t> </a:t>
            </a:r>
            <a:r>
              <a:rPr lang="ru-RU" i="1" dirty="0" err="1"/>
              <a:t>вручну</a:t>
            </a:r>
            <a:r>
              <a:rPr lang="ru-RU" i="1" dirty="0"/>
              <a:t> та </a:t>
            </a:r>
            <a:r>
              <a:rPr lang="ru-RU" i="1" dirty="0" err="1"/>
              <a:t>зберігалася</a:t>
            </a:r>
            <a:r>
              <a:rPr lang="ru-RU" i="1" dirty="0"/>
              <a:t> на </a:t>
            </a:r>
            <a:r>
              <a:rPr lang="ru-RU" i="1" dirty="0" err="1"/>
              <a:t>папері</a:t>
            </a:r>
            <a:r>
              <a:rPr lang="ru-RU" i="1" dirty="0"/>
              <a:t>. </a:t>
            </a:r>
            <a:endParaRPr lang="ru-RU" i="1" dirty="0" smtClean="0"/>
          </a:p>
          <a:p>
            <a:pPr lvl="0"/>
            <a:endParaRPr lang="ru-RU" i="1" dirty="0"/>
          </a:p>
          <a:p>
            <a:pPr lvl="0"/>
            <a:r>
              <a:rPr lang="ru-RU" i="1" dirty="0" err="1" smtClean="0"/>
              <a:t>Наприклад</a:t>
            </a:r>
            <a:r>
              <a:rPr lang="ru-RU" i="1" dirty="0"/>
              <a:t>, </a:t>
            </a:r>
            <a:r>
              <a:rPr lang="ru-RU" i="1" dirty="0" err="1"/>
              <a:t>щоб</a:t>
            </a:r>
            <a:r>
              <a:rPr lang="ru-RU" i="1" dirty="0"/>
              <a:t> </a:t>
            </a:r>
            <a:r>
              <a:rPr lang="ru-RU" i="1" dirty="0" err="1"/>
              <a:t>знайти</a:t>
            </a:r>
            <a:r>
              <a:rPr lang="ru-RU" i="1" dirty="0"/>
              <a:t> </a:t>
            </a:r>
            <a:r>
              <a:rPr lang="ru-RU" i="1" dirty="0" err="1"/>
              <a:t>постачальника</a:t>
            </a:r>
            <a:r>
              <a:rPr lang="ru-RU" i="1" dirty="0"/>
              <a:t> </a:t>
            </a:r>
            <a:r>
              <a:rPr lang="ru-RU" i="1" dirty="0" err="1"/>
              <a:t>кераміки</a:t>
            </a:r>
            <a:r>
              <a:rPr lang="ru-RU" i="1" dirty="0"/>
              <a:t> </a:t>
            </a:r>
            <a:r>
              <a:rPr lang="ru-RU" i="1" dirty="0" err="1"/>
              <a:t>потрібно</a:t>
            </a:r>
            <a:r>
              <a:rPr lang="ru-RU" i="1" dirty="0"/>
              <a:t> </a:t>
            </a:r>
            <a:r>
              <a:rPr lang="ru-RU" i="1" dirty="0" err="1"/>
              <a:t>було</a:t>
            </a:r>
            <a:r>
              <a:rPr lang="ru-RU" i="1" dirty="0"/>
              <a:t> </a:t>
            </a:r>
            <a:r>
              <a:rPr lang="ru-RU" i="1" dirty="0" err="1"/>
              <a:t>шукати</a:t>
            </a:r>
            <a:r>
              <a:rPr lang="ru-RU" i="1" dirty="0"/>
              <a:t> </a:t>
            </a:r>
            <a:r>
              <a:rPr lang="ru-RU" i="1" dirty="0" err="1"/>
              <a:t>його</a:t>
            </a:r>
            <a:r>
              <a:rPr lang="ru-RU" i="1" dirty="0"/>
              <a:t> </a:t>
            </a:r>
            <a:r>
              <a:rPr lang="ru-RU" i="1" dirty="0" err="1"/>
              <a:t>контакти</a:t>
            </a:r>
            <a:r>
              <a:rPr lang="ru-RU" i="1" dirty="0"/>
              <a:t> у хаотичному </a:t>
            </a:r>
            <a:r>
              <a:rPr lang="ru-RU" i="1" dirty="0" err="1"/>
              <a:t>записнику</a:t>
            </a:r>
            <a:r>
              <a:rPr lang="ru-RU" i="1" dirty="0"/>
              <a:t>. </a:t>
            </a:r>
            <a:endParaRPr sz="1400" b="0" i="1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Пошук інформації про постачальників займав безліч часу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Інформація постійно змінюється, але ці зміни не вносяться в записник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Неефективний пошук по записнику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 smtClean="0">
                <a:solidFill>
                  <a:srgbClr val="00B050"/>
                </a:solidFill>
              </a:rPr>
              <a:t>Облік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постачальників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ведеться</a:t>
            </a:r>
            <a:r>
              <a:rPr lang="ru-RU" i="1" dirty="0" smtClean="0">
                <a:solidFill>
                  <a:srgbClr val="00B050"/>
                </a:solidFill>
              </a:rPr>
              <a:t> у </a:t>
            </a:r>
            <a:r>
              <a:rPr lang="ru-RU" i="1" dirty="0" err="1" smtClean="0">
                <a:solidFill>
                  <a:srgbClr val="00B050"/>
                </a:solidFill>
              </a:rPr>
              <a:t>базі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даних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ru-RU" i="1" dirty="0" err="1" smtClean="0">
                <a:solidFill>
                  <a:srgbClr val="00B050"/>
                </a:solidFill>
              </a:rPr>
              <a:t>вебзастосунку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00B050"/>
                </a:solidFill>
              </a:rPr>
              <a:t>Передбачається можливість автоматичного надсилання листа, з замовленням необхідних матеріалів, постачальнику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376865" cy="127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збільшенні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ефективності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швидкості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роботи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будівельної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фірми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шляхом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розробки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ПЗ, яке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веде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облік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усіх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дозволяє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лічені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хвилини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зробити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замовлення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необхідних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матеріалів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7656786" cy="240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400" b="1" i="0" u="none" strike="noStrike" cap="none" dirty="0" smtClean="0">
                <a:solidFill>
                  <a:srgbClr val="000000"/>
                </a:solidFill>
                <a:sym typeface="Arial"/>
              </a:rPr>
              <a:t>Розробити </a:t>
            </a:r>
            <a:r>
              <a:rPr lang="uk-UA" sz="1400" b="1" i="0" u="none" strike="noStrike" cap="none" dirty="0" err="1" smtClean="0">
                <a:solidFill>
                  <a:srgbClr val="000000"/>
                </a:solidFill>
                <a:sym typeface="Arial"/>
              </a:rPr>
              <a:t>вебзастосунок</a:t>
            </a:r>
            <a:r>
              <a:rPr lang="uk-UA" sz="1400" b="1" i="0" u="none" strike="noStrike" cap="none" dirty="0" smtClean="0">
                <a:solidFill>
                  <a:srgbClr val="000000"/>
                </a:solidFill>
                <a:sym typeface="Arial"/>
              </a:rPr>
              <a:t>, у якому буде реалізована наступн</a:t>
            </a:r>
            <a:r>
              <a:rPr lang="uk-UA" b="1" dirty="0" smtClean="0"/>
              <a:t>а функціональність: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sz="1400" b="1" i="0" u="none" strike="noStrike" cap="none" dirty="0" smtClean="0">
                <a:solidFill>
                  <a:srgbClr val="000000"/>
                </a:solidFill>
                <a:sym typeface="Arial"/>
              </a:rPr>
              <a:t>Ведення обліку постачальників матеріалів.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b="1" dirty="0" smtClean="0"/>
              <a:t>Автоматичне замовлення необхідних матеріалів через </a:t>
            </a:r>
            <a:r>
              <a:rPr lang="en-US" b="1" dirty="0" smtClean="0"/>
              <a:t>e-mail</a:t>
            </a:r>
            <a:r>
              <a:rPr lang="ru-RU" b="1" dirty="0" smtClean="0"/>
              <a:t>.</a:t>
            </a:r>
            <a:endParaRPr lang="uk-UA" sz="1400" b="1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b="1" dirty="0" smtClean="0"/>
              <a:t>Відслідковування динаміки зміни цін на будівельні матеріали.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b="1" dirty="0" smtClean="0"/>
              <a:t>Можливість відсортувати записи та знайти необхідного постачальника за різними критеріями (як от назва фірми, матеріали, що виробляються, ціни тощо)</a:t>
            </a:r>
            <a:endParaRPr lang="uk-UA" b="1" dirty="0"/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-правила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76053" y="1340768"/>
            <a:ext cx="8548687" cy="502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матеріалів повинен бути </a:t>
            </a:r>
            <a:r>
              <a:rPr lang="uk-UA" sz="17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зареєстровованим</a:t>
            </a: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ЄДРПОУ.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Тільки менеджер фірми-підрядника може зробити замовлення у постачальника.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</a:t>
            </a: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повинен мати активний банківський обліковий запис.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Вимоги </a:t>
            </a: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планування будівлі можуть змінюватись, а план робіт – </a:t>
            </a:r>
            <a:r>
              <a:rPr lang="uk-UA" sz="17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модифіковуватись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Іншими словами, завжди може виникнути потреба у нових матеріалах.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Замовлення матеріалів можна 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відмінити.</a:t>
            </a:r>
            <a:endParaRPr lang="en-US" sz="17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Представник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постачальника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</a:t>
            </a:r>
            <a:r>
              <a:rPr lang="uk-UA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ідомити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інформацію про себе фірмі-підряднику.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повинен мати офіс продажів у Києві.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Матеріали, що виробляє постачальник можуть змінюватись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Ціни 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матеріали у різних постачальників можу змінюватись.</a:t>
            </a:r>
            <a:endParaRPr lang="uk-UA" sz="17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Постачальники можуть як з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</a:t>
            </a:r>
            <a:r>
              <a:rPr lang="uk-UA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тись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ринку послуг, так і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зникати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нього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uk-UA"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5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9334" r="30625" b="18056"/>
          <a:stretch/>
        </p:blipFill>
        <p:spPr bwMode="auto">
          <a:xfrm>
            <a:off x="80031" y="1169987"/>
            <a:ext cx="8986851" cy="549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5508104" y="2492896"/>
            <a:ext cx="1440160" cy="792088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995936" y="2492896"/>
            <a:ext cx="1440160" cy="792088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63888" y="2420888"/>
            <a:ext cx="28803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563888" y="2054771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4509120"/>
            <a:ext cx="1512168" cy="2160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данные 8"/>
          <p:cNvSpPr/>
          <p:nvPr/>
        </p:nvSpPr>
        <p:spPr>
          <a:xfrm rot="10285314">
            <a:off x="1391028" y="3775406"/>
            <a:ext cx="45719" cy="374319"/>
          </a:xfrm>
          <a:prstGeom prst="flowChartInputOutpu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 t="13519" r="27082" b="11667"/>
          <a:stretch/>
        </p:blipFill>
        <p:spPr bwMode="auto">
          <a:xfrm>
            <a:off x="830330" y="836712"/>
            <a:ext cx="7356065" cy="56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 </a:t>
            </a:r>
            <a:r>
              <a:rPr lang="en-US" dirty="0" err="1" smtClean="0"/>
              <a:t>DashBoard</a:t>
            </a:r>
            <a:r>
              <a:rPr lang="en-US" dirty="0" smtClean="0"/>
              <a:t> </a:t>
            </a:r>
            <a:r>
              <a:rPr lang="ru-RU" dirty="0" smtClean="0"/>
              <a:t>буд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err="1" smtClean="0"/>
              <a:t>використан</a:t>
            </a:r>
            <a:r>
              <a:rPr lang="uk-UA" dirty="0" smtClean="0"/>
              <a:t>а гістограма для зображення зміни ціни на матеріали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68144" y="3861048"/>
            <a:ext cx="165618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965403" y="3914460"/>
            <a:ext cx="165618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372200" y="6374236"/>
            <a:ext cx="165618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808763" y="6385674"/>
            <a:ext cx="326405" cy="154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56296" r="50590" b="9630"/>
          <a:stretch/>
        </p:blipFill>
        <p:spPr bwMode="auto">
          <a:xfrm>
            <a:off x="1115616" y="2288468"/>
            <a:ext cx="68262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замовлення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матеріали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17355" r="50000" b="24374"/>
          <a:stretch/>
        </p:blipFill>
        <p:spPr bwMode="auto">
          <a:xfrm>
            <a:off x="948405" y="1364167"/>
            <a:ext cx="7012947" cy="512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18448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Логотип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35044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Матеріали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72896" y="270892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Постачальники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6006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0872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Бетон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35044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</a:t>
            </a:r>
            <a:r>
              <a:rPr lang="uk-UA" dirty="0" smtClean="0"/>
              <a:t>і</a:t>
            </a:r>
            <a:r>
              <a:rPr lang="ru-RU" dirty="0" err="1" smtClean="0"/>
              <a:t>пс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92730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Арматура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2483768" y="3670096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483768" y="3612877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483768" y="3206407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83768" y="4016664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483768" y="3263626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483768" y="407388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1844824"/>
            <a:ext cx="111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Динаміка</a:t>
            </a:r>
          </a:p>
          <a:p>
            <a:pPr algn="ctr"/>
            <a:r>
              <a:rPr lang="uk-UA" dirty="0" smtClean="0"/>
              <a:t>Цін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Замовлення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28529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 smtClean="0"/>
              <a:t>Сортувати за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638860" y="3376736"/>
            <a:ext cx="864096" cy="12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19" idx="1"/>
            <a:endCxn id="19" idx="1"/>
          </p:cNvCxnSpPr>
          <p:nvPr/>
        </p:nvCxnSpPr>
        <p:spPr>
          <a:xfrm>
            <a:off x="6638860" y="344058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669347" y="3400519"/>
            <a:ext cx="72008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736494" y="3398138"/>
            <a:ext cx="63624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508104" y="3206407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508104" y="3576530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638860" y="4145891"/>
            <a:ext cx="74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Фільтр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668344" y="1844824"/>
            <a:ext cx="1367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Безпосередн</a:t>
            </a:r>
            <a:r>
              <a:rPr lang="uk-UA" sz="1200" dirty="0" err="1" smtClean="0"/>
              <a:t>ьо</a:t>
            </a:r>
            <a:r>
              <a:rPr lang="uk-UA" sz="1200" dirty="0"/>
              <a:t> </a:t>
            </a:r>
            <a:r>
              <a:rPr lang="uk-UA" sz="1200" dirty="0" smtClean="0"/>
              <a:t>екранна форма кейсу Замовлення та логіну буде реалізована у вигляді </a:t>
            </a:r>
            <a:r>
              <a:rPr lang="en-US" sz="1200" dirty="0" smtClean="0"/>
              <a:t>pop-up</a:t>
            </a:r>
            <a:r>
              <a:rPr lang="ru-RU" sz="1200" dirty="0" smtClean="0"/>
              <a:t> в</a:t>
            </a:r>
            <a:r>
              <a:rPr lang="uk-UA" sz="1200" dirty="0" smtClean="0"/>
              <a:t>ікон з варіантами, описаними у ієрархії процесів </a:t>
            </a:r>
            <a:endParaRPr lang="ru-RU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t="17933" r="50975" b="24139"/>
          <a:stretch/>
        </p:blipFill>
        <p:spPr bwMode="auto">
          <a:xfrm>
            <a:off x="1030660" y="1444534"/>
            <a:ext cx="6768752" cy="50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запис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постачальника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18448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Логотип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71900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Постачальник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5044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Постачальник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Матеріали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72896" y="270892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Постачальники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6006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483768" y="3206407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483768" y="3263626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1844824"/>
            <a:ext cx="111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Динаміка</a:t>
            </a:r>
          </a:p>
          <a:p>
            <a:pPr algn="ctr"/>
            <a:r>
              <a:rPr lang="uk-UA" dirty="0" smtClean="0"/>
              <a:t>Цін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Замовлення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28529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 smtClean="0"/>
              <a:t>Сортувати за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638860" y="3376736"/>
            <a:ext cx="864096" cy="12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19" idx="1"/>
            <a:endCxn id="19" idx="1"/>
          </p:cNvCxnSpPr>
          <p:nvPr/>
        </p:nvCxnSpPr>
        <p:spPr>
          <a:xfrm>
            <a:off x="6638860" y="344058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669347" y="3400519"/>
            <a:ext cx="72008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736494" y="3398138"/>
            <a:ext cx="63624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8860" y="4145891"/>
            <a:ext cx="74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Фільтр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2024" y="3118266"/>
            <a:ext cx="188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Додати нового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20072" y="3140968"/>
            <a:ext cx="432048" cy="19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</a:t>
            </a:r>
            <a:endParaRPr lang="ru-RU" sz="11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222155" y="3560991"/>
            <a:ext cx="432048" cy="19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</a:t>
            </a:r>
            <a:endParaRPr lang="ru-RU" sz="11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24128" y="3140968"/>
            <a:ext cx="504056" cy="194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724128" y="3560991"/>
            <a:ext cx="504056" cy="194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900234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534</Words>
  <Application>Microsoft Office PowerPoint</Application>
  <PresentationFormat>Экран (4:3)</PresentationFormat>
  <Paragraphs>142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1_Тема Office</vt:lpstr>
      <vt:lpstr>Тема Office</vt:lpstr>
      <vt:lpstr>Організація роботи будівельної фірми з постачальником матеріалів</vt:lpstr>
      <vt:lpstr>Актуальність проблеми</vt:lpstr>
      <vt:lpstr>Мета та завдання проекту</vt:lpstr>
      <vt:lpstr>Бізнес-правила</vt:lpstr>
      <vt:lpstr>Ієрархія процесів</vt:lpstr>
      <vt:lpstr>     Use Case</vt:lpstr>
      <vt:lpstr>DashBoard</vt:lpstr>
      <vt:lpstr>Прототипи інтерфейсу – замовлення, матеріали</vt:lpstr>
      <vt:lpstr>Прототипи інтерфейсу – запис про постачальника </vt:lpstr>
      <vt:lpstr>Прототипи інтерфейсу – Відстеження цін</vt:lpstr>
      <vt:lpstr>Прототипи інтерфейсу – Pop-up вікно входу</vt:lpstr>
      <vt:lpstr>Прототипи інтерфейсу – Pop-up вікно замовлення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Організація роботи будівельної фірми</dc:title>
  <dc:creator>User</dc:creator>
  <cp:lastModifiedBy>User</cp:lastModifiedBy>
  <cp:revision>26</cp:revision>
  <dcterms:modified xsi:type="dcterms:W3CDTF">2020-05-29T11:30:38Z</dcterms:modified>
</cp:coreProperties>
</file>