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9144000" cy="5143500" type="screen16x9"/>
  <p:notesSz cx="6858000" cy="9144000"/>
  <p:embeddedFontLst>
    <p:embeddedFont>
      <p:font typeface="Open Sans"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Economic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72AFDB2-B37A-428E-8711-BE56E34F3DA4}">
  <a:tblStyle styleId="{D72AFDB2-B37A-428E-8711-BE56E34F3DA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51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307739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b305191e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b305191e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b305191e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b305191e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b305191e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b305191e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b305191e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b305191e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b305191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b305191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b305191e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b305191e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b305191e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b305191e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1"/>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909200" y="831674"/>
            <a:ext cx="6195300" cy="2050673"/>
          </a:xfrm>
          <a:prstGeom prst="rect">
            <a:avLst/>
          </a:prstGeom>
          <a:noFill/>
          <a:ln>
            <a:noFill/>
          </a:ln>
        </p:spPr>
        <p:txBody>
          <a:bodyPr spcFirstLastPara="1" wrap="square" lIns="91425" tIns="91425" rIns="91425" bIns="91425" anchor="b" anchorCtr="0">
            <a:noAutofit/>
          </a:bodyPr>
          <a:lstStyle/>
          <a:p>
            <a:pPr marL="0" lvl="0" indent="0" algn="l" rtl="0">
              <a:lnSpc>
                <a:spcPct val="150000"/>
              </a:lnSpc>
              <a:spcBef>
                <a:spcPts val="0"/>
              </a:spcBef>
              <a:spcAft>
                <a:spcPts val="0"/>
              </a:spcAft>
              <a:buSzPts val="1100"/>
              <a:buNone/>
            </a:pPr>
            <a:r>
              <a:rPr lang="ru-RU" sz="2200" b="1" dirty="0" err="1">
                <a:latin typeface="Times New Roman"/>
                <a:ea typeface="Times New Roman"/>
                <a:cs typeface="Times New Roman"/>
                <a:sym typeface="Times New Roman"/>
              </a:rPr>
              <a:t>Дослідження</a:t>
            </a:r>
            <a:r>
              <a:rPr lang="ru-RU" sz="2200" b="1" dirty="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методів</a:t>
            </a:r>
            <a:r>
              <a:rPr lang="ru-RU" sz="2200" b="1" dirty="0" smtClean="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використання</a:t>
            </a:r>
            <a:r>
              <a:rPr lang="ru-RU" sz="2200" b="1" dirty="0" smtClean="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скінченних</a:t>
            </a:r>
            <a:r>
              <a:rPr lang="ru-RU" sz="2200" b="1" dirty="0" smtClean="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автоматів</a:t>
            </a:r>
            <a:r>
              <a:rPr lang="ru-RU" sz="2200" b="1" dirty="0" smtClean="0">
                <a:latin typeface="Times New Roman"/>
                <a:ea typeface="Times New Roman"/>
                <a:cs typeface="Times New Roman"/>
                <a:sym typeface="Times New Roman"/>
              </a:rPr>
              <a:t> для </a:t>
            </a:r>
            <a:r>
              <a:rPr lang="ru-RU" sz="2200" b="1" dirty="0" err="1" smtClean="0">
                <a:latin typeface="Times New Roman"/>
                <a:ea typeface="Times New Roman"/>
                <a:cs typeface="Times New Roman"/>
                <a:sym typeface="Times New Roman"/>
              </a:rPr>
              <a:t>оптимізації</a:t>
            </a:r>
            <a:r>
              <a:rPr lang="ru-RU" sz="2200" b="1" dirty="0" smtClean="0">
                <a:latin typeface="Times New Roman"/>
                <a:ea typeface="Times New Roman"/>
                <a:cs typeface="Times New Roman"/>
                <a:sym typeface="Times New Roman"/>
              </a:rPr>
              <a:t> та </a:t>
            </a:r>
            <a:r>
              <a:rPr lang="ru-RU" sz="2200" b="1" dirty="0" err="1" smtClean="0">
                <a:latin typeface="Times New Roman"/>
                <a:ea typeface="Times New Roman"/>
                <a:cs typeface="Times New Roman"/>
                <a:sym typeface="Times New Roman"/>
              </a:rPr>
              <a:t>підвищення</a:t>
            </a:r>
            <a:r>
              <a:rPr lang="ru-RU" sz="2200" b="1" dirty="0" smtClean="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ефективності</a:t>
            </a:r>
            <a:r>
              <a:rPr lang="ru-RU" sz="2200" b="1" dirty="0" smtClean="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кросплатформених</a:t>
            </a:r>
            <a:r>
              <a:rPr lang="ru-RU" sz="2200" b="1" dirty="0" smtClean="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мобільних</a:t>
            </a:r>
            <a:r>
              <a:rPr lang="ru-RU" sz="2200" b="1" dirty="0" smtClean="0">
                <a:latin typeface="Times New Roman"/>
                <a:ea typeface="Times New Roman"/>
                <a:cs typeface="Times New Roman"/>
                <a:sym typeface="Times New Roman"/>
              </a:rPr>
              <a:t> </a:t>
            </a:r>
            <a:r>
              <a:rPr lang="ru-RU" sz="2200" b="1" dirty="0" err="1" smtClean="0">
                <a:latin typeface="Times New Roman"/>
                <a:ea typeface="Times New Roman"/>
                <a:cs typeface="Times New Roman"/>
                <a:sym typeface="Times New Roman"/>
              </a:rPr>
              <a:t>додатків</a:t>
            </a:r>
            <a:endParaRPr sz="2200" dirty="0">
              <a:latin typeface="Times New Roman"/>
              <a:ea typeface="Times New Roman"/>
              <a:cs typeface="Times New Roman"/>
              <a:sym typeface="Times New Roman"/>
            </a:endParaRPr>
          </a:p>
        </p:txBody>
      </p:sp>
      <p:sp>
        <p:nvSpPr>
          <p:cNvPr id="63" name="Google Shape;63;p13"/>
          <p:cNvSpPr txBox="1">
            <a:spLocks noGrp="1"/>
          </p:cNvSpPr>
          <p:nvPr>
            <p:ph type="subTitle" idx="1"/>
          </p:nvPr>
        </p:nvSpPr>
        <p:spPr>
          <a:xfrm>
            <a:off x="2681750" y="3318375"/>
            <a:ext cx="5087400" cy="1532700"/>
          </a:xfrm>
          <a:prstGeom prst="rect">
            <a:avLst/>
          </a:prstGeom>
          <a:noFill/>
          <a:ln>
            <a:noFill/>
          </a:ln>
        </p:spPr>
        <p:txBody>
          <a:bodyPr spcFirstLastPara="1" wrap="square" lIns="91425" tIns="91425" rIns="91425" bIns="91425" anchor="t" anchorCtr="0">
            <a:normAutofit fontScale="47500" lnSpcReduction="20000"/>
          </a:bodyPr>
          <a:lstStyle/>
          <a:p>
            <a:pPr marL="0" lvl="0" indent="0" algn="ctr" rtl="0">
              <a:lnSpc>
                <a:spcPct val="100000"/>
              </a:lnSpc>
              <a:spcBef>
                <a:spcPts val="0"/>
              </a:spcBef>
              <a:spcAft>
                <a:spcPts val="0"/>
              </a:spcAft>
              <a:buSzPct val="117647"/>
              <a:buNone/>
            </a:pPr>
            <a:endParaRPr dirty="0"/>
          </a:p>
          <a:p>
            <a:pPr marL="0" lvl="0" indent="0" algn="l" rtl="0">
              <a:lnSpc>
                <a:spcPct val="150000"/>
              </a:lnSpc>
              <a:spcBef>
                <a:spcPts val="0"/>
              </a:spcBef>
              <a:spcAft>
                <a:spcPts val="0"/>
              </a:spcAft>
              <a:buClr>
                <a:schemeClr val="dk1"/>
              </a:buClr>
              <a:buSzPct val="33846"/>
              <a:buFont typeface="Arial"/>
              <a:buNone/>
            </a:pPr>
            <a:r>
              <a:rPr lang="ru-RU" sz="3250" dirty="0" smtClean="0">
                <a:latin typeface="Times New Roman"/>
                <a:ea typeface="Times New Roman"/>
                <a:cs typeface="Times New Roman"/>
                <a:sym typeface="Times New Roman"/>
              </a:rPr>
              <a:t>Мартинов </a:t>
            </a:r>
            <a:r>
              <a:rPr lang="ru-RU" sz="3250" dirty="0">
                <a:latin typeface="Times New Roman"/>
                <a:ea typeface="Times New Roman"/>
                <a:cs typeface="Times New Roman"/>
                <a:sym typeface="Times New Roman"/>
              </a:rPr>
              <a:t>В</a:t>
            </a:r>
            <a:r>
              <a:rPr lang="ru-RU" sz="3250" dirty="0" smtClean="0">
                <a:latin typeface="Times New Roman"/>
                <a:ea typeface="Times New Roman"/>
                <a:cs typeface="Times New Roman"/>
                <a:sym typeface="Times New Roman"/>
              </a:rPr>
              <a:t>ладислав Романович , ІПЗм-23-4 </a:t>
            </a:r>
            <a:endParaRPr sz="3250" dirty="0">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ct val="33846"/>
              <a:buFont typeface="Arial"/>
              <a:buNone/>
            </a:pPr>
            <a:r>
              <a:rPr lang="ru-RU" sz="3250" dirty="0" err="1">
                <a:latin typeface="Times New Roman"/>
                <a:ea typeface="Times New Roman"/>
                <a:cs typeface="Times New Roman"/>
                <a:sym typeface="Times New Roman"/>
              </a:rPr>
              <a:t>Науковий</a:t>
            </a:r>
            <a:r>
              <a:rPr lang="ru-RU" sz="3250" dirty="0">
                <a:latin typeface="Times New Roman"/>
                <a:ea typeface="Times New Roman"/>
                <a:cs typeface="Times New Roman"/>
                <a:sym typeface="Times New Roman"/>
              </a:rPr>
              <a:t> </a:t>
            </a:r>
            <a:r>
              <a:rPr lang="ru-RU" sz="3250" dirty="0" err="1">
                <a:latin typeface="Times New Roman"/>
                <a:ea typeface="Times New Roman"/>
                <a:cs typeface="Times New Roman"/>
                <a:sym typeface="Times New Roman"/>
              </a:rPr>
              <a:t>керівник</a:t>
            </a:r>
            <a:r>
              <a:rPr lang="ru-RU" sz="3250" dirty="0">
                <a:latin typeface="Times New Roman"/>
                <a:ea typeface="Times New Roman"/>
                <a:cs typeface="Times New Roman"/>
                <a:sym typeface="Times New Roman"/>
              </a:rPr>
              <a:t>: </a:t>
            </a:r>
            <a:r>
              <a:rPr lang="ru-RU" sz="3250" dirty="0" smtClean="0">
                <a:latin typeface="Times New Roman"/>
                <a:ea typeface="Times New Roman"/>
                <a:cs typeface="Times New Roman"/>
                <a:sym typeface="Times New Roman"/>
              </a:rPr>
              <a:t>проф. </a:t>
            </a:r>
            <a:r>
              <a:rPr lang="ru-RU" sz="3250" dirty="0" err="1" smtClean="0">
                <a:latin typeface="Times New Roman"/>
                <a:ea typeface="Times New Roman"/>
                <a:cs typeface="Times New Roman"/>
                <a:sym typeface="Times New Roman"/>
              </a:rPr>
              <a:t>Шубін</a:t>
            </a:r>
            <a:r>
              <a:rPr lang="ru-RU" sz="3250" dirty="0" smtClean="0">
                <a:latin typeface="Times New Roman"/>
                <a:ea typeface="Times New Roman"/>
                <a:cs typeface="Times New Roman"/>
                <a:sym typeface="Times New Roman"/>
              </a:rPr>
              <a:t> І.Ю.</a:t>
            </a:r>
            <a:endParaRPr sz="3250" dirty="0">
              <a:latin typeface="Times New Roman"/>
              <a:ea typeface="Times New Roman"/>
              <a:cs typeface="Times New Roman"/>
              <a:sym typeface="Times New Roman"/>
            </a:endParaRPr>
          </a:p>
          <a:p>
            <a:pPr marL="0" lvl="0" indent="0" algn="l" rtl="0">
              <a:lnSpc>
                <a:spcPct val="100000"/>
              </a:lnSpc>
              <a:spcBef>
                <a:spcPts val="0"/>
              </a:spcBef>
              <a:spcAft>
                <a:spcPts val="0"/>
              </a:spcAft>
              <a:buSzPct val="117647"/>
              <a:buNone/>
            </a:pPr>
            <a:endParaRPr dirty="0"/>
          </a:p>
          <a:p>
            <a:pPr marL="0" lvl="0" indent="0" algn="ctr" rtl="0">
              <a:lnSpc>
                <a:spcPct val="100000"/>
              </a:lnSpc>
              <a:spcBef>
                <a:spcPts val="0"/>
              </a:spcBef>
              <a:spcAft>
                <a:spcPts val="0"/>
              </a:spcAft>
              <a:buSzPct val="117647"/>
              <a:buNone/>
            </a:pPr>
            <a:endParaRPr dirty="0"/>
          </a:p>
          <a:p>
            <a:pPr marL="0" lvl="0" indent="0" algn="ctr" rtl="0">
              <a:lnSpc>
                <a:spcPct val="100000"/>
              </a:lnSpc>
              <a:spcBef>
                <a:spcPts val="0"/>
              </a:spcBef>
              <a:spcAft>
                <a:spcPts val="0"/>
              </a:spcAft>
              <a:buSzPct val="117647"/>
              <a:buNone/>
            </a:pPr>
            <a:endParaRPr dirty="0"/>
          </a:p>
          <a:p>
            <a:pPr marL="0" lvl="0" indent="0" algn="ctr" rtl="0">
              <a:lnSpc>
                <a:spcPct val="100000"/>
              </a:lnSpc>
              <a:spcBef>
                <a:spcPts val="0"/>
              </a:spcBef>
              <a:spcAft>
                <a:spcPts val="0"/>
              </a:spcAft>
              <a:buSzPct val="117647"/>
              <a:buNone/>
            </a:pPr>
            <a:r>
              <a:rPr lang="ru-RU" dirty="0"/>
              <a:t> </a:t>
            </a:r>
            <a:r>
              <a:rPr lang="ru-RU" dirty="0" err="1"/>
              <a:t>червень</a:t>
            </a:r>
            <a:r>
              <a:rPr lang="ru-RU" dirty="0"/>
              <a:t> 2025</a:t>
            </a:r>
            <a:endParaRPr dirty="0"/>
          </a:p>
        </p:txBody>
      </p:sp>
      <p:pic>
        <p:nvPicPr>
          <p:cNvPr id="64" name="Google Shape;64;p13"/>
          <p:cNvPicPr preferRelativeResize="0"/>
          <p:nvPr/>
        </p:nvPicPr>
        <p:blipFill rotWithShape="1">
          <a:blip r:embed="rId3">
            <a:alphaModFix/>
          </a:blip>
          <a:srcRect/>
          <a:stretch/>
        </p:blipFill>
        <p:spPr>
          <a:xfrm>
            <a:off x="268925" y="4359500"/>
            <a:ext cx="862250" cy="581750"/>
          </a:xfrm>
          <a:prstGeom prst="rect">
            <a:avLst/>
          </a:prstGeom>
          <a:noFill/>
          <a:ln>
            <a:noFill/>
          </a:ln>
        </p:spPr>
      </p:pic>
      <p:pic>
        <p:nvPicPr>
          <p:cNvPr id="65" name="Google Shape;65;p13"/>
          <p:cNvPicPr preferRelativeResize="0"/>
          <p:nvPr/>
        </p:nvPicPr>
        <p:blipFill rotWithShape="1">
          <a:blip r:embed="rId4">
            <a:alphaModFix/>
          </a:blip>
          <a:srcRect/>
          <a:stretch/>
        </p:blipFill>
        <p:spPr>
          <a:xfrm>
            <a:off x="204725" y="170825"/>
            <a:ext cx="2133975" cy="389775"/>
          </a:xfrm>
          <a:prstGeom prst="rect">
            <a:avLst/>
          </a:prstGeom>
          <a:noFill/>
          <a:ln>
            <a:noFill/>
          </a:ln>
        </p:spPr>
      </p:pic>
      <p:pic>
        <p:nvPicPr>
          <p:cNvPr id="66" name="Google Shape;66;p13"/>
          <p:cNvPicPr preferRelativeResize="0"/>
          <p:nvPr/>
        </p:nvPicPr>
        <p:blipFill rotWithShape="1">
          <a:blip r:embed="rId5">
            <a:alphaModFix/>
          </a:blip>
          <a:srcRect/>
          <a:stretch/>
        </p:blipFill>
        <p:spPr>
          <a:xfrm>
            <a:off x="7068504" y="170825"/>
            <a:ext cx="1924921" cy="439175"/>
          </a:xfrm>
          <a:prstGeom prst="rect">
            <a:avLst/>
          </a:prstGeom>
          <a:noFill/>
          <a:ln>
            <a:noFill/>
          </a:ln>
        </p:spPr>
      </p:pic>
      <p:sp>
        <p:nvSpPr>
          <p:cNvPr id="67" name="Google Shape;6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ru-RU"/>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238600" y="175049"/>
            <a:ext cx="8753100" cy="818863"/>
          </a:xfrm>
          <a:prstGeom prst="rect">
            <a:avLst/>
          </a:prstGeom>
        </p:spPr>
        <p:txBody>
          <a:bodyPr spcFirstLastPara="1" wrap="square" lIns="91425" tIns="91425" rIns="91425" bIns="91425" anchor="b" anchorCtr="0">
            <a:noAutofit/>
          </a:bodyPr>
          <a:lstStyle/>
          <a:p>
            <a:pPr lvl="0"/>
            <a:r>
              <a:rPr lang="ru-RU" sz="2200" b="1" dirty="0" err="1" smtClean="0">
                <a:latin typeface="Times New Roman"/>
                <a:ea typeface="Times New Roman"/>
                <a:cs typeface="Times New Roman"/>
                <a:sym typeface="Times New Roman"/>
              </a:rPr>
              <a:t>Порівняння</a:t>
            </a:r>
            <a:r>
              <a:rPr lang="ru-RU" sz="2200" b="1" dirty="0" smtClean="0">
                <a:latin typeface="Times New Roman"/>
                <a:ea typeface="Times New Roman"/>
                <a:cs typeface="Times New Roman"/>
                <a:sym typeface="Times New Roman"/>
              </a:rPr>
              <a:t> </a:t>
            </a:r>
            <a:r>
              <a:rPr lang="ru-RU" sz="2200" b="1" dirty="0" err="1">
                <a:latin typeface="Times New Roman"/>
                <a:ea typeface="Times New Roman"/>
                <a:cs typeface="Times New Roman"/>
                <a:sym typeface="Times New Roman"/>
              </a:rPr>
              <a:t>продуктивності</a:t>
            </a:r>
            <a:r>
              <a:rPr lang="ru-RU" sz="2200" b="1" dirty="0">
                <a:latin typeface="Times New Roman"/>
                <a:ea typeface="Times New Roman"/>
                <a:cs typeface="Times New Roman"/>
                <a:sym typeface="Times New Roman"/>
              </a:rPr>
              <a:t> </a:t>
            </a:r>
            <a:r>
              <a:rPr lang="ru-RU" sz="2200" b="1" dirty="0" err="1">
                <a:latin typeface="Times New Roman"/>
                <a:ea typeface="Times New Roman"/>
                <a:cs typeface="Times New Roman"/>
                <a:sym typeface="Times New Roman"/>
              </a:rPr>
              <a:t>мобільного</a:t>
            </a:r>
            <a:r>
              <a:rPr lang="ru-RU" sz="2200" b="1" dirty="0">
                <a:latin typeface="Times New Roman"/>
                <a:ea typeface="Times New Roman"/>
                <a:cs typeface="Times New Roman"/>
                <a:sym typeface="Times New Roman"/>
              </a:rPr>
              <a:t> </a:t>
            </a:r>
            <a:r>
              <a:rPr lang="ru-RU" sz="2200" b="1" dirty="0" err="1">
                <a:latin typeface="Times New Roman"/>
                <a:ea typeface="Times New Roman"/>
                <a:cs typeface="Times New Roman"/>
                <a:sym typeface="Times New Roman"/>
              </a:rPr>
              <a:t>додатку</a:t>
            </a:r>
            <a:r>
              <a:rPr lang="ru-RU" sz="2200" b="1" dirty="0">
                <a:latin typeface="Times New Roman"/>
                <a:ea typeface="Times New Roman"/>
                <a:cs typeface="Times New Roman"/>
                <a:sym typeface="Times New Roman"/>
              </a:rPr>
              <a:t> з </a:t>
            </a:r>
            <a:r>
              <a:rPr lang="ru-RU" sz="2200" b="1" dirty="0" err="1">
                <a:latin typeface="Times New Roman"/>
                <a:ea typeface="Times New Roman"/>
                <a:cs typeface="Times New Roman"/>
                <a:sym typeface="Times New Roman"/>
              </a:rPr>
              <a:t>використанням</a:t>
            </a:r>
            <a:r>
              <a:rPr lang="ru-RU" sz="2200" b="1" dirty="0">
                <a:latin typeface="Times New Roman"/>
                <a:ea typeface="Times New Roman"/>
                <a:cs typeface="Times New Roman"/>
                <a:sym typeface="Times New Roman"/>
              </a:rPr>
              <a:t> </a:t>
            </a:r>
            <a:r>
              <a:rPr lang="ru-RU" sz="2200" b="1" dirty="0" err="1">
                <a:latin typeface="Times New Roman"/>
                <a:ea typeface="Times New Roman"/>
                <a:cs typeface="Times New Roman"/>
                <a:sym typeface="Times New Roman"/>
              </a:rPr>
              <a:t>різних</a:t>
            </a:r>
            <a:r>
              <a:rPr lang="ru-RU" sz="2200" b="1" dirty="0">
                <a:latin typeface="Times New Roman"/>
                <a:ea typeface="Times New Roman"/>
                <a:cs typeface="Times New Roman"/>
                <a:sym typeface="Times New Roman"/>
              </a:rPr>
              <a:t> </a:t>
            </a:r>
            <a:r>
              <a:rPr lang="ru-RU" sz="2200" b="1" dirty="0" err="1">
                <a:latin typeface="Times New Roman"/>
                <a:ea typeface="Times New Roman"/>
                <a:cs typeface="Times New Roman"/>
                <a:sym typeface="Times New Roman"/>
              </a:rPr>
              <a:t>підходів</a:t>
            </a:r>
            <a:r>
              <a:rPr lang="ru-RU" sz="2200" b="1" dirty="0">
                <a:latin typeface="Times New Roman"/>
                <a:ea typeface="Times New Roman"/>
                <a:cs typeface="Times New Roman"/>
                <a:sym typeface="Times New Roman"/>
              </a:rPr>
              <a:t> (стара </a:t>
            </a:r>
            <a:r>
              <a:rPr lang="ru-RU" sz="2200" b="1" dirty="0" err="1">
                <a:latin typeface="Times New Roman"/>
                <a:ea typeface="Times New Roman"/>
                <a:cs typeface="Times New Roman"/>
                <a:sym typeface="Times New Roman"/>
              </a:rPr>
              <a:t>архітектура</a:t>
            </a:r>
            <a:r>
              <a:rPr lang="ru-RU" sz="2200" b="1" dirty="0" smtClean="0">
                <a:latin typeface="Times New Roman"/>
                <a:ea typeface="Times New Roman"/>
                <a:cs typeface="Times New Roman"/>
                <a:sym typeface="Times New Roman"/>
              </a:rPr>
              <a:t>)</a:t>
            </a:r>
            <a:endParaRPr sz="2200" b="1" dirty="0">
              <a:latin typeface="Times New Roman"/>
              <a:ea typeface="Times New Roman"/>
              <a:cs typeface="Times New Roman"/>
              <a:sym typeface="Times New Roman"/>
            </a:endParaRPr>
          </a:p>
        </p:txBody>
      </p:sp>
      <p:sp>
        <p:nvSpPr>
          <p:cNvPr id="140" name="Google Shape;14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ru-RU"/>
              <a:t>10</a:t>
            </a:fld>
            <a:endParaRPr/>
          </a:p>
        </p:txBody>
      </p:sp>
      <p:pic>
        <p:nvPicPr>
          <p:cNvPr id="141" name="Google Shape;141;p22"/>
          <p:cNvPicPr preferRelativeResize="0"/>
          <p:nvPr/>
        </p:nvPicPr>
        <p:blipFill rotWithShape="1">
          <a:blip r:embed="rId3">
            <a:alphaModFix/>
          </a:blip>
          <a:srcRect/>
          <a:stretch/>
        </p:blipFill>
        <p:spPr>
          <a:xfrm>
            <a:off x="111225" y="4365575"/>
            <a:ext cx="862250" cy="581750"/>
          </a:xfrm>
          <a:prstGeom prst="rect">
            <a:avLst/>
          </a:prstGeom>
          <a:noFill/>
          <a:ln>
            <a:noFill/>
          </a:ln>
        </p:spPr>
      </p:pic>
      <p:graphicFrame>
        <p:nvGraphicFramePr>
          <p:cNvPr id="2" name="Таблица 1"/>
          <p:cNvGraphicFramePr>
            <a:graphicFrameLocks noGrp="1"/>
          </p:cNvGraphicFramePr>
          <p:nvPr>
            <p:extLst>
              <p:ext uri="{D42A27DB-BD31-4B8C-83A1-F6EECF244321}">
                <p14:modId xmlns:p14="http://schemas.microsoft.com/office/powerpoint/2010/main" val="2192170641"/>
              </p:ext>
            </p:extLst>
          </p:nvPr>
        </p:nvGraphicFramePr>
        <p:xfrm>
          <a:off x="828260" y="1278836"/>
          <a:ext cx="7500731" cy="2590680"/>
        </p:xfrm>
        <a:graphic>
          <a:graphicData uri="http://schemas.openxmlformats.org/drawingml/2006/table">
            <a:tbl>
              <a:tblPr firstRow="1" firstCol="1" bandRow="1">
                <a:tableStyleId>{D72AFDB2-B37A-428E-8711-BE56E34F3DA4}</a:tableStyleId>
              </a:tblPr>
              <a:tblGrid>
                <a:gridCol w="2597176"/>
                <a:gridCol w="1888316"/>
                <a:gridCol w="1783246"/>
                <a:gridCol w="1231993"/>
              </a:tblGrid>
              <a:tr h="808560">
                <a:tc>
                  <a:txBody>
                    <a:bodyPr/>
                    <a:lstStyle/>
                    <a:p>
                      <a:pPr algn="ctr">
                        <a:lnSpc>
                          <a:spcPct val="115000"/>
                        </a:lnSpc>
                        <a:spcAft>
                          <a:spcPts val="0"/>
                        </a:spcAft>
                      </a:pPr>
                      <a:r>
                        <a:rPr lang="uk-UA" sz="1400" dirty="0">
                          <a:effectLst/>
                        </a:rPr>
                        <a:t>Метрика</a:t>
                      </a:r>
                      <a:endParaRPr lang="uk-UA" sz="1100" dirty="0">
                        <a:effectLst/>
                        <a:latin typeface="Calibri"/>
                        <a:ea typeface="Calibri"/>
                        <a:cs typeface="Times New Roman"/>
                      </a:endParaRPr>
                    </a:p>
                  </a:txBody>
                  <a:tcPr marL="68580" marR="68580" marT="0" marB="0"/>
                </a:tc>
                <a:tc>
                  <a:txBody>
                    <a:bodyPr/>
                    <a:lstStyle/>
                    <a:p>
                      <a:pPr algn="ctr">
                        <a:lnSpc>
                          <a:spcPct val="115000"/>
                        </a:lnSpc>
                        <a:spcAft>
                          <a:spcPts val="0"/>
                        </a:spcAft>
                      </a:pPr>
                      <a:r>
                        <a:rPr lang="uk-UA" sz="1400">
                          <a:effectLst/>
                        </a:rPr>
                        <a:t>Декларативний підхід</a:t>
                      </a:r>
                      <a:endParaRPr lang="uk-UA" sz="1100">
                        <a:effectLst/>
                        <a:latin typeface="Calibri"/>
                        <a:ea typeface="Calibri"/>
                        <a:cs typeface="Times New Roman"/>
                      </a:endParaRPr>
                    </a:p>
                  </a:txBody>
                  <a:tcPr marL="68580" marR="68580" marT="0" marB="0"/>
                </a:tc>
                <a:tc>
                  <a:txBody>
                    <a:bodyPr/>
                    <a:lstStyle/>
                    <a:p>
                      <a:pPr algn="ctr">
                        <a:lnSpc>
                          <a:spcPct val="115000"/>
                        </a:lnSpc>
                        <a:spcAft>
                          <a:spcPts val="0"/>
                        </a:spcAft>
                      </a:pPr>
                      <a:r>
                        <a:rPr lang="en-US" sz="1400">
                          <a:effectLst/>
                        </a:rPr>
                        <a:t>Legend State</a:t>
                      </a:r>
                      <a:endParaRPr lang="uk-UA" sz="1100">
                        <a:effectLst/>
                      </a:endParaRPr>
                    </a:p>
                    <a:p>
                      <a:pPr algn="ctr">
                        <a:lnSpc>
                          <a:spcPct val="115000"/>
                        </a:lnSpc>
                        <a:spcAft>
                          <a:spcPts val="0"/>
                        </a:spcAft>
                      </a:pPr>
                      <a:r>
                        <a:rPr lang="en-US" sz="1400">
                          <a:effectLst/>
                        </a:rPr>
                        <a:t>(FSM)</a:t>
                      </a:r>
                      <a:endParaRPr lang="uk-UA" sz="1100">
                        <a:effectLst/>
                        <a:latin typeface="Calibri"/>
                        <a:ea typeface="Calibri"/>
                        <a:cs typeface="Times New Roman"/>
                      </a:endParaRPr>
                    </a:p>
                  </a:txBody>
                  <a:tcPr marL="68580" marR="68580" marT="0" marB="0"/>
                </a:tc>
                <a:tc>
                  <a:txBody>
                    <a:bodyPr/>
                    <a:lstStyle/>
                    <a:p>
                      <a:pPr algn="ctr">
                        <a:lnSpc>
                          <a:spcPct val="115000"/>
                        </a:lnSpc>
                        <a:spcAft>
                          <a:spcPts val="0"/>
                        </a:spcAft>
                      </a:pPr>
                      <a:r>
                        <a:rPr lang="uk-UA" sz="1400">
                          <a:effectLst/>
                        </a:rPr>
                        <a:t>Різниця, %</a:t>
                      </a:r>
                      <a:endParaRPr lang="uk-UA" sz="1100">
                        <a:effectLst/>
                        <a:latin typeface="Calibri"/>
                        <a:ea typeface="Calibri"/>
                        <a:cs typeface="Times New Roman"/>
                      </a:endParaRPr>
                    </a:p>
                  </a:txBody>
                  <a:tcPr marL="68580" marR="68580" marT="0" marB="0"/>
                </a:tc>
              </a:tr>
              <a:tr h="390820">
                <a:tc>
                  <a:txBody>
                    <a:bodyPr/>
                    <a:lstStyle/>
                    <a:p>
                      <a:pPr>
                        <a:lnSpc>
                          <a:spcPct val="115000"/>
                        </a:lnSpc>
                        <a:spcAft>
                          <a:spcPts val="0"/>
                        </a:spcAft>
                      </a:pPr>
                      <a:r>
                        <a:rPr lang="ru-RU" sz="1400">
                          <a:effectLst/>
                        </a:rPr>
                        <a:t>Average FPS, </a:t>
                      </a:r>
                      <a:r>
                        <a:rPr lang="en-US" sz="1400">
                          <a:effectLst/>
                        </a:rPr>
                        <a:t>FPS</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36,6</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59,6</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dirty="0" smtClean="0">
                          <a:effectLst/>
                        </a:rPr>
                        <a:t>+ 62,84 %</a:t>
                      </a:r>
                      <a:endParaRPr lang="uk-UA" sz="1100" dirty="0">
                        <a:effectLst/>
                        <a:latin typeface="Calibri"/>
                        <a:ea typeface="Calibri"/>
                        <a:cs typeface="Times New Roman"/>
                      </a:endParaRPr>
                    </a:p>
                  </a:txBody>
                  <a:tcPr marL="68580" marR="68580" marT="0" marB="0"/>
                </a:tc>
              </a:tr>
              <a:tr h="390820">
                <a:tc>
                  <a:txBody>
                    <a:bodyPr/>
                    <a:lstStyle/>
                    <a:p>
                      <a:pPr>
                        <a:lnSpc>
                          <a:spcPct val="115000"/>
                        </a:lnSpc>
                        <a:spcAft>
                          <a:spcPts val="0"/>
                        </a:spcAft>
                      </a:pPr>
                      <a:r>
                        <a:rPr lang="ru-RU" sz="1400">
                          <a:effectLst/>
                        </a:rPr>
                        <a:t>Average CPU Usage</a:t>
                      </a:r>
                      <a:r>
                        <a:rPr lang="en-US" sz="1400">
                          <a:effectLst/>
                        </a:rPr>
                        <a:t>, %</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92,70</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61,40</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dirty="0" smtClean="0">
                          <a:effectLst/>
                        </a:rPr>
                        <a:t>- 33,76 %</a:t>
                      </a:r>
                      <a:endParaRPr lang="uk-UA" sz="1100" dirty="0">
                        <a:effectLst/>
                        <a:latin typeface="Calibri"/>
                        <a:ea typeface="Calibri"/>
                        <a:cs typeface="Times New Roman"/>
                      </a:endParaRPr>
                    </a:p>
                  </a:txBody>
                  <a:tcPr marL="68580" marR="68580" marT="0" marB="0"/>
                </a:tc>
              </a:tr>
              <a:tr h="609660">
                <a:tc>
                  <a:txBody>
                    <a:bodyPr/>
                    <a:lstStyle/>
                    <a:p>
                      <a:pPr>
                        <a:lnSpc>
                          <a:spcPct val="115000"/>
                        </a:lnSpc>
                        <a:spcAft>
                          <a:spcPts val="0"/>
                        </a:spcAft>
                      </a:pPr>
                      <a:r>
                        <a:rPr lang="ru-RU" sz="1400">
                          <a:effectLst/>
                        </a:rPr>
                        <a:t>High CPU Usage</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ru-RU" sz="1400" dirty="0" err="1">
                          <a:effectLst/>
                        </a:rPr>
                        <a:t>відсутні</a:t>
                      </a:r>
                      <a:r>
                        <a:rPr lang="ru-RU" sz="1400" dirty="0">
                          <a:effectLst/>
                        </a:rPr>
                        <a:t> </a:t>
                      </a:r>
                      <a:endParaRPr lang="uk-UA" sz="1100" dirty="0">
                        <a:effectLst/>
                      </a:endParaRPr>
                    </a:p>
                    <a:p>
                      <a:pPr>
                        <a:lnSpc>
                          <a:spcPct val="115000"/>
                        </a:lnSpc>
                        <a:spcAft>
                          <a:spcPts val="0"/>
                        </a:spcAft>
                      </a:pPr>
                      <a:r>
                        <a:rPr lang="ru-RU" sz="1400" dirty="0" err="1">
                          <a:effectLst/>
                        </a:rPr>
                        <a:t>пікові</a:t>
                      </a:r>
                      <a:r>
                        <a:rPr lang="ru-RU" sz="1400" dirty="0">
                          <a:effectLst/>
                        </a:rPr>
                        <a:t> </a:t>
                      </a:r>
                      <a:r>
                        <a:rPr lang="ru-RU" sz="1400" dirty="0" err="1">
                          <a:effectLst/>
                        </a:rPr>
                        <a:t>значення</a:t>
                      </a:r>
                      <a:endParaRPr lang="uk-UA" sz="1100" dirty="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відсутні пікові значення</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a:t>
                      </a:r>
                      <a:endParaRPr lang="uk-UA" sz="1100">
                        <a:effectLst/>
                        <a:latin typeface="Calibri"/>
                        <a:ea typeface="Calibri"/>
                        <a:cs typeface="Times New Roman"/>
                      </a:endParaRPr>
                    </a:p>
                  </a:txBody>
                  <a:tcPr marL="68580" marR="68580" marT="0" marB="0"/>
                </a:tc>
              </a:tr>
              <a:tr h="390820">
                <a:tc>
                  <a:txBody>
                    <a:bodyPr/>
                    <a:lstStyle/>
                    <a:p>
                      <a:pPr>
                        <a:lnSpc>
                          <a:spcPct val="115000"/>
                        </a:lnSpc>
                        <a:spcAft>
                          <a:spcPts val="0"/>
                        </a:spcAft>
                      </a:pPr>
                      <a:r>
                        <a:rPr lang="ru-RU" sz="1400">
                          <a:effectLst/>
                        </a:rPr>
                        <a:t>Average RAM Usage</a:t>
                      </a:r>
                      <a:r>
                        <a:rPr lang="en-US" sz="1400">
                          <a:effectLst/>
                        </a:rPr>
                        <a:t>, MB</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143</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244,8</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dirty="0" smtClean="0">
                          <a:effectLst/>
                        </a:rPr>
                        <a:t>+ 71,33 %</a:t>
                      </a:r>
                      <a:endParaRPr lang="uk-UA" sz="11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257550" y="122575"/>
            <a:ext cx="8520600" cy="1056868"/>
          </a:xfrm>
          <a:prstGeom prst="rect">
            <a:avLst/>
          </a:prstGeom>
        </p:spPr>
        <p:txBody>
          <a:bodyPr spcFirstLastPara="1" wrap="square" lIns="91425" tIns="91425" rIns="91425" bIns="91425" anchor="b" anchorCtr="0">
            <a:normAutofit/>
          </a:bodyPr>
          <a:lstStyle/>
          <a:p>
            <a:pPr lvl="0" algn="just">
              <a:buSzPts val="1100"/>
            </a:pPr>
            <a:r>
              <a:rPr lang="ru-RU" sz="2400" b="1" dirty="0" err="1" smtClean="0">
                <a:latin typeface="Times New Roman"/>
                <a:ea typeface="Times New Roman"/>
                <a:cs typeface="Times New Roman"/>
                <a:sym typeface="Times New Roman"/>
              </a:rPr>
              <a:t>Порівняння</a:t>
            </a:r>
            <a:r>
              <a:rPr lang="ru-RU" sz="2400" b="1" dirty="0" smtClean="0">
                <a:latin typeface="Times New Roman"/>
                <a:ea typeface="Times New Roman"/>
                <a:cs typeface="Times New Roman"/>
                <a:sym typeface="Times New Roman"/>
              </a:rPr>
              <a:t> </a:t>
            </a:r>
            <a:r>
              <a:rPr lang="ru-RU" sz="2400" b="1" dirty="0" err="1">
                <a:latin typeface="Times New Roman"/>
                <a:ea typeface="Times New Roman"/>
                <a:cs typeface="Times New Roman"/>
                <a:sym typeface="Times New Roman"/>
              </a:rPr>
              <a:t>продуктивності</a:t>
            </a:r>
            <a:r>
              <a:rPr lang="ru-RU" sz="2400" b="1" dirty="0">
                <a:latin typeface="Times New Roman"/>
                <a:ea typeface="Times New Roman"/>
                <a:cs typeface="Times New Roman"/>
                <a:sym typeface="Times New Roman"/>
              </a:rPr>
              <a:t> </a:t>
            </a:r>
            <a:r>
              <a:rPr lang="ru-RU" sz="2400" b="1" dirty="0" err="1">
                <a:latin typeface="Times New Roman"/>
                <a:ea typeface="Times New Roman"/>
                <a:cs typeface="Times New Roman"/>
                <a:sym typeface="Times New Roman"/>
              </a:rPr>
              <a:t>мобільного</a:t>
            </a:r>
            <a:r>
              <a:rPr lang="ru-RU" sz="2400" b="1" dirty="0">
                <a:latin typeface="Times New Roman"/>
                <a:ea typeface="Times New Roman"/>
                <a:cs typeface="Times New Roman"/>
                <a:sym typeface="Times New Roman"/>
              </a:rPr>
              <a:t> </a:t>
            </a:r>
            <a:r>
              <a:rPr lang="ru-RU" sz="2400" b="1" dirty="0" err="1">
                <a:latin typeface="Times New Roman"/>
                <a:ea typeface="Times New Roman"/>
                <a:cs typeface="Times New Roman"/>
                <a:sym typeface="Times New Roman"/>
              </a:rPr>
              <a:t>додатку</a:t>
            </a:r>
            <a:r>
              <a:rPr lang="ru-RU" sz="2400" b="1" dirty="0">
                <a:latin typeface="Times New Roman"/>
                <a:ea typeface="Times New Roman"/>
                <a:cs typeface="Times New Roman"/>
                <a:sym typeface="Times New Roman"/>
              </a:rPr>
              <a:t> з </a:t>
            </a:r>
            <a:r>
              <a:rPr lang="ru-RU" sz="2400" b="1" dirty="0" err="1">
                <a:latin typeface="Times New Roman"/>
                <a:ea typeface="Times New Roman"/>
                <a:cs typeface="Times New Roman"/>
                <a:sym typeface="Times New Roman"/>
              </a:rPr>
              <a:t>використанням</a:t>
            </a:r>
            <a:r>
              <a:rPr lang="ru-RU" sz="2400" b="1" dirty="0">
                <a:latin typeface="Times New Roman"/>
                <a:ea typeface="Times New Roman"/>
                <a:cs typeface="Times New Roman"/>
                <a:sym typeface="Times New Roman"/>
              </a:rPr>
              <a:t> </a:t>
            </a:r>
            <a:r>
              <a:rPr lang="ru-RU" sz="2400" b="1" dirty="0" err="1">
                <a:latin typeface="Times New Roman"/>
                <a:ea typeface="Times New Roman"/>
                <a:cs typeface="Times New Roman"/>
                <a:sym typeface="Times New Roman"/>
              </a:rPr>
              <a:t>різних</a:t>
            </a:r>
            <a:r>
              <a:rPr lang="ru-RU" sz="2400" b="1" dirty="0">
                <a:latin typeface="Times New Roman"/>
                <a:ea typeface="Times New Roman"/>
                <a:cs typeface="Times New Roman"/>
                <a:sym typeface="Times New Roman"/>
              </a:rPr>
              <a:t> </a:t>
            </a:r>
            <a:r>
              <a:rPr lang="ru-RU" sz="2400" b="1" dirty="0" err="1">
                <a:latin typeface="Times New Roman"/>
                <a:ea typeface="Times New Roman"/>
                <a:cs typeface="Times New Roman"/>
                <a:sym typeface="Times New Roman"/>
              </a:rPr>
              <a:t>підходів</a:t>
            </a:r>
            <a:r>
              <a:rPr lang="ru-RU" sz="2400" b="1" dirty="0">
                <a:latin typeface="Times New Roman"/>
                <a:ea typeface="Times New Roman"/>
                <a:cs typeface="Times New Roman"/>
                <a:sym typeface="Times New Roman"/>
              </a:rPr>
              <a:t> (</a:t>
            </a:r>
            <a:r>
              <a:rPr lang="ru-RU" sz="2400" b="1" dirty="0" smtClean="0">
                <a:latin typeface="Times New Roman"/>
                <a:ea typeface="Times New Roman"/>
                <a:cs typeface="Times New Roman"/>
                <a:sym typeface="Times New Roman"/>
              </a:rPr>
              <a:t>нова </a:t>
            </a:r>
            <a:r>
              <a:rPr lang="ru-RU" sz="2400" b="1" dirty="0" err="1" smtClean="0">
                <a:latin typeface="Times New Roman"/>
                <a:ea typeface="Times New Roman"/>
                <a:cs typeface="Times New Roman"/>
                <a:sym typeface="Times New Roman"/>
              </a:rPr>
              <a:t>архітектура</a:t>
            </a:r>
            <a:r>
              <a:rPr lang="ru-RU" sz="2400" b="1" dirty="0" smtClean="0">
                <a:latin typeface="Times New Roman"/>
                <a:ea typeface="Times New Roman"/>
                <a:cs typeface="Times New Roman"/>
                <a:sym typeface="Times New Roman"/>
              </a:rPr>
              <a:t>)</a:t>
            </a:r>
            <a:endParaRPr sz="2400" b="1" dirty="0"/>
          </a:p>
        </p:txBody>
      </p:sp>
      <p:sp>
        <p:nvSpPr>
          <p:cNvPr id="148" name="Google Shape;14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ru-RU"/>
              <a:t>11</a:t>
            </a:fld>
            <a:endParaRPr/>
          </a:p>
        </p:txBody>
      </p:sp>
      <p:pic>
        <p:nvPicPr>
          <p:cNvPr id="150" name="Google Shape;150;p23"/>
          <p:cNvPicPr preferRelativeResize="0"/>
          <p:nvPr/>
        </p:nvPicPr>
        <p:blipFill rotWithShape="1">
          <a:blip r:embed="rId3">
            <a:alphaModFix/>
          </a:blip>
          <a:srcRect/>
          <a:stretch/>
        </p:blipFill>
        <p:spPr>
          <a:xfrm>
            <a:off x="121975" y="4413650"/>
            <a:ext cx="862250" cy="581750"/>
          </a:xfrm>
          <a:prstGeom prst="rect">
            <a:avLst/>
          </a:prstGeom>
          <a:noFill/>
          <a:ln>
            <a:noFill/>
          </a:ln>
        </p:spPr>
      </p:pic>
      <p:graphicFrame>
        <p:nvGraphicFramePr>
          <p:cNvPr id="2" name="Таблица 1"/>
          <p:cNvGraphicFramePr>
            <a:graphicFrameLocks noGrp="1"/>
          </p:cNvGraphicFramePr>
          <p:nvPr>
            <p:extLst>
              <p:ext uri="{D42A27DB-BD31-4B8C-83A1-F6EECF244321}">
                <p14:modId xmlns:p14="http://schemas.microsoft.com/office/powerpoint/2010/main" val="1334420065"/>
              </p:ext>
            </p:extLst>
          </p:nvPr>
        </p:nvGraphicFramePr>
        <p:xfrm>
          <a:off x="868018" y="1470993"/>
          <a:ext cx="7394712" cy="2796206"/>
        </p:xfrm>
        <a:graphic>
          <a:graphicData uri="http://schemas.openxmlformats.org/drawingml/2006/table">
            <a:tbl>
              <a:tblPr firstRow="1" firstCol="1" bandRow="1">
                <a:tableStyleId>{D72AFDB2-B37A-428E-8711-BE56E34F3DA4}</a:tableStyleId>
              </a:tblPr>
              <a:tblGrid>
                <a:gridCol w="2560465"/>
                <a:gridCol w="1861626"/>
                <a:gridCol w="1758041"/>
                <a:gridCol w="1214580"/>
              </a:tblGrid>
              <a:tr h="810481">
                <a:tc>
                  <a:txBody>
                    <a:bodyPr/>
                    <a:lstStyle/>
                    <a:p>
                      <a:pPr algn="ctr">
                        <a:lnSpc>
                          <a:spcPct val="115000"/>
                        </a:lnSpc>
                        <a:spcAft>
                          <a:spcPts val="0"/>
                        </a:spcAft>
                      </a:pPr>
                      <a:endParaRPr lang="uk-UA" sz="1400" dirty="0" smtClean="0">
                        <a:effectLst/>
                      </a:endParaRPr>
                    </a:p>
                    <a:p>
                      <a:pPr algn="ctr">
                        <a:lnSpc>
                          <a:spcPct val="115000"/>
                        </a:lnSpc>
                        <a:spcAft>
                          <a:spcPts val="0"/>
                        </a:spcAft>
                      </a:pPr>
                      <a:r>
                        <a:rPr lang="uk-UA" sz="1400" dirty="0" smtClean="0">
                          <a:effectLst/>
                        </a:rPr>
                        <a:t>Метрика</a:t>
                      </a:r>
                      <a:endParaRPr lang="uk-UA"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uk-UA" sz="1400" dirty="0" smtClean="0">
                        <a:effectLst/>
                      </a:endParaRPr>
                    </a:p>
                    <a:p>
                      <a:pPr algn="ctr">
                        <a:lnSpc>
                          <a:spcPct val="115000"/>
                        </a:lnSpc>
                        <a:spcAft>
                          <a:spcPts val="0"/>
                        </a:spcAft>
                      </a:pPr>
                      <a:r>
                        <a:rPr lang="uk-UA" sz="1400" dirty="0" smtClean="0">
                          <a:effectLst/>
                        </a:rPr>
                        <a:t>Декларативний </a:t>
                      </a:r>
                      <a:r>
                        <a:rPr lang="uk-UA" sz="1400" dirty="0">
                          <a:effectLst/>
                        </a:rPr>
                        <a:t>підхід</a:t>
                      </a:r>
                      <a:endParaRPr lang="uk-UA"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uk-UA" sz="1400" dirty="0" smtClean="0">
                        <a:effectLst/>
                      </a:endParaRPr>
                    </a:p>
                    <a:p>
                      <a:pPr algn="ctr">
                        <a:lnSpc>
                          <a:spcPct val="115000"/>
                        </a:lnSpc>
                        <a:spcAft>
                          <a:spcPts val="0"/>
                        </a:spcAft>
                      </a:pPr>
                      <a:r>
                        <a:rPr lang="en-US" sz="1400" dirty="0" smtClean="0">
                          <a:effectLst/>
                        </a:rPr>
                        <a:t>Legend </a:t>
                      </a:r>
                      <a:r>
                        <a:rPr lang="en-US" sz="1400" dirty="0">
                          <a:effectLst/>
                        </a:rPr>
                        <a:t>State</a:t>
                      </a:r>
                      <a:endParaRPr lang="uk-UA" sz="1100" dirty="0">
                        <a:effectLst/>
                      </a:endParaRPr>
                    </a:p>
                    <a:p>
                      <a:pPr algn="ctr">
                        <a:lnSpc>
                          <a:spcPct val="115000"/>
                        </a:lnSpc>
                        <a:spcAft>
                          <a:spcPts val="0"/>
                        </a:spcAft>
                      </a:pPr>
                      <a:r>
                        <a:rPr lang="en-US" sz="1400" dirty="0">
                          <a:effectLst/>
                        </a:rPr>
                        <a:t>(FSM)</a:t>
                      </a:r>
                      <a:endParaRPr lang="uk-UA" sz="1100" dirty="0">
                        <a:effectLst/>
                        <a:latin typeface="Calibri"/>
                        <a:ea typeface="Calibri"/>
                        <a:cs typeface="Times New Roman"/>
                      </a:endParaRPr>
                    </a:p>
                  </a:txBody>
                  <a:tcPr marL="68580" marR="68580" marT="0" marB="0"/>
                </a:tc>
                <a:tc>
                  <a:txBody>
                    <a:bodyPr/>
                    <a:lstStyle/>
                    <a:p>
                      <a:pPr algn="ctr">
                        <a:lnSpc>
                          <a:spcPct val="115000"/>
                        </a:lnSpc>
                        <a:spcAft>
                          <a:spcPts val="0"/>
                        </a:spcAft>
                      </a:pPr>
                      <a:endParaRPr lang="uk-UA" sz="1400" dirty="0" smtClean="0">
                        <a:effectLst/>
                      </a:endParaRPr>
                    </a:p>
                    <a:p>
                      <a:pPr algn="ctr">
                        <a:lnSpc>
                          <a:spcPct val="115000"/>
                        </a:lnSpc>
                        <a:spcAft>
                          <a:spcPts val="0"/>
                        </a:spcAft>
                      </a:pPr>
                      <a:r>
                        <a:rPr lang="uk-UA" sz="1400" dirty="0" smtClean="0">
                          <a:effectLst/>
                        </a:rPr>
                        <a:t>Різниця</a:t>
                      </a:r>
                      <a:r>
                        <a:rPr lang="uk-UA" sz="1400" dirty="0">
                          <a:effectLst/>
                        </a:rPr>
                        <a:t>, %</a:t>
                      </a:r>
                      <a:endParaRPr lang="uk-UA" sz="1100" dirty="0">
                        <a:effectLst/>
                        <a:latin typeface="Calibri"/>
                        <a:ea typeface="Calibri"/>
                        <a:cs typeface="Times New Roman"/>
                      </a:endParaRPr>
                    </a:p>
                  </a:txBody>
                  <a:tcPr marL="68580" marR="68580" marT="0" marB="0"/>
                </a:tc>
              </a:tr>
              <a:tr h="391748">
                <a:tc>
                  <a:txBody>
                    <a:bodyPr/>
                    <a:lstStyle/>
                    <a:p>
                      <a:pPr>
                        <a:lnSpc>
                          <a:spcPct val="115000"/>
                        </a:lnSpc>
                        <a:spcAft>
                          <a:spcPts val="0"/>
                        </a:spcAft>
                      </a:pPr>
                      <a:r>
                        <a:rPr lang="ru-RU" sz="1400">
                          <a:effectLst/>
                        </a:rPr>
                        <a:t>Average FPS, </a:t>
                      </a:r>
                      <a:r>
                        <a:rPr lang="en-US" sz="1400">
                          <a:effectLst/>
                        </a:rPr>
                        <a:t>FPS</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37,7</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59,6</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dirty="0" smtClean="0">
                          <a:effectLst/>
                        </a:rPr>
                        <a:t>+ 58,09 %</a:t>
                      </a:r>
                      <a:endParaRPr lang="uk-UA" sz="1100" dirty="0">
                        <a:effectLst/>
                        <a:latin typeface="Calibri"/>
                        <a:ea typeface="Calibri"/>
                        <a:cs typeface="Times New Roman"/>
                      </a:endParaRPr>
                    </a:p>
                  </a:txBody>
                  <a:tcPr marL="68580" marR="68580" marT="0" marB="0"/>
                </a:tc>
              </a:tr>
              <a:tr h="391748">
                <a:tc>
                  <a:txBody>
                    <a:bodyPr/>
                    <a:lstStyle/>
                    <a:p>
                      <a:pPr>
                        <a:lnSpc>
                          <a:spcPct val="115000"/>
                        </a:lnSpc>
                        <a:spcAft>
                          <a:spcPts val="0"/>
                        </a:spcAft>
                      </a:pPr>
                      <a:r>
                        <a:rPr lang="ru-RU" sz="1400">
                          <a:effectLst/>
                        </a:rPr>
                        <a:t>Average CPU Usage</a:t>
                      </a:r>
                      <a:r>
                        <a:rPr lang="en-US" sz="1400">
                          <a:effectLst/>
                        </a:rPr>
                        <a:t>, %</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71,10</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39,10</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dirty="0" smtClean="0">
                          <a:effectLst/>
                        </a:rPr>
                        <a:t>- 45,01 %</a:t>
                      </a:r>
                      <a:endParaRPr lang="uk-UA" sz="1100" dirty="0">
                        <a:effectLst/>
                        <a:latin typeface="Calibri"/>
                        <a:ea typeface="Calibri"/>
                        <a:cs typeface="Times New Roman"/>
                      </a:endParaRPr>
                    </a:p>
                  </a:txBody>
                  <a:tcPr marL="68580" marR="68580" marT="0" marB="0"/>
                </a:tc>
              </a:tr>
              <a:tr h="810481">
                <a:tc>
                  <a:txBody>
                    <a:bodyPr/>
                    <a:lstStyle/>
                    <a:p>
                      <a:pPr>
                        <a:lnSpc>
                          <a:spcPct val="115000"/>
                        </a:lnSpc>
                        <a:spcAft>
                          <a:spcPts val="0"/>
                        </a:spcAft>
                      </a:pPr>
                      <a:r>
                        <a:rPr lang="ru-RU" sz="1400">
                          <a:effectLst/>
                        </a:rPr>
                        <a:t>High CPU Usage</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відсутні </a:t>
                      </a:r>
                      <a:endParaRPr lang="uk-UA" sz="1100">
                        <a:effectLst/>
                      </a:endParaRPr>
                    </a:p>
                    <a:p>
                      <a:pPr>
                        <a:lnSpc>
                          <a:spcPct val="115000"/>
                        </a:lnSpc>
                        <a:spcAft>
                          <a:spcPts val="0"/>
                        </a:spcAft>
                      </a:pPr>
                      <a:r>
                        <a:rPr lang="ru-RU" sz="1400">
                          <a:effectLst/>
                        </a:rPr>
                        <a:t>пікові значення</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відсутні пікові значення</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ru-RU" sz="1400">
                          <a:effectLst/>
                        </a:rPr>
                        <a:t>-</a:t>
                      </a:r>
                      <a:endParaRPr lang="uk-UA" sz="1100">
                        <a:effectLst/>
                        <a:latin typeface="Calibri"/>
                        <a:ea typeface="Calibri"/>
                        <a:cs typeface="Times New Roman"/>
                      </a:endParaRPr>
                    </a:p>
                  </a:txBody>
                  <a:tcPr marL="68580" marR="68580" marT="0" marB="0"/>
                </a:tc>
              </a:tr>
              <a:tr h="391748">
                <a:tc>
                  <a:txBody>
                    <a:bodyPr/>
                    <a:lstStyle/>
                    <a:p>
                      <a:pPr>
                        <a:lnSpc>
                          <a:spcPct val="115000"/>
                        </a:lnSpc>
                        <a:spcAft>
                          <a:spcPts val="0"/>
                        </a:spcAft>
                      </a:pPr>
                      <a:r>
                        <a:rPr lang="ru-RU" sz="1400">
                          <a:effectLst/>
                        </a:rPr>
                        <a:t>Average RAM Usage</a:t>
                      </a:r>
                      <a:r>
                        <a:rPr lang="en-US" sz="1400">
                          <a:effectLst/>
                        </a:rPr>
                        <a:t>, MB</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172</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a:effectLst/>
                        </a:rPr>
                        <a:t>316,3</a:t>
                      </a:r>
                      <a:endParaRPr lang="uk-UA" sz="1100">
                        <a:effectLst/>
                        <a:latin typeface="Calibri"/>
                        <a:ea typeface="Calibri"/>
                        <a:cs typeface="Times New Roman"/>
                      </a:endParaRPr>
                    </a:p>
                  </a:txBody>
                  <a:tcPr marL="68580" marR="68580" marT="0" marB="0"/>
                </a:tc>
                <a:tc>
                  <a:txBody>
                    <a:bodyPr/>
                    <a:lstStyle/>
                    <a:p>
                      <a:pPr>
                        <a:lnSpc>
                          <a:spcPct val="115000"/>
                        </a:lnSpc>
                        <a:spcAft>
                          <a:spcPts val="0"/>
                        </a:spcAft>
                      </a:pPr>
                      <a:r>
                        <a:rPr lang="uk-UA" sz="1400" dirty="0" smtClean="0">
                          <a:effectLst/>
                        </a:rPr>
                        <a:t>+ 83,84 %</a:t>
                      </a:r>
                      <a:endParaRPr lang="uk-UA" sz="1100" dirty="0">
                        <a:effectLst/>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311700" y="13027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3000" b="1" dirty="0" err="1">
                <a:latin typeface="Times New Roman"/>
                <a:ea typeface="Times New Roman"/>
                <a:cs typeface="Times New Roman"/>
                <a:sym typeface="Times New Roman"/>
              </a:rPr>
              <a:t>Аналіз</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отриманих</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результатів</a:t>
            </a:r>
            <a:endParaRPr sz="3000" b="1" dirty="0">
              <a:latin typeface="Times New Roman"/>
              <a:ea typeface="Times New Roman"/>
              <a:cs typeface="Times New Roman"/>
              <a:sym typeface="Times New Roman"/>
            </a:endParaRPr>
          </a:p>
        </p:txBody>
      </p:sp>
      <p:sp>
        <p:nvSpPr>
          <p:cNvPr id="164" name="Google Shape;164;p25"/>
          <p:cNvSpPr txBox="1">
            <a:spLocks noGrp="1"/>
          </p:cNvSpPr>
          <p:nvPr>
            <p:ph type="body" idx="1"/>
          </p:nvPr>
        </p:nvSpPr>
        <p:spPr>
          <a:xfrm>
            <a:off x="265275" y="987288"/>
            <a:ext cx="8520600" cy="3460438"/>
          </a:xfrm>
          <a:prstGeom prst="rect">
            <a:avLst/>
          </a:prstGeom>
        </p:spPr>
        <p:txBody>
          <a:bodyPr spcFirstLastPara="1" wrap="square" lIns="91425" tIns="91425" rIns="91425" bIns="91425" anchor="t" anchorCtr="0">
            <a:noAutofit/>
          </a:bodyPr>
          <a:lstStyle/>
          <a:p>
            <a:pPr marL="0" lvl="0" indent="450000" algn="just">
              <a:lnSpc>
                <a:spcPct val="150000"/>
              </a:lnSpc>
              <a:buSzPts val="1100"/>
              <a:buNone/>
            </a:pPr>
            <a:r>
              <a:rPr lang="ru-RU" sz="1400" b="1" dirty="0" err="1">
                <a:latin typeface="Times New Roman"/>
                <a:ea typeface="Times New Roman"/>
                <a:cs typeface="Times New Roman"/>
                <a:sym typeface="Times New Roman"/>
              </a:rPr>
              <a:t>Результати</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із</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застосуванням</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старої</a:t>
            </a:r>
            <a:r>
              <a:rPr lang="ru-RU" sz="1400" b="1" dirty="0">
                <a:latin typeface="Times New Roman"/>
                <a:ea typeface="Times New Roman"/>
                <a:cs typeface="Times New Roman"/>
                <a:sym typeface="Times New Roman"/>
              </a:rPr>
              <a:t> </a:t>
            </a:r>
            <a:r>
              <a:rPr lang="ru-RU" sz="1400" b="1" dirty="0" err="1" smtClean="0">
                <a:latin typeface="Times New Roman"/>
                <a:ea typeface="Times New Roman"/>
                <a:cs typeface="Times New Roman"/>
                <a:sym typeface="Times New Roman"/>
              </a:rPr>
              <a:t>архітектури</a:t>
            </a:r>
            <a:r>
              <a:rPr lang="ru-RU" sz="1400" b="1" dirty="0" smtClean="0">
                <a:latin typeface="Times New Roman"/>
                <a:ea typeface="Times New Roman"/>
                <a:cs typeface="Times New Roman"/>
                <a:sym typeface="Times New Roman"/>
              </a:rPr>
              <a:t>:</a:t>
            </a:r>
          </a:p>
          <a:p>
            <a:pPr marL="630000" lvl="0" indent="-256199" algn="just">
              <a:lnSpc>
                <a:spcPct val="150000"/>
              </a:lnSpc>
              <a:buSzPts val="1200"/>
              <a:buFont typeface="Times New Roman"/>
              <a:buChar char="-"/>
            </a:pPr>
            <a:r>
              <a:rPr lang="en-US" sz="1200" dirty="0" smtClean="0">
                <a:latin typeface="Times New Roman"/>
                <a:ea typeface="Times New Roman"/>
                <a:cs typeface="Times New Roman"/>
                <a:sym typeface="Times New Roman"/>
              </a:rPr>
              <a:t>FPS </a:t>
            </a:r>
            <a:r>
              <a:rPr lang="ru-RU" sz="1200" dirty="0" err="1">
                <a:latin typeface="Times New Roman"/>
                <a:ea typeface="Times New Roman"/>
                <a:cs typeface="Times New Roman"/>
                <a:sym typeface="Times New Roman"/>
              </a:rPr>
              <a:t>зріс</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із</a:t>
            </a:r>
            <a:r>
              <a:rPr lang="ru-RU" sz="1200" dirty="0">
                <a:latin typeface="Times New Roman"/>
                <a:ea typeface="Times New Roman"/>
                <a:cs typeface="Times New Roman"/>
                <a:sym typeface="Times New Roman"/>
              </a:rPr>
              <a:t> 36,6 до 59,6, </a:t>
            </a:r>
            <a:r>
              <a:rPr lang="ru-RU" sz="1200" dirty="0" err="1">
                <a:latin typeface="Times New Roman"/>
                <a:ea typeface="Times New Roman"/>
                <a:cs typeface="Times New Roman"/>
                <a:sym typeface="Times New Roman"/>
              </a:rPr>
              <a:t>що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свідчить</a:t>
            </a:r>
            <a:r>
              <a:rPr lang="ru-RU" sz="1200" dirty="0">
                <a:latin typeface="Times New Roman"/>
                <a:ea typeface="Times New Roman"/>
                <a:cs typeface="Times New Roman"/>
                <a:sym typeface="Times New Roman"/>
              </a:rPr>
              <a:t> про </a:t>
            </a:r>
            <a:r>
              <a:rPr lang="ru-RU" sz="1200" dirty="0" err="1">
                <a:latin typeface="Times New Roman"/>
                <a:ea typeface="Times New Roman"/>
                <a:cs typeface="Times New Roman"/>
                <a:sym typeface="Times New Roman"/>
              </a:rPr>
              <a:t>збільшення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стабільності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зображення</a:t>
            </a:r>
            <a:r>
              <a:rPr lang="ru-RU" sz="1200" dirty="0">
                <a:latin typeface="Times New Roman"/>
                <a:ea typeface="Times New Roman"/>
                <a:cs typeface="Times New Roman"/>
                <a:sym typeface="Times New Roman"/>
              </a:rPr>
              <a:t> на + 62,84</a:t>
            </a:r>
            <a:r>
              <a:rPr lang="ru-RU" sz="1200" dirty="0" smtClean="0">
                <a:latin typeface="Times New Roman"/>
                <a:ea typeface="Times New Roman"/>
                <a:cs typeface="Times New Roman"/>
                <a:sym typeface="Times New Roman"/>
              </a:rPr>
              <a:t>%;</a:t>
            </a:r>
          </a:p>
          <a:p>
            <a:pPr marL="630000" lvl="0" indent="-256199" algn="just">
              <a:lnSpc>
                <a:spcPct val="150000"/>
              </a:lnSpc>
              <a:buSzPts val="1200"/>
              <a:buFont typeface="Times New Roman"/>
              <a:buChar char="-"/>
            </a:pPr>
            <a:r>
              <a:rPr lang="ru-RU" sz="1200" dirty="0" err="1" smtClean="0">
                <a:latin typeface="Times New Roman"/>
                <a:ea typeface="Times New Roman"/>
                <a:cs typeface="Times New Roman"/>
                <a:sym typeface="Times New Roman"/>
              </a:rPr>
              <a:t>середнє</a:t>
            </a:r>
            <a:r>
              <a:rPr lang="ru-RU" sz="1200" dirty="0" smtClean="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навантаження</a:t>
            </a:r>
            <a:r>
              <a:rPr lang="ru-RU" sz="1200" dirty="0">
                <a:latin typeface="Times New Roman"/>
                <a:ea typeface="Times New Roman"/>
                <a:cs typeface="Times New Roman"/>
                <a:sym typeface="Times New Roman"/>
              </a:rPr>
              <a:t> на </a:t>
            </a:r>
            <a:r>
              <a:rPr lang="en-US" sz="1200" dirty="0">
                <a:latin typeface="Times New Roman"/>
                <a:ea typeface="Times New Roman"/>
                <a:cs typeface="Times New Roman"/>
                <a:sym typeface="Times New Roman"/>
              </a:rPr>
              <a:t>CPU </a:t>
            </a:r>
            <a:r>
              <a:rPr lang="ru-RU" sz="1200" dirty="0" err="1">
                <a:latin typeface="Times New Roman"/>
                <a:ea typeface="Times New Roman"/>
                <a:cs typeface="Times New Roman"/>
                <a:sym typeface="Times New Roman"/>
              </a:rPr>
              <a:t>зменшилося</a:t>
            </a:r>
            <a:r>
              <a:rPr lang="ru-RU" sz="1200" dirty="0">
                <a:latin typeface="Times New Roman"/>
                <a:ea typeface="Times New Roman"/>
                <a:cs typeface="Times New Roman"/>
                <a:sym typeface="Times New Roman"/>
              </a:rPr>
              <a:t> з 92,7% до 61,4%, </a:t>
            </a:r>
            <a:r>
              <a:rPr lang="ru-RU" sz="1200" dirty="0" err="1">
                <a:latin typeface="Times New Roman"/>
                <a:ea typeface="Times New Roman"/>
                <a:cs typeface="Times New Roman"/>
                <a:sym typeface="Times New Roman"/>
              </a:rPr>
              <a:t>що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підтверджує</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зниження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навантаження</a:t>
            </a:r>
            <a:r>
              <a:rPr lang="ru-RU" sz="1200" dirty="0">
                <a:latin typeface="Times New Roman"/>
                <a:ea typeface="Times New Roman"/>
                <a:cs typeface="Times New Roman"/>
                <a:sym typeface="Times New Roman"/>
              </a:rPr>
              <a:t> на </a:t>
            </a:r>
            <a:r>
              <a:rPr lang="ru-RU" sz="1200" dirty="0" err="1">
                <a:latin typeface="Times New Roman"/>
                <a:ea typeface="Times New Roman"/>
                <a:cs typeface="Times New Roman"/>
                <a:sym typeface="Times New Roman"/>
              </a:rPr>
              <a:t>центральний</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процесор</a:t>
            </a:r>
            <a:r>
              <a:rPr lang="ru-RU" sz="1200" dirty="0" smtClean="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мобільного</a:t>
            </a:r>
            <a:r>
              <a:rPr lang="ru-RU" sz="1200" dirty="0">
                <a:latin typeface="Times New Roman"/>
                <a:ea typeface="Times New Roman"/>
                <a:cs typeface="Times New Roman"/>
                <a:sym typeface="Times New Roman"/>
              </a:rPr>
              <a:t> телефону на - 33,76</a:t>
            </a:r>
            <a:r>
              <a:rPr lang="ru-RU" sz="1200" dirty="0" smtClean="0">
                <a:latin typeface="Times New Roman"/>
                <a:ea typeface="Times New Roman"/>
                <a:cs typeface="Times New Roman"/>
                <a:sym typeface="Times New Roman"/>
              </a:rPr>
              <a:t>%;</a:t>
            </a:r>
          </a:p>
          <a:p>
            <a:pPr marL="630000" lvl="0" indent="-256199" algn="just">
              <a:lnSpc>
                <a:spcPct val="150000"/>
              </a:lnSpc>
              <a:buSzPts val="1200"/>
              <a:buFont typeface="Times New Roman"/>
              <a:buChar char="-"/>
            </a:pPr>
            <a:r>
              <a:rPr lang="ru-RU" sz="1200" dirty="0" err="1" smtClean="0">
                <a:latin typeface="Times New Roman"/>
                <a:ea typeface="Times New Roman"/>
                <a:cs typeface="Times New Roman"/>
                <a:sym typeface="Times New Roman"/>
              </a:rPr>
              <a:t>використання</a:t>
            </a:r>
            <a:r>
              <a:rPr lang="ru-RU" sz="1200" dirty="0" smtClean="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оперативної</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пам’яті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збільшилося</a:t>
            </a:r>
            <a:r>
              <a:rPr lang="ru-RU" sz="1200" dirty="0">
                <a:latin typeface="Times New Roman"/>
                <a:ea typeface="Times New Roman"/>
                <a:cs typeface="Times New Roman"/>
                <a:sym typeface="Times New Roman"/>
              </a:rPr>
              <a:t> з 143 МВ до 244,8 МВ, </a:t>
            </a:r>
            <a:r>
              <a:rPr lang="ru-RU" sz="1200" dirty="0" err="1">
                <a:latin typeface="Times New Roman"/>
                <a:ea typeface="Times New Roman"/>
                <a:cs typeface="Times New Roman"/>
                <a:sym typeface="Times New Roman"/>
              </a:rPr>
              <a:t>що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складає</a:t>
            </a:r>
            <a:r>
              <a:rPr lang="ru-RU" sz="1200" dirty="0">
                <a:latin typeface="Times New Roman"/>
                <a:ea typeface="Times New Roman"/>
                <a:cs typeface="Times New Roman"/>
                <a:sym typeface="Times New Roman"/>
              </a:rPr>
              <a:t> + 71,33%.</a:t>
            </a:r>
          </a:p>
          <a:p>
            <a:pPr marL="0" lvl="0" indent="450000" algn="just">
              <a:lnSpc>
                <a:spcPct val="150000"/>
              </a:lnSpc>
              <a:buSzPts val="1100"/>
              <a:buNone/>
            </a:pPr>
            <a:endParaRPr lang="ru-RU" sz="1200" dirty="0" smtClean="0">
              <a:latin typeface="Times New Roman"/>
              <a:ea typeface="Times New Roman"/>
              <a:cs typeface="Times New Roman"/>
              <a:sym typeface="Times New Roman"/>
            </a:endParaRPr>
          </a:p>
          <a:p>
            <a:pPr marL="0" lvl="0" indent="450000" algn="just">
              <a:lnSpc>
                <a:spcPct val="150000"/>
              </a:lnSpc>
              <a:buSzPts val="1100"/>
              <a:buNone/>
            </a:pPr>
            <a:r>
              <a:rPr lang="ru-RU" sz="1400" b="1" dirty="0" err="1" smtClean="0">
                <a:latin typeface="Times New Roman"/>
                <a:ea typeface="Times New Roman"/>
                <a:cs typeface="Times New Roman"/>
                <a:sym typeface="Times New Roman"/>
              </a:rPr>
              <a:t>Результати</a:t>
            </a:r>
            <a:r>
              <a:rPr lang="ru-RU" sz="1400" b="1" dirty="0" smtClean="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із</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застосуванням</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нової</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архітектури</a:t>
            </a:r>
            <a:r>
              <a:rPr lang="ru-RU" sz="1400" b="1" dirty="0" smtClean="0">
                <a:latin typeface="Times New Roman"/>
                <a:ea typeface="Times New Roman"/>
                <a:cs typeface="Times New Roman"/>
                <a:sym typeface="Times New Roman"/>
              </a:rPr>
              <a:t>:</a:t>
            </a:r>
          </a:p>
          <a:p>
            <a:pPr marL="630000" lvl="0" indent="-256199" algn="just">
              <a:lnSpc>
                <a:spcPct val="150000"/>
              </a:lnSpc>
              <a:buSzPts val="1200"/>
              <a:buFont typeface="Times New Roman"/>
              <a:buChar char="-"/>
            </a:pPr>
            <a:r>
              <a:rPr lang="en-US" sz="1200" dirty="0">
                <a:latin typeface="Times New Roman"/>
                <a:ea typeface="Times New Roman"/>
                <a:cs typeface="Times New Roman"/>
                <a:sym typeface="Times New Roman"/>
              </a:rPr>
              <a:t>FPS </a:t>
            </a:r>
            <a:r>
              <a:rPr lang="ru-RU" sz="1200" dirty="0" err="1">
                <a:latin typeface="Times New Roman"/>
                <a:ea typeface="Times New Roman"/>
                <a:cs typeface="Times New Roman"/>
                <a:sym typeface="Times New Roman"/>
              </a:rPr>
              <a:t>зріс</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із</a:t>
            </a:r>
            <a:r>
              <a:rPr lang="ru-RU" sz="1200" dirty="0">
                <a:latin typeface="Times New Roman"/>
                <a:ea typeface="Times New Roman"/>
                <a:cs typeface="Times New Roman"/>
                <a:sym typeface="Times New Roman"/>
              </a:rPr>
              <a:t> </a:t>
            </a:r>
            <a:r>
              <a:rPr lang="ru-RU" sz="1200" dirty="0" smtClean="0">
                <a:latin typeface="Times New Roman"/>
                <a:ea typeface="Times New Roman"/>
                <a:cs typeface="Times New Roman"/>
                <a:sym typeface="Times New Roman"/>
              </a:rPr>
              <a:t>37,7 </a:t>
            </a:r>
            <a:r>
              <a:rPr lang="ru-RU" sz="1200" dirty="0">
                <a:latin typeface="Times New Roman"/>
                <a:ea typeface="Times New Roman"/>
                <a:cs typeface="Times New Roman"/>
                <a:sym typeface="Times New Roman"/>
              </a:rPr>
              <a:t>до 59,6, </a:t>
            </a:r>
            <a:r>
              <a:rPr lang="ru-RU" sz="1200" dirty="0" err="1">
                <a:latin typeface="Times New Roman"/>
                <a:ea typeface="Times New Roman"/>
                <a:cs typeface="Times New Roman"/>
                <a:sym typeface="Times New Roman"/>
              </a:rPr>
              <a:t>що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свідчить</a:t>
            </a:r>
            <a:r>
              <a:rPr lang="ru-RU" sz="1200" dirty="0">
                <a:latin typeface="Times New Roman"/>
                <a:ea typeface="Times New Roman"/>
                <a:cs typeface="Times New Roman"/>
                <a:sym typeface="Times New Roman"/>
              </a:rPr>
              <a:t> про </a:t>
            </a:r>
            <a:r>
              <a:rPr lang="ru-RU" sz="1200" dirty="0" err="1">
                <a:latin typeface="Times New Roman"/>
                <a:ea typeface="Times New Roman"/>
                <a:cs typeface="Times New Roman"/>
                <a:sym typeface="Times New Roman"/>
              </a:rPr>
              <a:t>збільшення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стабільності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зображення</a:t>
            </a:r>
            <a:r>
              <a:rPr lang="ru-RU" sz="1200" dirty="0">
                <a:latin typeface="Times New Roman"/>
                <a:ea typeface="Times New Roman"/>
                <a:cs typeface="Times New Roman"/>
                <a:sym typeface="Times New Roman"/>
              </a:rPr>
              <a:t> на + </a:t>
            </a:r>
            <a:r>
              <a:rPr lang="ru-RU" sz="1200" dirty="0" smtClean="0">
                <a:latin typeface="Times New Roman"/>
                <a:ea typeface="Times New Roman"/>
                <a:cs typeface="Times New Roman"/>
                <a:sym typeface="Times New Roman"/>
              </a:rPr>
              <a:t>58,09%;</a:t>
            </a:r>
            <a:endParaRPr lang="ru-RU" sz="1200" dirty="0">
              <a:latin typeface="Times New Roman"/>
              <a:ea typeface="Times New Roman"/>
              <a:cs typeface="Times New Roman"/>
              <a:sym typeface="Times New Roman"/>
            </a:endParaRPr>
          </a:p>
          <a:p>
            <a:pPr marL="630000" lvl="0" indent="-256199" algn="just">
              <a:lnSpc>
                <a:spcPct val="150000"/>
              </a:lnSpc>
              <a:buSzPts val="1200"/>
              <a:buFont typeface="Times New Roman"/>
              <a:buChar char="-"/>
            </a:pPr>
            <a:r>
              <a:rPr lang="ru-RU" sz="1200" dirty="0" err="1">
                <a:latin typeface="Times New Roman"/>
                <a:ea typeface="Times New Roman"/>
                <a:cs typeface="Times New Roman"/>
                <a:sym typeface="Times New Roman"/>
              </a:rPr>
              <a:t>показник</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навантаження</a:t>
            </a:r>
            <a:r>
              <a:rPr lang="ru-RU" sz="1200" dirty="0">
                <a:latin typeface="Times New Roman"/>
                <a:ea typeface="Times New Roman"/>
                <a:cs typeface="Times New Roman"/>
                <a:sym typeface="Times New Roman"/>
              </a:rPr>
              <a:t> на </a:t>
            </a:r>
            <a:r>
              <a:rPr lang="ru-RU" sz="1200" dirty="0" err="1">
                <a:latin typeface="Times New Roman"/>
                <a:ea typeface="Times New Roman"/>
                <a:cs typeface="Times New Roman"/>
                <a:sym typeface="Times New Roman"/>
              </a:rPr>
              <a:t>центральний</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процесор</a:t>
            </a:r>
            <a:r>
              <a:rPr lang="ru-RU" sz="1200" dirty="0">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CPU </a:t>
            </a:r>
            <a:r>
              <a:rPr lang="ru-RU" sz="1200" dirty="0" err="1">
                <a:latin typeface="Times New Roman"/>
                <a:ea typeface="Times New Roman"/>
                <a:cs typeface="Times New Roman"/>
                <a:sym typeface="Times New Roman"/>
              </a:rPr>
              <a:t>зменшився</a:t>
            </a:r>
            <a:r>
              <a:rPr lang="ru-RU" sz="1200" dirty="0">
                <a:latin typeface="Times New Roman"/>
                <a:ea typeface="Times New Roman"/>
                <a:cs typeface="Times New Roman"/>
                <a:sym typeface="Times New Roman"/>
              </a:rPr>
              <a:t> з 71,1% до 39,1%, </a:t>
            </a:r>
            <a:r>
              <a:rPr lang="ru-RU" sz="1200" dirty="0" err="1">
                <a:latin typeface="Times New Roman"/>
                <a:ea typeface="Times New Roman"/>
                <a:cs typeface="Times New Roman"/>
                <a:sym typeface="Times New Roman"/>
              </a:rPr>
              <a:t>що</a:t>
            </a:r>
            <a:r>
              <a:rPr lang="ru-RU" sz="1200" dirty="0">
                <a:latin typeface="Times New Roman"/>
                <a:ea typeface="Times New Roman"/>
                <a:cs typeface="Times New Roman"/>
                <a:sym typeface="Times New Roman"/>
              </a:rPr>
              <a:t> становить - 45,01</a:t>
            </a:r>
            <a:r>
              <a:rPr lang="ru-RU" sz="1200" dirty="0" smtClean="0">
                <a:latin typeface="Times New Roman"/>
                <a:ea typeface="Times New Roman"/>
                <a:cs typeface="Times New Roman"/>
                <a:sym typeface="Times New Roman"/>
              </a:rPr>
              <a:t>%;</a:t>
            </a:r>
          </a:p>
          <a:p>
            <a:pPr marL="630000" lvl="0" indent="-256199" algn="just">
              <a:lnSpc>
                <a:spcPct val="150000"/>
              </a:lnSpc>
              <a:buSzPts val="1200"/>
              <a:buFont typeface="Times New Roman"/>
              <a:buChar char="-"/>
            </a:pPr>
            <a:r>
              <a:rPr lang="ru-RU" sz="1200" dirty="0" err="1">
                <a:latin typeface="Times New Roman"/>
                <a:ea typeface="Times New Roman"/>
                <a:cs typeface="Times New Roman"/>
                <a:sym typeface="Times New Roman"/>
              </a:rPr>
              <a:t>з</a:t>
            </a:r>
            <a:r>
              <a:rPr lang="ru-RU" sz="1200" dirty="0" err="1" smtClean="0">
                <a:latin typeface="Times New Roman"/>
                <a:ea typeface="Times New Roman"/>
                <a:cs typeface="Times New Roman"/>
                <a:sym typeface="Times New Roman"/>
              </a:rPr>
              <a:t>росло</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використання</a:t>
            </a:r>
            <a:r>
              <a:rPr lang="ru-RU" sz="1200" dirty="0" smtClean="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оперативної</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пам’яті</a:t>
            </a:r>
            <a:r>
              <a:rPr lang="ru-RU" sz="1200" dirty="0">
                <a:latin typeface="Times New Roman"/>
                <a:ea typeface="Times New Roman"/>
                <a:cs typeface="Times New Roman"/>
                <a:sym typeface="Times New Roman"/>
              </a:rPr>
              <a:t> з 172 МВ до 316,3 МВ, </a:t>
            </a:r>
            <a:r>
              <a:rPr lang="ru-RU" sz="1200" dirty="0" err="1">
                <a:latin typeface="Times New Roman"/>
                <a:ea typeface="Times New Roman"/>
                <a:cs typeface="Times New Roman"/>
                <a:sym typeface="Times New Roman"/>
              </a:rPr>
              <a:t>приріст</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склав</a:t>
            </a:r>
            <a:r>
              <a:rPr lang="ru-RU" sz="1200" dirty="0">
                <a:latin typeface="Times New Roman"/>
                <a:ea typeface="Times New Roman"/>
                <a:cs typeface="Times New Roman"/>
                <a:sym typeface="Times New Roman"/>
              </a:rPr>
              <a:t> + 83,84%.</a:t>
            </a:r>
          </a:p>
          <a:p>
            <a:pPr marL="0" lvl="0" indent="0" algn="l" rtl="0">
              <a:spcBef>
                <a:spcPts val="0"/>
              </a:spcBef>
              <a:spcAft>
                <a:spcPts val="0"/>
              </a:spcAft>
              <a:buNone/>
            </a:pPr>
            <a:endParaRPr sz="1400" dirty="0">
              <a:latin typeface="Times New Roman"/>
              <a:ea typeface="Times New Roman"/>
              <a:cs typeface="Times New Roman"/>
              <a:sym typeface="Times New Roman"/>
            </a:endParaRPr>
          </a:p>
        </p:txBody>
      </p:sp>
      <p:sp>
        <p:nvSpPr>
          <p:cNvPr id="165" name="Google Shape;16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ru-RU"/>
              <a:t>12</a:t>
            </a:fld>
            <a:endParaRPr/>
          </a:p>
        </p:txBody>
      </p:sp>
      <p:pic>
        <p:nvPicPr>
          <p:cNvPr id="166" name="Google Shape;166;p25"/>
          <p:cNvPicPr preferRelativeResize="0"/>
          <p:nvPr/>
        </p:nvPicPr>
        <p:blipFill rotWithShape="1">
          <a:blip r:embed="rId3">
            <a:alphaModFix/>
          </a:blip>
          <a:srcRect/>
          <a:stretch/>
        </p:blipFill>
        <p:spPr>
          <a:xfrm>
            <a:off x="121975" y="4413650"/>
            <a:ext cx="862250" cy="5817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311700" y="139148"/>
            <a:ext cx="852060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u-RU" sz="3000" b="1" dirty="0" err="1">
                <a:latin typeface="Times New Roman"/>
                <a:ea typeface="Times New Roman"/>
                <a:cs typeface="Times New Roman"/>
                <a:sym typeface="Times New Roman"/>
              </a:rPr>
              <a:t>Висновки</a:t>
            </a:r>
            <a:endParaRPr sz="3000" b="1" dirty="0">
              <a:latin typeface="Times New Roman"/>
              <a:ea typeface="Times New Roman"/>
              <a:cs typeface="Times New Roman"/>
              <a:sym typeface="Times New Roman"/>
            </a:endParaRPr>
          </a:p>
        </p:txBody>
      </p:sp>
      <p:sp>
        <p:nvSpPr>
          <p:cNvPr id="172" name="Google Shape;172;p26"/>
          <p:cNvSpPr txBox="1">
            <a:spLocks noGrp="1"/>
          </p:cNvSpPr>
          <p:nvPr>
            <p:ph type="body" idx="1"/>
          </p:nvPr>
        </p:nvSpPr>
        <p:spPr>
          <a:xfrm>
            <a:off x="311700" y="670425"/>
            <a:ext cx="8709600" cy="4202400"/>
          </a:xfrm>
          <a:prstGeom prst="rect">
            <a:avLst/>
          </a:prstGeom>
        </p:spPr>
        <p:txBody>
          <a:bodyPr spcFirstLastPara="1" wrap="square" lIns="91425" tIns="91425" rIns="91425" bIns="91425" anchor="t" anchorCtr="0">
            <a:noAutofit/>
          </a:bodyPr>
          <a:lstStyle/>
          <a:p>
            <a:pPr marL="0" lvl="0" indent="447675" algn="just" rtl="0">
              <a:lnSpc>
                <a:spcPct val="150000"/>
              </a:lnSpc>
              <a:spcBef>
                <a:spcPts val="0"/>
              </a:spcBef>
              <a:spcAft>
                <a:spcPts val="0"/>
              </a:spcAft>
              <a:buNone/>
            </a:pPr>
            <a:r>
              <a:rPr lang="ru-RU" sz="1200" b="1" dirty="0" smtClean="0">
                <a:latin typeface="Times New Roman"/>
                <a:ea typeface="Times New Roman"/>
                <a:cs typeface="Times New Roman"/>
                <a:sym typeface="Times New Roman"/>
              </a:rPr>
              <a:t>При теоретичному </a:t>
            </a:r>
            <a:r>
              <a:rPr lang="ru-RU" sz="1200" b="1" dirty="0" err="1" smtClean="0">
                <a:latin typeface="Times New Roman"/>
                <a:ea typeface="Times New Roman"/>
                <a:cs typeface="Times New Roman"/>
                <a:sym typeface="Times New Roman"/>
              </a:rPr>
              <a:t>вивченні</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скінченних</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автоматів</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було</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досліджено</a:t>
            </a:r>
            <a:r>
              <a:rPr lang="ru-RU" sz="1200" b="1" dirty="0" smtClean="0">
                <a:latin typeface="Times New Roman"/>
                <a:ea typeface="Times New Roman"/>
                <a:cs typeface="Times New Roman"/>
                <a:sym typeface="Times New Roman"/>
              </a:rPr>
              <a:t>:</a:t>
            </a:r>
            <a:endParaRPr sz="1200" b="1" dirty="0">
              <a:latin typeface="Times New Roman"/>
              <a:ea typeface="Times New Roman"/>
              <a:cs typeface="Times New Roman"/>
              <a:sym typeface="Times New Roman"/>
            </a:endParaRPr>
          </a:p>
          <a:p>
            <a:pPr marL="457200" lvl="0" indent="-304800"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а</a:t>
            </a:r>
            <a:r>
              <a:rPr lang="ru-RU" sz="1200" dirty="0" err="1" smtClean="0">
                <a:latin typeface="Times New Roman"/>
                <a:ea typeface="Times New Roman"/>
                <a:cs typeface="Times New Roman"/>
                <a:sym typeface="Times New Roman"/>
              </a:rPr>
              <a:t>рхітектуру</a:t>
            </a:r>
            <a:r>
              <a:rPr lang="ru-RU" sz="1200"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FSM</a:t>
            </a:r>
            <a:r>
              <a:rPr lang="uk-UA" sz="1200" dirty="0" smtClean="0">
                <a:latin typeface="Times New Roman"/>
                <a:ea typeface="Times New Roman"/>
                <a:cs typeface="Times New Roman"/>
                <a:sym typeface="Times New Roman"/>
              </a:rPr>
              <a:t>, яка є провідним фактором який впливає на ефективність розробки, тестування, використання та підтримання </a:t>
            </a:r>
            <a:r>
              <a:rPr lang="uk-UA" sz="1200" dirty="0" err="1" smtClean="0">
                <a:latin typeface="Times New Roman"/>
                <a:ea typeface="Times New Roman"/>
                <a:cs typeface="Times New Roman"/>
                <a:sym typeface="Times New Roman"/>
              </a:rPr>
              <a:t>кросплатформених</a:t>
            </a:r>
            <a:r>
              <a:rPr lang="uk-UA" sz="1200" dirty="0" smtClean="0">
                <a:latin typeface="Times New Roman"/>
                <a:ea typeface="Times New Roman"/>
                <a:cs typeface="Times New Roman"/>
                <a:sym typeface="Times New Roman"/>
              </a:rPr>
              <a:t> мобільних додатків; </a:t>
            </a:r>
          </a:p>
          <a:p>
            <a:pPr lvl="0" indent="-304800" algn="just">
              <a:lnSpc>
                <a:spcPct val="150000"/>
              </a:lnSpc>
              <a:buSzPts val="1200"/>
              <a:buFont typeface="Times New Roman"/>
              <a:buChar char="-"/>
            </a:pPr>
            <a:r>
              <a:rPr lang="uk-UA" sz="1200" dirty="0" smtClean="0">
                <a:latin typeface="Times New Roman"/>
                <a:ea typeface="Times New Roman"/>
                <a:cs typeface="Times New Roman"/>
                <a:sym typeface="Times New Roman"/>
              </a:rPr>
              <a:t>варіанти поєднання реактивних бібліотек з </a:t>
            </a:r>
            <a:r>
              <a:rPr lang="en-US" sz="1200" dirty="0" smtClean="0">
                <a:latin typeface="Times New Roman"/>
                <a:ea typeface="Times New Roman"/>
                <a:cs typeface="Times New Roman"/>
                <a:sym typeface="Times New Roman"/>
              </a:rPr>
              <a:t>FSM </a:t>
            </a:r>
            <a:r>
              <a:rPr lang="uk-UA" sz="1200" dirty="0" smtClean="0">
                <a:latin typeface="Times New Roman"/>
                <a:ea typeface="Times New Roman"/>
                <a:cs typeface="Times New Roman"/>
                <a:sym typeface="Times New Roman"/>
              </a:rPr>
              <a:t>для підвищення </a:t>
            </a:r>
            <a:r>
              <a:rPr lang="uk-UA" sz="1200" dirty="0" err="1" smtClean="0">
                <a:latin typeface="Times New Roman"/>
                <a:ea typeface="Times New Roman"/>
                <a:cs typeface="Times New Roman"/>
                <a:sym typeface="Times New Roman"/>
              </a:rPr>
              <a:t>прокуктивності</a:t>
            </a:r>
            <a:r>
              <a:rPr lang="uk-UA" sz="1200" dirty="0" smtClean="0">
                <a:latin typeface="Times New Roman"/>
                <a:ea typeface="Times New Roman"/>
                <a:cs typeface="Times New Roman"/>
                <a:sym typeface="Times New Roman"/>
              </a:rPr>
              <a:t> </a:t>
            </a:r>
            <a:r>
              <a:rPr lang="uk-UA" sz="1200" dirty="0" err="1">
                <a:latin typeface="Times New Roman"/>
                <a:ea typeface="Times New Roman"/>
                <a:cs typeface="Times New Roman"/>
                <a:sym typeface="Times New Roman"/>
              </a:rPr>
              <a:t>кросплатформених</a:t>
            </a:r>
            <a:r>
              <a:rPr lang="uk-UA" sz="1200" dirty="0">
                <a:latin typeface="Times New Roman"/>
                <a:ea typeface="Times New Roman"/>
                <a:cs typeface="Times New Roman"/>
                <a:sym typeface="Times New Roman"/>
              </a:rPr>
              <a:t> мобільних </a:t>
            </a:r>
            <a:r>
              <a:rPr lang="uk-UA" sz="1200" dirty="0" smtClean="0">
                <a:latin typeface="Times New Roman"/>
                <a:ea typeface="Times New Roman"/>
                <a:cs typeface="Times New Roman"/>
                <a:sym typeface="Times New Roman"/>
              </a:rPr>
              <a:t>додатків. </a:t>
            </a:r>
          </a:p>
          <a:p>
            <a:pPr lvl="0" indent="-304800" algn="just">
              <a:lnSpc>
                <a:spcPct val="150000"/>
              </a:lnSpc>
              <a:buSzPts val="1200"/>
              <a:buFont typeface="Times New Roman"/>
              <a:buChar char="-"/>
            </a:pPr>
            <a:endParaRPr sz="1200" dirty="0">
              <a:latin typeface="Times New Roman"/>
              <a:ea typeface="Times New Roman"/>
              <a:cs typeface="Times New Roman"/>
              <a:sym typeface="Times New Roman"/>
            </a:endParaRPr>
          </a:p>
          <a:p>
            <a:pPr marL="0" lvl="0" indent="447675" algn="just" rtl="0">
              <a:lnSpc>
                <a:spcPct val="150000"/>
              </a:lnSpc>
              <a:spcBef>
                <a:spcPts val="0"/>
              </a:spcBef>
              <a:spcAft>
                <a:spcPts val="0"/>
              </a:spcAft>
              <a:buNone/>
            </a:pPr>
            <a:r>
              <a:rPr lang="ru-RU" sz="1200" b="1" dirty="0">
                <a:latin typeface="Times New Roman"/>
                <a:ea typeface="Times New Roman"/>
                <a:cs typeface="Times New Roman"/>
                <a:sym typeface="Times New Roman"/>
              </a:rPr>
              <a:t>На </a:t>
            </a:r>
            <a:r>
              <a:rPr lang="ru-RU" sz="1200" b="1" dirty="0" err="1">
                <a:latin typeface="Times New Roman"/>
                <a:ea typeface="Times New Roman"/>
                <a:cs typeface="Times New Roman"/>
                <a:sym typeface="Times New Roman"/>
              </a:rPr>
              <a:t>основі</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проведеного</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експериментальне</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дослідження</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підтверджено</a:t>
            </a:r>
            <a:r>
              <a:rPr lang="ru-RU" sz="1200" b="1" dirty="0">
                <a:latin typeface="Times New Roman"/>
                <a:ea typeface="Times New Roman"/>
                <a:cs typeface="Times New Roman"/>
                <a:sym typeface="Times New Roman"/>
              </a:rPr>
              <a:t>: </a:t>
            </a:r>
            <a:endParaRPr sz="1200" b="1" dirty="0">
              <a:latin typeface="Times New Roman"/>
              <a:ea typeface="Times New Roman"/>
              <a:cs typeface="Times New Roman"/>
              <a:sym typeface="Times New Roman"/>
            </a:endParaRPr>
          </a:p>
          <a:p>
            <a:pPr lvl="0" indent="-304800" algn="just">
              <a:lnSpc>
                <a:spcPct val="150000"/>
              </a:lnSpc>
              <a:buSzPts val="1200"/>
              <a:buFont typeface="Times New Roman"/>
              <a:buChar char="-"/>
            </a:pPr>
            <a:r>
              <a:rPr lang="ru-RU" sz="1200" dirty="0" err="1">
                <a:latin typeface="Times New Roman"/>
                <a:ea typeface="Times New Roman"/>
                <a:cs typeface="Times New Roman"/>
                <a:sym typeface="Times New Roman"/>
              </a:rPr>
              <a:t>гіпотезу</a:t>
            </a:r>
            <a:r>
              <a:rPr lang="ru-RU" sz="1200" dirty="0">
                <a:latin typeface="Times New Roman"/>
                <a:ea typeface="Times New Roman"/>
                <a:cs typeface="Times New Roman"/>
                <a:sym typeface="Times New Roman"/>
              </a:rPr>
              <a:t> про те, </a:t>
            </a:r>
            <a:r>
              <a:rPr lang="ru-RU" sz="1200" dirty="0" err="1">
                <a:latin typeface="Times New Roman"/>
                <a:ea typeface="Times New Roman"/>
                <a:cs typeface="Times New Roman"/>
                <a:sym typeface="Times New Roman"/>
              </a:rPr>
              <a:t>що</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впровадження</a:t>
            </a:r>
            <a:r>
              <a:rPr lang="ru-RU" sz="1200" dirty="0" smtClean="0">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State Machine-</a:t>
            </a:r>
            <a:r>
              <a:rPr lang="ru-RU" sz="1200" dirty="0" err="1">
                <a:latin typeface="Times New Roman"/>
                <a:ea typeface="Times New Roman"/>
                <a:cs typeface="Times New Roman"/>
                <a:sym typeface="Times New Roman"/>
              </a:rPr>
              <a:t>підходів</a:t>
            </a:r>
            <a:r>
              <a:rPr lang="ru-RU" sz="1200" dirty="0">
                <a:latin typeface="Times New Roman"/>
                <a:ea typeface="Times New Roman"/>
                <a:cs typeface="Times New Roman"/>
                <a:sym typeface="Times New Roman"/>
              </a:rPr>
              <a:t> </a:t>
            </a:r>
            <a:r>
              <a:rPr lang="ru-RU" sz="1200" dirty="0" smtClean="0">
                <a:latin typeface="Times New Roman"/>
                <a:ea typeface="Times New Roman"/>
                <a:cs typeface="Times New Roman"/>
                <a:sym typeface="Times New Roman"/>
              </a:rPr>
              <a:t>при </a:t>
            </a:r>
            <a:r>
              <a:rPr lang="ru-RU" sz="1200" dirty="0" err="1" smtClean="0">
                <a:latin typeface="Times New Roman"/>
                <a:ea typeface="Times New Roman"/>
                <a:cs typeface="Times New Roman"/>
                <a:sym typeface="Times New Roman"/>
              </a:rPr>
              <a:t>створені</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кросплатформених</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мобільних</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додатків</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підвищують</a:t>
            </a:r>
            <a:r>
              <a:rPr lang="ru-RU" sz="1200" dirty="0" smtClean="0">
                <a:latin typeface="Times New Roman"/>
                <a:ea typeface="Times New Roman"/>
                <a:cs typeface="Times New Roman"/>
                <a:sym typeface="Times New Roman"/>
              </a:rPr>
              <a:t> та </a:t>
            </a:r>
            <a:r>
              <a:rPr lang="ru-RU" sz="1200" dirty="0" err="1" smtClean="0">
                <a:latin typeface="Times New Roman"/>
                <a:ea typeface="Times New Roman"/>
                <a:cs typeface="Times New Roman"/>
                <a:sym typeface="Times New Roman"/>
              </a:rPr>
              <a:t>оптимізують</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їх</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ефективність</a:t>
            </a:r>
            <a:r>
              <a:rPr lang="ru-RU" sz="1200" dirty="0" smtClean="0">
                <a:latin typeface="Times New Roman"/>
                <a:ea typeface="Times New Roman"/>
                <a:cs typeface="Times New Roman"/>
                <a:sym typeface="Times New Roman"/>
              </a:rPr>
              <a:t>;</a:t>
            </a:r>
          </a:p>
          <a:p>
            <a:pPr lvl="0" indent="-304800" algn="just">
              <a:lnSpc>
                <a:spcPct val="150000"/>
              </a:lnSpc>
              <a:buSzPts val="1200"/>
              <a:buFont typeface="Times New Roman"/>
              <a:buChar char="-"/>
            </a:pPr>
            <a:r>
              <a:rPr lang="ru-RU" sz="1200" dirty="0" err="1" smtClean="0">
                <a:latin typeface="Times New Roman"/>
                <a:ea typeface="Times New Roman"/>
                <a:cs typeface="Times New Roman"/>
                <a:sym typeface="Times New Roman"/>
              </a:rPr>
              <a:t>поєднання</a:t>
            </a:r>
            <a:r>
              <a:rPr lang="ru-RU" sz="1200" dirty="0" smtClean="0">
                <a:latin typeface="Times New Roman"/>
                <a:ea typeface="Times New Roman"/>
                <a:cs typeface="Times New Roman"/>
                <a:sym typeface="Times New Roman"/>
              </a:rPr>
              <a:t> </a:t>
            </a:r>
            <a:r>
              <a:rPr lang="ru-RU" sz="1200" dirty="0">
                <a:latin typeface="Times New Roman"/>
                <a:ea typeface="Times New Roman"/>
                <a:cs typeface="Times New Roman"/>
                <a:sym typeface="Times New Roman"/>
              </a:rPr>
              <a:t>нового </a:t>
            </a:r>
            <a:r>
              <a:rPr lang="ru-RU" sz="1200" dirty="0" err="1">
                <a:latin typeface="Times New Roman"/>
                <a:ea typeface="Times New Roman"/>
                <a:cs typeface="Times New Roman"/>
                <a:sym typeface="Times New Roman"/>
              </a:rPr>
              <a:t>архітектурного</a:t>
            </a:r>
            <a:r>
              <a:rPr lang="ru-RU" sz="1200" dirty="0">
                <a:latin typeface="Times New Roman"/>
                <a:ea typeface="Times New Roman"/>
                <a:cs typeface="Times New Roman"/>
                <a:sym typeface="Times New Roman"/>
              </a:rPr>
              <a:t> стеку </a:t>
            </a:r>
            <a:r>
              <a:rPr lang="en-US" sz="1200" dirty="0">
                <a:latin typeface="Times New Roman"/>
                <a:ea typeface="Times New Roman"/>
                <a:cs typeface="Times New Roman"/>
                <a:sym typeface="Times New Roman"/>
              </a:rPr>
              <a:t>React Native </a:t>
            </a:r>
            <a:r>
              <a:rPr lang="ru-RU" sz="1200" dirty="0">
                <a:latin typeface="Times New Roman"/>
                <a:ea typeface="Times New Roman"/>
                <a:cs typeface="Times New Roman"/>
                <a:sym typeface="Times New Roman"/>
              </a:rPr>
              <a:t>з </a:t>
            </a:r>
            <a:r>
              <a:rPr lang="ru-RU" sz="1200" dirty="0" err="1">
                <a:latin typeface="Times New Roman"/>
                <a:ea typeface="Times New Roman"/>
                <a:cs typeface="Times New Roman"/>
                <a:sym typeface="Times New Roman"/>
              </a:rPr>
              <a:t>реактивними</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бібліотеками</a:t>
            </a:r>
            <a:r>
              <a:rPr lang="ru-RU" sz="1200" dirty="0">
                <a:latin typeface="Times New Roman"/>
                <a:ea typeface="Times New Roman"/>
                <a:cs typeface="Times New Roman"/>
                <a:sym typeface="Times New Roman"/>
              </a:rPr>
              <a:t> та </a:t>
            </a:r>
            <a:r>
              <a:rPr lang="ru-RU" sz="1200" dirty="0" err="1">
                <a:latin typeface="Times New Roman"/>
                <a:ea typeface="Times New Roman"/>
                <a:cs typeface="Times New Roman"/>
                <a:sym typeface="Times New Roman"/>
              </a:rPr>
              <a:t>автомато-орієнтованим</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управлінням</a:t>
            </a:r>
            <a:r>
              <a:rPr lang="ru-RU" sz="1200" dirty="0">
                <a:latin typeface="Times New Roman"/>
                <a:ea typeface="Times New Roman"/>
                <a:cs typeface="Times New Roman"/>
                <a:sym typeface="Times New Roman"/>
              </a:rPr>
              <a:t> станом </a:t>
            </a:r>
            <a:r>
              <a:rPr lang="ru-RU" sz="1200" dirty="0" err="1">
                <a:latin typeface="Times New Roman"/>
                <a:ea typeface="Times New Roman"/>
                <a:cs typeface="Times New Roman"/>
                <a:sym typeface="Times New Roman"/>
              </a:rPr>
              <a:t>демонструє</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найкраще</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співвідношення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між</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ефективністю</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адаптивністю</a:t>
            </a:r>
            <a:r>
              <a:rPr lang="ru-RU" sz="1200" dirty="0">
                <a:latin typeface="Times New Roman"/>
                <a:ea typeface="Times New Roman"/>
                <a:cs typeface="Times New Roman"/>
                <a:sym typeface="Times New Roman"/>
              </a:rPr>
              <a:t> та </a:t>
            </a:r>
            <a:r>
              <a:rPr lang="ru-RU" sz="1200" dirty="0" err="1">
                <a:latin typeface="Times New Roman"/>
                <a:ea typeface="Times New Roman"/>
                <a:cs typeface="Times New Roman"/>
                <a:sym typeface="Times New Roman"/>
              </a:rPr>
              <a:t>масштабованістю</a:t>
            </a:r>
            <a:r>
              <a:rPr lang="ru-RU" sz="1200" dirty="0">
                <a:latin typeface="Times New Roman"/>
                <a:ea typeface="Times New Roman"/>
                <a:cs typeface="Times New Roman"/>
                <a:sym typeface="Times New Roman"/>
              </a:rPr>
              <a:t> для </a:t>
            </a:r>
            <a:r>
              <a:rPr lang="ru-RU" sz="1200" dirty="0" err="1">
                <a:latin typeface="Times New Roman"/>
                <a:ea typeface="Times New Roman"/>
                <a:cs typeface="Times New Roman"/>
                <a:sym typeface="Times New Roman"/>
              </a:rPr>
              <a:t>реальних</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мобільних</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сценаріїв</a:t>
            </a:r>
            <a:r>
              <a:rPr lang="ru-RU"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0" lvl="0" indent="457200" rtl="0">
              <a:lnSpc>
                <a:spcPct val="150000"/>
              </a:lnSpc>
              <a:spcBef>
                <a:spcPts val="0"/>
              </a:spcBef>
              <a:spcAft>
                <a:spcPts val="0"/>
              </a:spcAft>
              <a:buClr>
                <a:schemeClr val="dk1"/>
              </a:buClr>
              <a:buSzPts val="1100"/>
              <a:buFont typeface="Arial"/>
              <a:buNone/>
            </a:pPr>
            <a:r>
              <a:rPr lang="ru-RU" sz="1200" b="1" dirty="0" err="1">
                <a:latin typeface="Times New Roman"/>
                <a:ea typeface="Times New Roman"/>
                <a:cs typeface="Times New Roman"/>
                <a:sym typeface="Times New Roman"/>
              </a:rPr>
              <a:t>Ці</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висновки</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мають</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практичне</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значення</a:t>
            </a:r>
            <a:r>
              <a:rPr lang="ru-RU" sz="1200" b="1" dirty="0">
                <a:latin typeface="Times New Roman"/>
                <a:ea typeface="Times New Roman"/>
                <a:cs typeface="Times New Roman"/>
                <a:sym typeface="Times New Roman"/>
              </a:rPr>
              <a:t> для </a:t>
            </a:r>
            <a:r>
              <a:rPr lang="ru-RU" sz="1200" b="1" dirty="0" err="1" smtClean="0">
                <a:latin typeface="Times New Roman"/>
                <a:ea typeface="Times New Roman"/>
                <a:cs typeface="Times New Roman"/>
                <a:sym typeface="Times New Roman"/>
              </a:rPr>
              <a:t>розробників</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програмного</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забезпечення</a:t>
            </a:r>
            <a:r>
              <a:rPr lang="ru-RU" sz="1200" b="1" dirty="0" smtClean="0">
                <a:latin typeface="Times New Roman"/>
                <a:ea typeface="Times New Roman"/>
                <a:cs typeface="Times New Roman"/>
                <a:sym typeface="Times New Roman"/>
              </a:rPr>
              <a:t> в </a:t>
            </a:r>
            <a:r>
              <a:rPr lang="ru-RU" sz="1200" b="1" dirty="0" err="1" smtClean="0">
                <a:latin typeface="Times New Roman"/>
                <a:ea typeface="Times New Roman"/>
                <a:cs typeface="Times New Roman"/>
                <a:sym typeface="Times New Roman"/>
              </a:rPr>
              <a:t>галузі</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кросплатформених</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мобільних</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додатків</a:t>
            </a:r>
            <a:r>
              <a:rPr lang="ru-RU" sz="1200" b="1" dirty="0" smtClean="0">
                <a:latin typeface="Times New Roman"/>
                <a:ea typeface="Times New Roman"/>
                <a:cs typeface="Times New Roman"/>
                <a:sym typeface="Times New Roman"/>
              </a:rPr>
              <a:t>. </a:t>
            </a:r>
            <a:endParaRPr dirty="0"/>
          </a:p>
        </p:txBody>
      </p:sp>
      <p:sp>
        <p:nvSpPr>
          <p:cNvPr id="173" name="Google Shape;17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ru-RU"/>
              <a:t>13</a:t>
            </a:fld>
            <a:endParaRPr/>
          </a:p>
        </p:txBody>
      </p:sp>
      <p:pic>
        <p:nvPicPr>
          <p:cNvPr id="174" name="Google Shape;174;p26"/>
          <p:cNvPicPr preferRelativeResize="0"/>
          <p:nvPr/>
        </p:nvPicPr>
        <p:blipFill rotWithShape="1">
          <a:blip r:embed="rId3">
            <a:alphaModFix/>
          </a:blip>
          <a:srcRect/>
          <a:stretch/>
        </p:blipFill>
        <p:spPr>
          <a:xfrm>
            <a:off x="86950" y="4402188"/>
            <a:ext cx="862250" cy="5817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263769"/>
            <a:ext cx="8520600" cy="527539"/>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667"/>
              <a:buNone/>
            </a:pPr>
            <a:r>
              <a:rPr lang="ru-RU" sz="3000" b="1" dirty="0" err="1">
                <a:latin typeface="Times New Roman"/>
                <a:ea typeface="Times New Roman"/>
                <a:cs typeface="Times New Roman"/>
                <a:sym typeface="Times New Roman"/>
              </a:rPr>
              <a:t>Дослідження</a:t>
            </a:r>
            <a:endParaRPr sz="3000" b="1" dirty="0">
              <a:latin typeface="Times New Roman"/>
              <a:ea typeface="Times New Roman"/>
              <a:cs typeface="Times New Roman"/>
              <a:sym typeface="Times New Roman"/>
            </a:endParaRPr>
          </a:p>
        </p:txBody>
      </p:sp>
      <p:sp>
        <p:nvSpPr>
          <p:cNvPr id="73" name="Google Shape;73;p14"/>
          <p:cNvSpPr txBox="1">
            <a:spLocks noGrp="1"/>
          </p:cNvSpPr>
          <p:nvPr>
            <p:ph type="body" idx="1"/>
          </p:nvPr>
        </p:nvSpPr>
        <p:spPr>
          <a:xfrm>
            <a:off x="311700" y="720450"/>
            <a:ext cx="8583000" cy="3711600"/>
          </a:xfrm>
          <a:prstGeom prst="rect">
            <a:avLst/>
          </a:prstGeom>
          <a:noFill/>
          <a:ln>
            <a:noFill/>
          </a:ln>
        </p:spPr>
        <p:txBody>
          <a:bodyPr spcFirstLastPara="1" wrap="square" lIns="91425" tIns="91425" rIns="91425" bIns="91425" anchor="t" anchorCtr="0">
            <a:noAutofit/>
          </a:bodyPr>
          <a:lstStyle/>
          <a:p>
            <a:pPr marL="0" indent="457200" algn="just">
              <a:lnSpc>
                <a:spcPct val="150000"/>
              </a:lnSpc>
              <a:buNone/>
            </a:pPr>
            <a:r>
              <a:rPr lang="ru-RU" sz="1200" b="1" dirty="0" err="1">
                <a:latin typeface="Times New Roman"/>
                <a:ea typeface="Times New Roman"/>
                <a:cs typeface="Times New Roman"/>
                <a:sym typeface="Times New Roman"/>
              </a:rPr>
              <a:t>Актуальність</a:t>
            </a:r>
            <a:r>
              <a:rPr lang="ru-RU" sz="1200" b="1" dirty="0">
                <a:latin typeface="Times New Roman"/>
                <a:ea typeface="Times New Roman"/>
                <a:cs typeface="Times New Roman"/>
                <a:sym typeface="Times New Roman"/>
              </a:rPr>
              <a:t>.</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rPr>
              <a:t>Скінченні</a:t>
            </a:r>
            <a:r>
              <a:rPr lang="ru-RU" sz="1200" dirty="0">
                <a:latin typeface="Times New Roman"/>
                <a:ea typeface="Times New Roman"/>
                <a:cs typeface="Times New Roman"/>
              </a:rPr>
              <a:t> </a:t>
            </a:r>
            <a:r>
              <a:rPr lang="ru-RU" sz="1200" dirty="0" err="1">
                <a:latin typeface="Times New Roman"/>
                <a:ea typeface="Times New Roman"/>
                <a:cs typeface="Times New Roman"/>
              </a:rPr>
              <a:t>автомати</a:t>
            </a:r>
            <a:r>
              <a:rPr lang="ru-RU" sz="1200" dirty="0">
                <a:latin typeface="Times New Roman"/>
                <a:ea typeface="Times New Roman"/>
                <a:cs typeface="Times New Roman"/>
              </a:rPr>
              <a:t> (FSM) є одним </a:t>
            </a:r>
            <a:r>
              <a:rPr lang="ru-RU" sz="1200" dirty="0" err="1">
                <a:latin typeface="Times New Roman"/>
                <a:ea typeface="Times New Roman"/>
                <a:cs typeface="Times New Roman"/>
              </a:rPr>
              <a:t>із</a:t>
            </a:r>
            <a:r>
              <a:rPr lang="ru-RU" sz="1200" dirty="0">
                <a:latin typeface="Times New Roman"/>
                <a:ea typeface="Times New Roman"/>
                <a:cs typeface="Times New Roman"/>
              </a:rPr>
              <a:t> </a:t>
            </a:r>
            <a:r>
              <a:rPr lang="ru-RU" sz="1200" dirty="0" err="1">
                <a:latin typeface="Times New Roman"/>
                <a:ea typeface="Times New Roman"/>
                <a:cs typeface="Times New Roman"/>
              </a:rPr>
              <a:t>найперспективніших</a:t>
            </a:r>
            <a:r>
              <a:rPr lang="ru-RU" sz="1200" dirty="0">
                <a:latin typeface="Times New Roman"/>
                <a:ea typeface="Times New Roman"/>
                <a:cs typeface="Times New Roman"/>
              </a:rPr>
              <a:t> </a:t>
            </a:r>
            <a:r>
              <a:rPr lang="ru-RU" sz="1200" dirty="0" err="1">
                <a:latin typeface="Times New Roman"/>
                <a:ea typeface="Times New Roman"/>
                <a:cs typeface="Times New Roman"/>
              </a:rPr>
              <a:t>інструментів</a:t>
            </a:r>
            <a:r>
              <a:rPr lang="ru-RU" sz="1200" dirty="0">
                <a:latin typeface="Times New Roman"/>
                <a:ea typeface="Times New Roman"/>
                <a:cs typeface="Times New Roman"/>
              </a:rPr>
              <a:t> для </a:t>
            </a:r>
            <a:r>
              <a:rPr lang="ru-RU" sz="1200" dirty="0" err="1">
                <a:latin typeface="Times New Roman"/>
                <a:ea typeface="Times New Roman"/>
                <a:cs typeface="Times New Roman"/>
              </a:rPr>
              <a:t>управління</a:t>
            </a:r>
            <a:r>
              <a:rPr lang="ru-RU" sz="1200" dirty="0">
                <a:latin typeface="Times New Roman"/>
                <a:ea typeface="Times New Roman"/>
                <a:cs typeface="Times New Roman"/>
              </a:rPr>
              <a:t> станами </a:t>
            </a:r>
            <a:r>
              <a:rPr lang="ru-RU" sz="1200" dirty="0" smtClean="0">
                <a:latin typeface="Times New Roman"/>
                <a:ea typeface="Times New Roman"/>
                <a:cs typeface="Times New Roman"/>
              </a:rPr>
              <a:t>у </a:t>
            </a:r>
            <a:r>
              <a:rPr lang="ru-RU" sz="1200" dirty="0" err="1" smtClean="0">
                <a:latin typeface="Times New Roman"/>
                <a:ea typeface="Times New Roman"/>
                <a:cs typeface="Times New Roman"/>
              </a:rPr>
              <a:t>мобільних</a:t>
            </a:r>
            <a:r>
              <a:rPr lang="ru-RU" sz="1200" dirty="0" smtClean="0">
                <a:latin typeface="Times New Roman"/>
                <a:ea typeface="Times New Roman"/>
                <a:cs typeface="Times New Roman"/>
              </a:rPr>
              <a:t> </a:t>
            </a:r>
            <a:r>
              <a:rPr lang="ru-RU" sz="1200" dirty="0" err="1">
                <a:latin typeface="Times New Roman"/>
                <a:ea typeface="Times New Roman"/>
                <a:cs typeface="Times New Roman"/>
              </a:rPr>
              <a:t>додатках</a:t>
            </a:r>
            <a:r>
              <a:rPr lang="ru-RU" sz="1200" dirty="0">
                <a:latin typeface="Times New Roman"/>
                <a:ea typeface="Times New Roman"/>
                <a:cs typeface="Times New Roman"/>
              </a:rPr>
              <a:t>. Вони </a:t>
            </a:r>
            <a:r>
              <a:rPr lang="ru-RU" sz="1200" dirty="0" err="1">
                <a:latin typeface="Times New Roman"/>
                <a:ea typeface="Times New Roman"/>
                <a:cs typeface="Times New Roman"/>
              </a:rPr>
              <a:t>забезпечують</a:t>
            </a:r>
            <a:r>
              <a:rPr lang="ru-RU" sz="1200" dirty="0">
                <a:latin typeface="Times New Roman"/>
                <a:ea typeface="Times New Roman"/>
                <a:cs typeface="Times New Roman"/>
              </a:rPr>
              <a:t> </a:t>
            </a:r>
            <a:r>
              <a:rPr lang="ru-RU" sz="1200" dirty="0" err="1">
                <a:latin typeface="Times New Roman"/>
                <a:ea typeface="Times New Roman"/>
                <a:cs typeface="Times New Roman"/>
              </a:rPr>
              <a:t>чітку</a:t>
            </a:r>
            <a:r>
              <a:rPr lang="ru-RU" sz="1200" dirty="0">
                <a:latin typeface="Times New Roman"/>
                <a:ea typeface="Times New Roman"/>
                <a:cs typeface="Times New Roman"/>
              </a:rPr>
              <a:t> </a:t>
            </a:r>
            <a:r>
              <a:rPr lang="ru-RU" sz="1200" dirty="0" err="1">
                <a:latin typeface="Times New Roman"/>
                <a:ea typeface="Times New Roman"/>
                <a:cs typeface="Times New Roman"/>
              </a:rPr>
              <a:t>структурованість</a:t>
            </a:r>
            <a:r>
              <a:rPr lang="ru-RU" sz="1200" dirty="0">
                <a:latin typeface="Times New Roman"/>
                <a:ea typeface="Times New Roman"/>
                <a:cs typeface="Times New Roman"/>
              </a:rPr>
              <a:t>, </a:t>
            </a:r>
            <a:r>
              <a:rPr lang="ru-RU" sz="1200" dirty="0" err="1">
                <a:latin typeface="Times New Roman"/>
                <a:ea typeface="Times New Roman"/>
                <a:cs typeface="Times New Roman"/>
              </a:rPr>
              <a:t>оптимізують</a:t>
            </a:r>
            <a:r>
              <a:rPr lang="ru-RU" sz="1200" dirty="0">
                <a:latin typeface="Times New Roman"/>
                <a:ea typeface="Times New Roman"/>
                <a:cs typeface="Times New Roman"/>
              </a:rPr>
              <a:t> </a:t>
            </a:r>
            <a:r>
              <a:rPr lang="ru-RU" sz="1200" dirty="0" err="1">
                <a:latin typeface="Times New Roman"/>
                <a:ea typeface="Times New Roman"/>
                <a:cs typeface="Times New Roman"/>
              </a:rPr>
              <a:t>складні</a:t>
            </a:r>
            <a:r>
              <a:rPr lang="ru-RU" sz="1200" dirty="0">
                <a:latin typeface="Times New Roman"/>
                <a:ea typeface="Times New Roman"/>
                <a:cs typeface="Times New Roman"/>
              </a:rPr>
              <a:t> </a:t>
            </a:r>
            <a:r>
              <a:rPr lang="ru-RU" sz="1200" dirty="0" err="1">
                <a:latin typeface="Times New Roman"/>
                <a:ea typeface="Times New Roman"/>
                <a:cs typeface="Times New Roman"/>
              </a:rPr>
              <a:t>сценарії</a:t>
            </a:r>
            <a:r>
              <a:rPr lang="ru-RU" sz="1200" dirty="0">
                <a:latin typeface="Times New Roman"/>
                <a:ea typeface="Times New Roman"/>
                <a:cs typeface="Times New Roman"/>
              </a:rPr>
              <a:t> </a:t>
            </a:r>
            <a:r>
              <a:rPr lang="ru-RU" sz="1200" dirty="0" err="1">
                <a:latin typeface="Times New Roman"/>
                <a:ea typeface="Times New Roman"/>
                <a:cs typeface="Times New Roman"/>
              </a:rPr>
              <a:t>роботи</a:t>
            </a:r>
            <a:r>
              <a:rPr lang="ru-RU" sz="1200" dirty="0">
                <a:latin typeface="Times New Roman"/>
                <a:ea typeface="Times New Roman"/>
                <a:cs typeface="Times New Roman"/>
              </a:rPr>
              <a:t> </a:t>
            </a:r>
            <a:r>
              <a:rPr lang="ru-RU" sz="1200" dirty="0" err="1">
                <a:latin typeface="Times New Roman"/>
                <a:ea typeface="Times New Roman"/>
                <a:cs typeface="Times New Roman"/>
              </a:rPr>
              <a:t>додатків</a:t>
            </a:r>
            <a:r>
              <a:rPr lang="ru-RU" sz="1200" dirty="0">
                <a:latin typeface="Times New Roman"/>
                <a:ea typeface="Times New Roman"/>
                <a:cs typeface="Times New Roman"/>
              </a:rPr>
              <a:t>, </a:t>
            </a:r>
            <a:r>
              <a:rPr lang="ru-RU" sz="1200" dirty="0" err="1">
                <a:latin typeface="Times New Roman"/>
                <a:ea typeface="Times New Roman"/>
                <a:cs typeface="Times New Roman"/>
              </a:rPr>
              <a:t>підвищують</a:t>
            </a:r>
            <a:r>
              <a:rPr lang="ru-RU" sz="1200" dirty="0">
                <a:latin typeface="Times New Roman"/>
                <a:ea typeface="Times New Roman"/>
                <a:cs typeface="Times New Roman"/>
              </a:rPr>
              <a:t> </a:t>
            </a:r>
            <a:r>
              <a:rPr lang="ru-RU" sz="1200" dirty="0" err="1">
                <a:latin typeface="Times New Roman"/>
                <a:ea typeface="Times New Roman"/>
                <a:cs typeface="Times New Roman"/>
              </a:rPr>
              <a:t>продуктивність</a:t>
            </a:r>
            <a:r>
              <a:rPr lang="ru-RU" sz="1200" dirty="0">
                <a:latin typeface="Times New Roman"/>
                <a:ea typeface="Times New Roman"/>
                <a:cs typeface="Times New Roman"/>
              </a:rPr>
              <a:t> та </a:t>
            </a:r>
            <a:r>
              <a:rPr lang="ru-RU" sz="1200" dirty="0" err="1">
                <a:latin typeface="Times New Roman"/>
                <a:ea typeface="Times New Roman"/>
                <a:cs typeface="Times New Roman"/>
              </a:rPr>
              <a:t>стабільність</a:t>
            </a:r>
            <a:r>
              <a:rPr lang="ru-RU" sz="1200" dirty="0">
                <a:latin typeface="Times New Roman"/>
                <a:ea typeface="Times New Roman"/>
                <a:cs typeface="Times New Roman"/>
              </a:rPr>
              <a:t> </a:t>
            </a:r>
            <a:r>
              <a:rPr lang="ru-RU" sz="1200" dirty="0" err="1">
                <a:latin typeface="Times New Roman"/>
                <a:ea typeface="Times New Roman"/>
                <a:cs typeface="Times New Roman"/>
              </a:rPr>
              <a:t>роботи</a:t>
            </a:r>
            <a:r>
              <a:rPr lang="ru-RU" sz="1200" dirty="0">
                <a:latin typeface="Times New Roman"/>
                <a:ea typeface="Times New Roman"/>
                <a:cs typeface="Times New Roman"/>
              </a:rPr>
              <a:t>, </a:t>
            </a:r>
            <a:r>
              <a:rPr lang="ru-RU" sz="1200" dirty="0" err="1">
                <a:latin typeface="Times New Roman"/>
                <a:ea typeface="Times New Roman"/>
                <a:cs typeface="Times New Roman"/>
              </a:rPr>
              <a:t>мінімізують</a:t>
            </a:r>
            <a:r>
              <a:rPr lang="ru-RU" sz="1200" dirty="0">
                <a:latin typeface="Times New Roman"/>
                <a:ea typeface="Times New Roman"/>
                <a:cs typeface="Times New Roman"/>
              </a:rPr>
              <a:t> </a:t>
            </a:r>
            <a:r>
              <a:rPr lang="ru-RU" sz="1200" dirty="0" err="1">
                <a:latin typeface="Times New Roman"/>
                <a:ea typeface="Times New Roman"/>
                <a:cs typeface="Times New Roman"/>
              </a:rPr>
              <a:t>ризики</a:t>
            </a:r>
            <a:r>
              <a:rPr lang="ru-RU" sz="1200" dirty="0">
                <a:latin typeface="Times New Roman"/>
                <a:ea typeface="Times New Roman"/>
                <a:cs typeface="Times New Roman"/>
              </a:rPr>
              <a:t> </a:t>
            </a:r>
            <a:r>
              <a:rPr lang="ru-RU" sz="1200" dirty="0" err="1">
                <a:latin typeface="Times New Roman"/>
                <a:ea typeface="Times New Roman"/>
                <a:cs typeface="Times New Roman"/>
              </a:rPr>
              <a:t>помилок</a:t>
            </a:r>
            <a:r>
              <a:rPr lang="ru-RU" sz="1200" dirty="0">
                <a:latin typeface="Times New Roman"/>
                <a:ea typeface="Times New Roman"/>
                <a:cs typeface="Times New Roman"/>
              </a:rPr>
              <a:t>. До того ж FSM </a:t>
            </a:r>
            <a:r>
              <a:rPr lang="ru-RU" sz="1200" dirty="0" err="1">
                <a:latin typeface="Times New Roman"/>
                <a:ea typeface="Times New Roman"/>
                <a:cs typeface="Times New Roman"/>
              </a:rPr>
              <a:t>спрощують</a:t>
            </a:r>
            <a:r>
              <a:rPr lang="ru-RU" sz="1200" dirty="0">
                <a:latin typeface="Times New Roman"/>
                <a:ea typeface="Times New Roman"/>
                <a:cs typeface="Times New Roman"/>
              </a:rPr>
              <a:t> </a:t>
            </a:r>
            <a:r>
              <a:rPr lang="ru-RU" sz="1200" dirty="0" err="1">
                <a:latin typeface="Times New Roman"/>
                <a:ea typeface="Times New Roman"/>
                <a:cs typeface="Times New Roman"/>
              </a:rPr>
              <a:t>розробку</a:t>
            </a:r>
            <a:r>
              <a:rPr lang="ru-RU" sz="1200" dirty="0">
                <a:latin typeface="Times New Roman"/>
                <a:ea typeface="Times New Roman"/>
                <a:cs typeface="Times New Roman"/>
              </a:rPr>
              <a:t> </a:t>
            </a:r>
            <a:r>
              <a:rPr lang="ru-RU" sz="1200" dirty="0" err="1">
                <a:latin typeface="Times New Roman"/>
                <a:ea typeface="Times New Roman"/>
                <a:cs typeface="Times New Roman"/>
              </a:rPr>
              <a:t>програмного</a:t>
            </a:r>
            <a:r>
              <a:rPr lang="ru-RU" sz="1200" dirty="0">
                <a:latin typeface="Times New Roman"/>
                <a:ea typeface="Times New Roman"/>
                <a:cs typeface="Times New Roman"/>
              </a:rPr>
              <a:t> продукту, </a:t>
            </a:r>
            <a:r>
              <a:rPr lang="ru-RU" sz="1200" dirty="0" err="1">
                <a:latin typeface="Times New Roman"/>
                <a:ea typeface="Times New Roman"/>
                <a:cs typeface="Times New Roman"/>
              </a:rPr>
              <a:t>завдяки</a:t>
            </a:r>
            <a:r>
              <a:rPr lang="ru-RU" sz="1200" dirty="0">
                <a:latin typeface="Times New Roman"/>
                <a:ea typeface="Times New Roman"/>
                <a:cs typeface="Times New Roman"/>
              </a:rPr>
              <a:t> </a:t>
            </a:r>
            <a:r>
              <a:rPr lang="ru-RU" sz="1200" dirty="0" err="1">
                <a:latin typeface="Times New Roman"/>
                <a:ea typeface="Times New Roman"/>
                <a:cs typeface="Times New Roman"/>
              </a:rPr>
              <a:t>використанню</a:t>
            </a:r>
            <a:r>
              <a:rPr lang="ru-RU" sz="1200" dirty="0">
                <a:latin typeface="Times New Roman"/>
                <a:ea typeface="Times New Roman"/>
                <a:cs typeface="Times New Roman"/>
              </a:rPr>
              <a:t> формального </a:t>
            </a:r>
            <a:r>
              <a:rPr lang="ru-RU" sz="1200" dirty="0" err="1">
                <a:latin typeface="Times New Roman"/>
                <a:ea typeface="Times New Roman"/>
                <a:cs typeface="Times New Roman"/>
              </a:rPr>
              <a:t>підходу</a:t>
            </a:r>
            <a:r>
              <a:rPr lang="ru-RU" sz="1200" dirty="0">
                <a:latin typeface="Times New Roman"/>
                <a:ea typeface="Times New Roman"/>
                <a:cs typeface="Times New Roman"/>
              </a:rPr>
              <a:t> до </a:t>
            </a:r>
            <a:r>
              <a:rPr lang="ru-RU" sz="1200" dirty="0" err="1">
                <a:latin typeface="Times New Roman"/>
                <a:ea typeface="Times New Roman"/>
                <a:cs typeface="Times New Roman"/>
              </a:rPr>
              <a:t>управління</a:t>
            </a:r>
            <a:r>
              <a:rPr lang="ru-RU" sz="1200" dirty="0">
                <a:latin typeface="Times New Roman"/>
                <a:ea typeface="Times New Roman"/>
                <a:cs typeface="Times New Roman"/>
              </a:rPr>
              <a:t> переходами </a:t>
            </a:r>
            <a:r>
              <a:rPr lang="ru-RU" sz="1200" dirty="0" err="1">
                <a:latin typeface="Times New Roman"/>
                <a:ea typeface="Times New Roman"/>
                <a:cs typeface="Times New Roman"/>
              </a:rPr>
              <a:t>між</a:t>
            </a:r>
            <a:r>
              <a:rPr lang="ru-RU" sz="1200" dirty="0">
                <a:latin typeface="Times New Roman"/>
                <a:ea typeface="Times New Roman"/>
                <a:cs typeface="Times New Roman"/>
              </a:rPr>
              <a:t> станами, </a:t>
            </a:r>
            <a:r>
              <a:rPr lang="ru-RU" sz="1200" dirty="0" err="1">
                <a:latin typeface="Times New Roman"/>
                <a:ea typeface="Times New Roman"/>
                <a:cs typeface="Times New Roman"/>
              </a:rPr>
              <a:t>що</a:t>
            </a:r>
            <a:r>
              <a:rPr lang="ru-RU" sz="1200" dirty="0">
                <a:latin typeface="Times New Roman"/>
                <a:ea typeface="Times New Roman"/>
                <a:cs typeface="Times New Roman"/>
              </a:rPr>
              <a:t> в свою </a:t>
            </a:r>
            <a:r>
              <a:rPr lang="ru-RU" sz="1200" dirty="0" err="1">
                <a:latin typeface="Times New Roman"/>
                <a:ea typeface="Times New Roman"/>
                <a:cs typeface="Times New Roman"/>
              </a:rPr>
              <a:t>чергу</a:t>
            </a:r>
            <a:r>
              <a:rPr lang="ru-RU" sz="1200" dirty="0">
                <a:latin typeface="Times New Roman"/>
                <a:ea typeface="Times New Roman"/>
                <a:cs typeface="Times New Roman"/>
              </a:rPr>
              <a:t>, </a:t>
            </a:r>
            <a:r>
              <a:rPr lang="ru-RU" sz="1200" dirty="0" err="1">
                <a:latin typeface="Times New Roman"/>
                <a:ea typeface="Times New Roman"/>
                <a:cs typeface="Times New Roman"/>
              </a:rPr>
              <a:t>робить</a:t>
            </a:r>
            <a:r>
              <a:rPr lang="ru-RU" sz="1200" dirty="0">
                <a:latin typeface="Times New Roman"/>
                <a:ea typeface="Times New Roman"/>
                <a:cs typeface="Times New Roman"/>
              </a:rPr>
              <a:t> </a:t>
            </a:r>
            <a:r>
              <a:rPr lang="ru-RU" sz="1200" dirty="0" err="1">
                <a:latin typeface="Times New Roman"/>
                <a:ea typeface="Times New Roman"/>
                <a:cs typeface="Times New Roman"/>
              </a:rPr>
              <a:t>програмний</a:t>
            </a:r>
            <a:r>
              <a:rPr lang="ru-RU" sz="1200" dirty="0">
                <a:latin typeface="Times New Roman"/>
                <a:ea typeface="Times New Roman"/>
                <a:cs typeface="Times New Roman"/>
              </a:rPr>
              <a:t> код </a:t>
            </a:r>
            <a:r>
              <a:rPr lang="ru-RU" sz="1200" dirty="0" err="1">
                <a:latin typeface="Times New Roman"/>
                <a:ea typeface="Times New Roman"/>
                <a:cs typeface="Times New Roman"/>
              </a:rPr>
              <a:t>більш</a:t>
            </a:r>
            <a:r>
              <a:rPr lang="ru-RU" sz="1200" dirty="0">
                <a:latin typeface="Times New Roman"/>
                <a:ea typeface="Times New Roman"/>
                <a:cs typeface="Times New Roman"/>
              </a:rPr>
              <a:t> </a:t>
            </a:r>
            <a:r>
              <a:rPr lang="ru-RU" sz="1200" dirty="0" err="1">
                <a:latin typeface="Times New Roman"/>
                <a:ea typeface="Times New Roman"/>
                <a:cs typeface="Times New Roman"/>
              </a:rPr>
              <a:t>зрозумілим</a:t>
            </a:r>
            <a:r>
              <a:rPr lang="ru-RU" sz="1200" dirty="0">
                <a:latin typeface="Times New Roman"/>
                <a:ea typeface="Times New Roman"/>
                <a:cs typeface="Times New Roman"/>
              </a:rPr>
              <a:t> і </a:t>
            </a:r>
            <a:r>
              <a:rPr lang="ru-RU" sz="1200" dirty="0" err="1" smtClean="0">
                <a:latin typeface="Times New Roman"/>
                <a:ea typeface="Times New Roman"/>
                <a:cs typeface="Times New Roman"/>
              </a:rPr>
              <a:t>підтримуваним</a:t>
            </a:r>
            <a:r>
              <a:rPr lang="ru-RU" sz="1200" dirty="0" smtClean="0">
                <a:latin typeface="Times New Roman"/>
                <a:ea typeface="Times New Roman"/>
                <a:cs typeface="Times New Roman"/>
              </a:rPr>
              <a:t>. </a:t>
            </a:r>
            <a:r>
              <a:rPr lang="ru-RU" sz="1200" dirty="0" err="1">
                <a:latin typeface="Times New Roman"/>
                <a:ea typeface="Times New Roman"/>
                <a:cs typeface="Times New Roman"/>
              </a:rPr>
              <a:t>Завдяки</a:t>
            </a:r>
            <a:r>
              <a:rPr lang="ru-RU" sz="1200" dirty="0">
                <a:latin typeface="Times New Roman"/>
                <a:ea typeface="Times New Roman"/>
                <a:cs typeface="Times New Roman"/>
              </a:rPr>
              <a:t> </a:t>
            </a:r>
            <a:r>
              <a:rPr lang="ru-RU" sz="1200" dirty="0" err="1">
                <a:latin typeface="Times New Roman"/>
                <a:ea typeface="Times New Roman"/>
                <a:cs typeface="Times New Roman"/>
              </a:rPr>
              <a:t>цьому</a:t>
            </a:r>
            <a:r>
              <a:rPr lang="ru-RU" sz="1200" dirty="0">
                <a:latin typeface="Times New Roman"/>
                <a:ea typeface="Times New Roman"/>
                <a:cs typeface="Times New Roman"/>
              </a:rPr>
              <a:t> </a:t>
            </a:r>
            <a:r>
              <a:rPr lang="ru-RU" sz="1200" dirty="0" err="1">
                <a:latin typeface="Times New Roman"/>
                <a:ea typeface="Times New Roman"/>
                <a:cs typeface="Times New Roman"/>
              </a:rPr>
              <a:t>скінченні</a:t>
            </a:r>
            <a:r>
              <a:rPr lang="ru-RU" sz="1200" dirty="0">
                <a:latin typeface="Times New Roman"/>
                <a:ea typeface="Times New Roman"/>
                <a:cs typeface="Times New Roman"/>
              </a:rPr>
              <a:t> </a:t>
            </a:r>
            <a:r>
              <a:rPr lang="ru-RU" sz="1200" dirty="0" err="1">
                <a:latin typeface="Times New Roman"/>
                <a:ea typeface="Times New Roman"/>
                <a:cs typeface="Times New Roman"/>
              </a:rPr>
              <a:t>автомати</a:t>
            </a:r>
            <a:r>
              <a:rPr lang="ru-RU" sz="1200" dirty="0">
                <a:latin typeface="Times New Roman"/>
                <a:ea typeface="Times New Roman"/>
                <a:cs typeface="Times New Roman"/>
              </a:rPr>
              <a:t> </a:t>
            </a:r>
            <a:r>
              <a:rPr lang="ru-RU" sz="1200" dirty="0" err="1">
                <a:latin typeface="Times New Roman"/>
                <a:ea typeface="Times New Roman"/>
                <a:cs typeface="Times New Roman"/>
              </a:rPr>
              <a:t>стають</a:t>
            </a:r>
            <a:r>
              <a:rPr lang="ru-RU" sz="1200" dirty="0">
                <a:latin typeface="Times New Roman"/>
                <a:ea typeface="Times New Roman"/>
                <a:cs typeface="Times New Roman"/>
              </a:rPr>
              <a:t> </a:t>
            </a:r>
            <a:r>
              <a:rPr lang="ru-RU" sz="1200" dirty="0" err="1">
                <a:latin typeface="Times New Roman"/>
                <a:ea typeface="Times New Roman"/>
                <a:cs typeface="Times New Roman"/>
              </a:rPr>
              <a:t>незамінним</a:t>
            </a:r>
            <a:r>
              <a:rPr lang="ru-RU" sz="1200" dirty="0">
                <a:latin typeface="Times New Roman"/>
                <a:ea typeface="Times New Roman"/>
                <a:cs typeface="Times New Roman"/>
              </a:rPr>
              <a:t> </a:t>
            </a:r>
            <a:r>
              <a:rPr lang="ru-RU" sz="1200" dirty="0" err="1">
                <a:latin typeface="Times New Roman"/>
                <a:ea typeface="Times New Roman"/>
                <a:cs typeface="Times New Roman"/>
              </a:rPr>
              <a:t>інструментом</a:t>
            </a:r>
            <a:r>
              <a:rPr lang="ru-RU" sz="1200" dirty="0">
                <a:latin typeface="Times New Roman"/>
                <a:ea typeface="Times New Roman"/>
                <a:cs typeface="Times New Roman"/>
              </a:rPr>
              <a:t> у </a:t>
            </a:r>
            <a:r>
              <a:rPr lang="ru-RU" sz="1200" dirty="0" err="1">
                <a:latin typeface="Times New Roman"/>
                <a:ea typeface="Times New Roman"/>
                <a:cs typeface="Times New Roman"/>
              </a:rPr>
              <a:t>кросплатформеній</a:t>
            </a:r>
            <a:r>
              <a:rPr lang="ru-RU" sz="1200" dirty="0">
                <a:latin typeface="Times New Roman"/>
                <a:ea typeface="Times New Roman"/>
                <a:cs typeface="Times New Roman"/>
              </a:rPr>
              <a:t> </a:t>
            </a:r>
            <a:r>
              <a:rPr lang="ru-RU" sz="1200" dirty="0" err="1">
                <a:latin typeface="Times New Roman"/>
                <a:ea typeface="Times New Roman"/>
                <a:cs typeface="Times New Roman"/>
              </a:rPr>
              <a:t>розробці</a:t>
            </a:r>
            <a:r>
              <a:rPr lang="ru-RU" sz="1200" dirty="0">
                <a:latin typeface="Times New Roman"/>
                <a:ea typeface="Times New Roman"/>
                <a:cs typeface="Times New Roman"/>
              </a:rPr>
              <a:t>, де </a:t>
            </a:r>
            <a:r>
              <a:rPr lang="ru-RU" sz="1200" dirty="0" err="1">
                <a:latin typeface="Times New Roman"/>
                <a:ea typeface="Times New Roman"/>
                <a:cs typeface="Times New Roman"/>
              </a:rPr>
              <a:t>додатки</a:t>
            </a:r>
            <a:r>
              <a:rPr lang="ru-RU" sz="1200" dirty="0">
                <a:latin typeface="Times New Roman"/>
                <a:ea typeface="Times New Roman"/>
                <a:cs typeface="Times New Roman"/>
              </a:rPr>
              <a:t> </a:t>
            </a:r>
            <a:r>
              <a:rPr lang="ru-RU" sz="1200" dirty="0" err="1">
                <a:latin typeface="Times New Roman"/>
                <a:ea typeface="Times New Roman"/>
                <a:cs typeface="Times New Roman"/>
              </a:rPr>
              <a:t>повинні</a:t>
            </a:r>
            <a:r>
              <a:rPr lang="ru-RU" sz="1200" dirty="0">
                <a:latin typeface="Times New Roman"/>
                <a:ea typeface="Times New Roman"/>
                <a:cs typeface="Times New Roman"/>
              </a:rPr>
              <a:t> </a:t>
            </a:r>
            <a:r>
              <a:rPr lang="ru-RU" sz="1200" dirty="0" err="1">
                <a:latin typeface="Times New Roman"/>
                <a:ea typeface="Times New Roman"/>
                <a:cs typeface="Times New Roman"/>
              </a:rPr>
              <a:t>відповідати</a:t>
            </a:r>
            <a:r>
              <a:rPr lang="ru-RU" sz="1200" dirty="0">
                <a:latin typeface="Times New Roman"/>
                <a:ea typeface="Times New Roman"/>
                <a:cs typeface="Times New Roman"/>
              </a:rPr>
              <a:t> </a:t>
            </a:r>
            <a:r>
              <a:rPr lang="ru-RU" sz="1200" dirty="0" err="1">
                <a:latin typeface="Times New Roman"/>
                <a:ea typeface="Times New Roman"/>
                <a:cs typeface="Times New Roman"/>
              </a:rPr>
              <a:t>високим</a:t>
            </a:r>
            <a:r>
              <a:rPr lang="ru-RU" sz="1200" dirty="0">
                <a:latin typeface="Times New Roman"/>
                <a:ea typeface="Times New Roman"/>
                <a:cs typeface="Times New Roman"/>
              </a:rPr>
              <a:t> стандартам </a:t>
            </a:r>
            <a:r>
              <a:rPr lang="ru-RU" sz="1200" dirty="0" err="1">
                <a:latin typeface="Times New Roman"/>
                <a:ea typeface="Times New Roman"/>
                <a:cs typeface="Times New Roman"/>
              </a:rPr>
              <a:t>ефективності</a:t>
            </a:r>
            <a:r>
              <a:rPr lang="ru-RU" sz="1200" dirty="0">
                <a:latin typeface="Times New Roman"/>
                <a:ea typeface="Times New Roman"/>
                <a:cs typeface="Times New Roman"/>
              </a:rPr>
              <a:t> та </a:t>
            </a:r>
            <a:r>
              <a:rPr lang="ru-RU" sz="1200" dirty="0" err="1">
                <a:latin typeface="Times New Roman"/>
                <a:ea typeface="Times New Roman"/>
                <a:cs typeface="Times New Roman"/>
              </a:rPr>
              <a:t>адаптивності</a:t>
            </a:r>
            <a:r>
              <a:rPr lang="ru-RU" sz="1200" dirty="0">
                <a:latin typeface="Times New Roman"/>
                <a:ea typeface="Times New Roman"/>
                <a:cs typeface="Times New Roman"/>
              </a:rPr>
              <a:t> до </a:t>
            </a:r>
            <a:r>
              <a:rPr lang="ru-RU" sz="1200" dirty="0" err="1">
                <a:latin typeface="Times New Roman"/>
                <a:ea typeface="Times New Roman"/>
                <a:cs typeface="Times New Roman"/>
              </a:rPr>
              <a:t>різних</a:t>
            </a:r>
            <a:r>
              <a:rPr lang="ru-RU" sz="1200" dirty="0">
                <a:latin typeface="Times New Roman"/>
                <a:ea typeface="Times New Roman"/>
                <a:cs typeface="Times New Roman"/>
              </a:rPr>
              <a:t> </a:t>
            </a:r>
            <a:r>
              <a:rPr lang="ru-RU" sz="1200" dirty="0" err="1">
                <a:latin typeface="Times New Roman"/>
                <a:ea typeface="Times New Roman"/>
                <a:cs typeface="Times New Roman"/>
              </a:rPr>
              <a:t>операційних</a:t>
            </a:r>
            <a:r>
              <a:rPr lang="ru-RU" sz="1200" dirty="0">
                <a:latin typeface="Times New Roman"/>
                <a:ea typeface="Times New Roman"/>
                <a:cs typeface="Times New Roman"/>
              </a:rPr>
              <a:t> систем.</a:t>
            </a:r>
            <a:endParaRPr lang="uk-UA" sz="1200" dirty="0">
              <a:latin typeface="Calibri"/>
              <a:ea typeface="Calibri"/>
              <a:cs typeface="Times New Roman"/>
            </a:endParaRPr>
          </a:p>
          <a:p>
            <a:pPr marL="0" indent="457200" algn="just">
              <a:lnSpc>
                <a:spcPct val="150000"/>
              </a:lnSpc>
              <a:buNone/>
            </a:pPr>
            <a:r>
              <a:rPr lang="uk-UA" sz="1200" dirty="0">
                <a:latin typeface="Times New Roman"/>
                <a:ea typeface="Calibri"/>
                <a:cs typeface="Times New Roman"/>
              </a:rPr>
              <a:t>Актуальність теми зумовлена динамічним розвитком технологій та необхідністю забезпечення якісного доступу до даних на різних пристроях, незважаючи на відмінність їхніх операційних систем, впровадженням сучасних методів управління станами мобільних додатків, які задовольняють потреби користувачів і забезпечують їх конкурентоспроможність на ринку</a:t>
            </a:r>
            <a:r>
              <a:rPr lang="uk-UA" sz="1200" dirty="0" smtClean="0">
                <a:latin typeface="Times New Roman"/>
                <a:ea typeface="Calibri"/>
                <a:cs typeface="Times New Roman"/>
              </a:rPr>
              <a:t>.</a:t>
            </a:r>
            <a:endParaRPr sz="1200" dirty="0">
              <a:latin typeface="Times New Roman"/>
              <a:ea typeface="Times New Roman"/>
              <a:cs typeface="Times New Roman"/>
              <a:sym typeface="Times New Roman"/>
            </a:endParaRPr>
          </a:p>
          <a:p>
            <a:pPr marL="0" lvl="0" indent="450000" algn="just">
              <a:lnSpc>
                <a:spcPct val="150000"/>
              </a:lnSpc>
              <a:buSzPts val="1100"/>
              <a:buNone/>
            </a:pPr>
            <a:r>
              <a:rPr lang="ru-RU" sz="1200" b="1" dirty="0" err="1">
                <a:latin typeface="Times New Roman"/>
                <a:ea typeface="Times New Roman"/>
                <a:cs typeface="Times New Roman"/>
                <a:sym typeface="Times New Roman"/>
              </a:rPr>
              <a:t>Об'єкт</a:t>
            </a:r>
            <a:r>
              <a:rPr lang="ru-RU" sz="1200" b="1" dirty="0">
                <a:latin typeface="Times New Roman"/>
                <a:ea typeface="Times New Roman"/>
                <a:cs typeface="Times New Roman"/>
                <a:sym typeface="Times New Roman"/>
              </a:rPr>
              <a:t> та мета </a:t>
            </a:r>
            <a:r>
              <a:rPr lang="ru-RU" sz="1200" b="1" dirty="0" err="1">
                <a:latin typeface="Times New Roman"/>
                <a:ea typeface="Times New Roman"/>
                <a:cs typeface="Times New Roman"/>
                <a:sym typeface="Times New Roman"/>
              </a:rPr>
              <a:t>дослідження</a:t>
            </a:r>
            <a:r>
              <a:rPr lang="ru-RU" sz="1200" b="1" dirty="0">
                <a:latin typeface="Times New Roman"/>
                <a:ea typeface="Times New Roman"/>
                <a:cs typeface="Times New Roman"/>
                <a:sym typeface="Times New Roman"/>
              </a:rPr>
              <a:t>. </a:t>
            </a:r>
            <a:r>
              <a:rPr lang="ru-RU" sz="1200" dirty="0">
                <a:latin typeface="Times New Roman"/>
                <a:ea typeface="Times New Roman"/>
                <a:cs typeface="Times New Roman"/>
                <a:sym typeface="Times New Roman"/>
              </a:rPr>
              <a:t>М</a:t>
            </a:r>
            <a:r>
              <a:rPr lang="ru-RU" sz="1200" dirty="0" smtClean="0">
                <a:latin typeface="Times New Roman"/>
                <a:ea typeface="Times New Roman"/>
                <a:cs typeface="Times New Roman"/>
                <a:sym typeface="Times New Roman"/>
              </a:rPr>
              <a:t>етою </a:t>
            </a:r>
            <a:r>
              <a:rPr lang="ru-RU" sz="1200" dirty="0" err="1">
                <a:latin typeface="Times New Roman"/>
                <a:ea typeface="Times New Roman"/>
                <a:cs typeface="Times New Roman"/>
                <a:sym typeface="Times New Roman"/>
              </a:rPr>
              <a:t>даного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дослідження</a:t>
            </a:r>
            <a:r>
              <a:rPr lang="ru-RU" sz="1200" dirty="0">
                <a:latin typeface="Times New Roman"/>
                <a:ea typeface="Times New Roman"/>
                <a:cs typeface="Times New Roman"/>
                <a:sym typeface="Times New Roman"/>
              </a:rPr>
              <a:t> є </a:t>
            </a:r>
            <a:r>
              <a:rPr lang="uk-UA" sz="1200" dirty="0">
                <a:latin typeface="Times New Roman"/>
                <a:ea typeface="Calibri"/>
              </a:rPr>
              <a:t>вивчення сучасних підходів до управління станами в мобільних додатках та інтеграція кінцевих автоматів для оптимізації управління станами </a:t>
            </a:r>
            <a:r>
              <a:rPr lang="uk-UA" sz="1200" dirty="0" err="1">
                <a:latin typeface="Times New Roman"/>
                <a:ea typeface="Calibri"/>
              </a:rPr>
              <a:t>кросплатформених</a:t>
            </a:r>
            <a:r>
              <a:rPr lang="uk-UA" sz="1200" dirty="0">
                <a:latin typeface="Times New Roman"/>
                <a:ea typeface="Calibri"/>
              </a:rPr>
              <a:t> мобільних додатків з метою підвищення їх продуктивності, стабільності та зручності підтримки</a:t>
            </a:r>
            <a:r>
              <a:rPr lang="uk-UA" sz="1200" dirty="0" smtClean="0">
                <a:latin typeface="Times New Roman"/>
                <a:ea typeface="Calibri"/>
              </a:rPr>
              <a:t>.</a:t>
            </a:r>
            <a:endParaRPr sz="1200" dirty="0">
              <a:latin typeface="Times New Roman"/>
              <a:ea typeface="Times New Roman"/>
              <a:cs typeface="Times New Roman"/>
              <a:sym typeface="Times New Roman"/>
            </a:endParaRPr>
          </a:p>
        </p:txBody>
      </p:sp>
      <p:pic>
        <p:nvPicPr>
          <p:cNvPr id="74" name="Google Shape;74;p14"/>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75" name="Google Shape;7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ru-RU"/>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263769"/>
            <a:ext cx="8520600" cy="52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ru-RU" sz="3000" b="1" dirty="0" err="1">
                <a:latin typeface="Times New Roman"/>
                <a:ea typeface="Times New Roman"/>
                <a:cs typeface="Times New Roman"/>
                <a:sym typeface="Times New Roman"/>
              </a:rPr>
              <a:t>Огляд</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літератури</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аналогів</a:t>
            </a:r>
            <a:r>
              <a:rPr lang="ru-RU" sz="3000" b="1" dirty="0">
                <a:latin typeface="Times New Roman"/>
                <a:ea typeface="Times New Roman"/>
                <a:cs typeface="Times New Roman"/>
                <a:sym typeface="Times New Roman"/>
              </a:rPr>
              <a:t>)</a:t>
            </a:r>
            <a:endParaRPr sz="3000" b="1" dirty="0">
              <a:latin typeface="Times New Roman"/>
              <a:ea typeface="Times New Roman"/>
              <a:cs typeface="Times New Roman"/>
              <a:sym typeface="Times New Roman"/>
            </a:endParaRPr>
          </a:p>
        </p:txBody>
      </p:sp>
      <p:sp>
        <p:nvSpPr>
          <p:cNvPr id="81" name="Google Shape;81;p15"/>
          <p:cNvSpPr txBox="1">
            <a:spLocks noGrp="1"/>
          </p:cNvSpPr>
          <p:nvPr>
            <p:ph type="body" idx="1"/>
          </p:nvPr>
        </p:nvSpPr>
        <p:spPr>
          <a:xfrm>
            <a:off x="177900" y="707850"/>
            <a:ext cx="8886900" cy="4233400"/>
          </a:xfrm>
          <a:prstGeom prst="rect">
            <a:avLst/>
          </a:prstGeom>
          <a:noFill/>
          <a:ln>
            <a:noFill/>
          </a:ln>
        </p:spPr>
        <p:txBody>
          <a:bodyPr spcFirstLastPara="1" wrap="square" lIns="91425" tIns="91425" rIns="91425" bIns="91425" anchor="t" anchorCtr="0">
            <a:noAutofit/>
          </a:bodyPr>
          <a:lstStyle/>
          <a:p>
            <a:pPr marL="0" lvl="0" indent="450000" algn="just">
              <a:lnSpc>
                <a:spcPct val="150000"/>
              </a:lnSpc>
              <a:buSzPts val="1100"/>
              <a:buNone/>
            </a:pPr>
            <a:r>
              <a:rPr lang="ru-RU" sz="1200" dirty="0" err="1">
                <a:latin typeface="Times New Roman"/>
                <a:ea typeface="Times New Roman"/>
                <a:cs typeface="Times New Roman"/>
                <a:sym typeface="Times New Roman"/>
              </a:rPr>
              <a:t>Аналіз</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наукових</a:t>
            </a:r>
            <a:r>
              <a:rPr lang="ru-RU" sz="1200" dirty="0">
                <a:latin typeface="Times New Roman"/>
                <a:ea typeface="Times New Roman"/>
                <a:cs typeface="Times New Roman"/>
                <a:sym typeface="Times New Roman"/>
              </a:rPr>
              <a:t> та </a:t>
            </a:r>
            <a:r>
              <a:rPr lang="ru-RU" sz="1200" dirty="0" err="1">
                <a:latin typeface="Times New Roman"/>
                <a:ea typeface="Times New Roman"/>
                <a:cs typeface="Times New Roman"/>
                <a:sym typeface="Times New Roman"/>
              </a:rPr>
              <a:t>професійних</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джерел</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підтверджує</a:t>
            </a:r>
            <a:r>
              <a:rPr lang="ru-RU" sz="1200" dirty="0" smtClean="0">
                <a:latin typeface="Times New Roman"/>
                <a:ea typeface="Times New Roman"/>
                <a:cs typeface="Times New Roman"/>
                <a:sym typeface="Times New Roman"/>
              </a:rPr>
              <a:t>, </a:t>
            </a:r>
            <a:r>
              <a:rPr lang="uk-UA" sz="1200" dirty="0">
                <a:latin typeface="Times New Roman"/>
                <a:ea typeface="Arial"/>
              </a:rPr>
              <a:t>значну увагу науковців і практиків до використання кінцевих автоматів (FSM), як інструменту для моделювання поведінки систем та управління їхніми станами</a:t>
            </a:r>
            <a:r>
              <a:rPr lang="uk-UA" sz="1200" dirty="0" smtClean="0">
                <a:latin typeface="Times New Roman"/>
                <a:ea typeface="Arial"/>
              </a:rPr>
              <a:t>.</a:t>
            </a:r>
            <a:endParaRPr lang="ru-RU" sz="1200" dirty="0">
              <a:latin typeface="Times New Roman"/>
              <a:ea typeface="Times New Roman"/>
              <a:cs typeface="Times New Roman"/>
              <a:sym typeface="Times New Roman"/>
            </a:endParaRPr>
          </a:p>
          <a:p>
            <a:pPr marL="0" lvl="0" indent="450000" algn="just">
              <a:lnSpc>
                <a:spcPct val="150000"/>
              </a:lnSpc>
              <a:buSzPts val="1100"/>
              <a:buNone/>
            </a:pPr>
            <a:r>
              <a:rPr lang="uk-UA" sz="1200" dirty="0">
                <a:latin typeface="Times New Roman"/>
                <a:ea typeface="Arial"/>
                <a:cs typeface="Times New Roman"/>
              </a:rPr>
              <a:t>С</a:t>
            </a:r>
            <a:r>
              <a:rPr lang="uk-UA" sz="1200" dirty="0" smtClean="0">
                <a:latin typeface="Times New Roman"/>
                <a:ea typeface="Arial"/>
                <a:cs typeface="Times New Roman"/>
              </a:rPr>
              <a:t>учасні </a:t>
            </a:r>
            <a:r>
              <a:rPr lang="uk-UA" sz="1200" dirty="0">
                <a:latin typeface="Times New Roman"/>
                <a:ea typeface="Arial"/>
                <a:cs typeface="Times New Roman"/>
              </a:rPr>
              <a:t>дослідження здебільшого спрямовані на оптимізацію </a:t>
            </a:r>
            <a:r>
              <a:rPr lang="uk-UA" sz="1200" dirty="0" err="1">
                <a:latin typeface="Times New Roman"/>
                <a:ea typeface="Arial"/>
                <a:cs typeface="Times New Roman"/>
              </a:rPr>
              <a:t>архітектур</a:t>
            </a:r>
            <a:r>
              <a:rPr lang="uk-UA" sz="1200" dirty="0">
                <a:latin typeface="Times New Roman"/>
                <a:ea typeface="Arial"/>
                <a:cs typeface="Times New Roman"/>
              </a:rPr>
              <a:t> FSM, включаючи зменшення апаратних витрат, підвищення продуктивності пам’яті та вдосконалення алгоритмів переходів між станами. Водночас, питання інтеграції FSM у процеси розробки </a:t>
            </a:r>
            <a:r>
              <a:rPr lang="uk-UA" sz="1200" dirty="0" err="1">
                <a:latin typeface="Times New Roman"/>
                <a:ea typeface="Arial"/>
                <a:cs typeface="Times New Roman"/>
              </a:rPr>
              <a:t>кросплатформенних</a:t>
            </a:r>
            <a:r>
              <a:rPr lang="uk-UA" sz="1200" dirty="0">
                <a:latin typeface="Times New Roman"/>
                <a:ea typeface="Arial"/>
                <a:cs typeface="Times New Roman"/>
              </a:rPr>
              <a:t> мобільних додатків залишаються майже недослідженими. </a:t>
            </a:r>
            <a:r>
              <a:rPr lang="uk-UA" sz="1200" dirty="0" smtClean="0">
                <a:latin typeface="Times New Roman"/>
                <a:ea typeface="Arial"/>
                <a:cs typeface="Times New Roman"/>
              </a:rPr>
              <a:t>Обмежено </a:t>
            </a:r>
            <a:r>
              <a:rPr lang="uk-UA" sz="1200" dirty="0">
                <a:latin typeface="Times New Roman"/>
                <a:ea typeface="Arial"/>
                <a:cs typeface="Times New Roman"/>
              </a:rPr>
              <a:t>розглядається використання FSM для вирішення завдань, пов’язаних із складною логікою навігації, обробкою асинхронних подій або підтримкою інтерактивних інтерфейсів </a:t>
            </a:r>
            <a:r>
              <a:rPr lang="uk-UA" sz="1200" dirty="0" smtClean="0">
                <a:latin typeface="Times New Roman"/>
                <a:ea typeface="Arial"/>
                <a:cs typeface="Times New Roman"/>
              </a:rPr>
              <a:t>користувача. </a:t>
            </a:r>
          </a:p>
          <a:p>
            <a:pPr marL="0" lvl="0" indent="450000" algn="just">
              <a:lnSpc>
                <a:spcPct val="150000"/>
              </a:lnSpc>
              <a:buSzPts val="1100"/>
              <a:buNone/>
            </a:pPr>
            <a:r>
              <a:rPr lang="uk-UA" sz="1200" dirty="0" smtClean="0">
                <a:latin typeface="Times New Roman" panose="02020603050405020304" pitchFamily="18" charset="0"/>
                <a:ea typeface="Calibri"/>
                <a:cs typeface="Times New Roman" panose="02020603050405020304" pitchFamily="18" charset="0"/>
              </a:rPr>
              <a:t>Т</a:t>
            </a:r>
            <a:r>
              <a:rPr lang="uk-UA" sz="1200" dirty="0" smtClean="0">
                <a:latin typeface="Times New Roman"/>
                <a:ea typeface="Arial"/>
                <a:cs typeface="Times New Roman"/>
              </a:rPr>
              <a:t>радиційні </a:t>
            </a:r>
            <a:r>
              <a:rPr lang="uk-UA" sz="1200" dirty="0">
                <a:latin typeface="Times New Roman"/>
                <a:ea typeface="Arial"/>
                <a:cs typeface="Times New Roman"/>
              </a:rPr>
              <a:t>підходи до управління станами, такі як </a:t>
            </a:r>
            <a:r>
              <a:rPr lang="uk-UA" sz="1200" dirty="0" err="1">
                <a:latin typeface="Times New Roman"/>
                <a:ea typeface="Arial"/>
                <a:cs typeface="Times New Roman"/>
              </a:rPr>
              <a:t>Redux</a:t>
            </a:r>
            <a:r>
              <a:rPr lang="uk-UA" sz="1200" dirty="0">
                <a:latin typeface="Times New Roman"/>
                <a:ea typeface="Arial"/>
                <a:cs typeface="Times New Roman"/>
              </a:rPr>
              <a:t> або </a:t>
            </a:r>
            <a:r>
              <a:rPr lang="uk-UA" sz="1200" dirty="0" err="1">
                <a:latin typeface="Times New Roman"/>
                <a:ea typeface="Arial"/>
                <a:cs typeface="Times New Roman"/>
              </a:rPr>
              <a:t>MobX</a:t>
            </a:r>
            <a:r>
              <a:rPr lang="uk-UA" sz="1200" dirty="0">
                <a:latin typeface="Times New Roman"/>
                <a:ea typeface="Arial"/>
                <a:cs typeface="Times New Roman"/>
              </a:rPr>
              <a:t>, хоча і є ефективними, мають обмеження у контексті складних мобільних </a:t>
            </a:r>
            <a:r>
              <a:rPr lang="uk-UA" sz="1200" dirty="0" smtClean="0">
                <a:latin typeface="Times New Roman"/>
                <a:ea typeface="Arial"/>
                <a:cs typeface="Times New Roman"/>
              </a:rPr>
              <a:t>додатків. Використання </a:t>
            </a:r>
            <a:r>
              <a:rPr lang="uk-UA" sz="1200" dirty="0">
                <a:latin typeface="Times New Roman"/>
                <a:ea typeface="Arial"/>
                <a:cs typeface="Times New Roman"/>
              </a:rPr>
              <a:t>FSM у цьому контексті може стати перспективним напрямом, що дозволить оптимізувати процеси управління станами.</a:t>
            </a:r>
            <a:endParaRPr lang="uk-UA" sz="1050" dirty="0">
              <a:latin typeface="Calibri"/>
              <a:ea typeface="Calibri"/>
              <a:cs typeface="Times New Roman"/>
            </a:endParaRPr>
          </a:p>
          <a:p>
            <a:pPr marL="0" indent="450000" algn="just">
              <a:lnSpc>
                <a:spcPct val="150000"/>
              </a:lnSpc>
              <a:buNone/>
            </a:pPr>
            <a:r>
              <a:rPr lang="uk-UA" sz="1200" dirty="0">
                <a:latin typeface="Times New Roman"/>
                <a:ea typeface="Arial"/>
                <a:cs typeface="Times New Roman"/>
              </a:rPr>
              <a:t>Загалом, результати огляду свідчать про необхідність дослідження інтеграції FSM у </a:t>
            </a:r>
            <a:r>
              <a:rPr lang="uk-UA" sz="1200" dirty="0" err="1">
                <a:latin typeface="Times New Roman"/>
                <a:ea typeface="Arial"/>
                <a:cs typeface="Times New Roman"/>
              </a:rPr>
              <a:t>кросплатформену</a:t>
            </a:r>
            <a:r>
              <a:rPr lang="uk-UA" sz="1200" dirty="0">
                <a:latin typeface="Times New Roman"/>
                <a:ea typeface="Arial"/>
                <a:cs typeface="Times New Roman"/>
              </a:rPr>
              <a:t> мобільну </a:t>
            </a:r>
            <a:r>
              <a:rPr lang="uk-UA" sz="1200" dirty="0" smtClean="0">
                <a:latin typeface="Times New Roman"/>
                <a:ea typeface="Arial"/>
                <a:cs typeface="Times New Roman"/>
              </a:rPr>
              <a:t>розробку.     Подальші </a:t>
            </a:r>
            <a:r>
              <a:rPr lang="uk-UA" sz="1200" dirty="0">
                <a:latin typeface="Times New Roman"/>
                <a:ea typeface="Arial"/>
                <a:cs typeface="Times New Roman"/>
              </a:rPr>
              <a:t>дослідження в цій галузі сприятимуть покращенню якості мобільних додатків, підвищенню </a:t>
            </a:r>
            <a:r>
              <a:rPr lang="uk-UA" sz="1200" dirty="0" smtClean="0">
                <a:latin typeface="Times New Roman"/>
                <a:ea typeface="Arial"/>
                <a:cs typeface="Times New Roman"/>
              </a:rPr>
              <a:t>їхньої стабільності </a:t>
            </a:r>
            <a:r>
              <a:rPr lang="uk-UA" sz="1200" dirty="0">
                <a:latin typeface="Times New Roman"/>
                <a:ea typeface="Arial"/>
                <a:cs typeface="Times New Roman"/>
              </a:rPr>
              <a:t>та забезпеченню зручності для кінцевих користувачів.</a:t>
            </a:r>
            <a:endParaRPr lang="uk-UA" sz="1050" dirty="0">
              <a:latin typeface="Calibri"/>
              <a:ea typeface="Calibri"/>
              <a:cs typeface="Times New Roman"/>
            </a:endParaRPr>
          </a:p>
          <a:p>
            <a:pPr marL="0" lvl="0" indent="0" algn="l" rtl="0">
              <a:lnSpc>
                <a:spcPct val="115000"/>
              </a:lnSpc>
              <a:spcBef>
                <a:spcPts val="1500"/>
              </a:spcBef>
              <a:spcAft>
                <a:spcPts val="1200"/>
              </a:spcAft>
              <a:buSzPts val="1800"/>
              <a:buNone/>
            </a:pPr>
            <a:endParaRPr sz="1200" dirty="0">
              <a:latin typeface="Times New Roman"/>
              <a:ea typeface="Times New Roman"/>
              <a:cs typeface="Times New Roman"/>
              <a:sym typeface="Times New Roman"/>
            </a:endParaRPr>
          </a:p>
        </p:txBody>
      </p:sp>
      <p:pic>
        <p:nvPicPr>
          <p:cNvPr id="82" name="Google Shape;82;p15"/>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83" name="Google Shape;83;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ru-RU"/>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252250"/>
            <a:ext cx="8520600" cy="536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667"/>
              <a:buNone/>
            </a:pPr>
            <a:r>
              <a:rPr lang="ru-RU" sz="3000" b="1">
                <a:latin typeface="Times New Roman"/>
                <a:ea typeface="Times New Roman"/>
                <a:cs typeface="Times New Roman"/>
                <a:sym typeface="Times New Roman"/>
              </a:rPr>
              <a:t>Постановка задачі</a:t>
            </a:r>
            <a:endParaRPr sz="3000" b="1">
              <a:latin typeface="Times New Roman"/>
              <a:ea typeface="Times New Roman"/>
              <a:cs typeface="Times New Roman"/>
              <a:sym typeface="Times New Roman"/>
            </a:endParaRPr>
          </a:p>
        </p:txBody>
      </p:sp>
      <p:sp>
        <p:nvSpPr>
          <p:cNvPr id="89" name="Google Shape;89;p16"/>
          <p:cNvSpPr txBox="1">
            <a:spLocks noGrp="1"/>
          </p:cNvSpPr>
          <p:nvPr>
            <p:ph type="body" idx="1"/>
          </p:nvPr>
        </p:nvSpPr>
        <p:spPr>
          <a:xfrm>
            <a:off x="268925" y="788950"/>
            <a:ext cx="8520600" cy="3907200"/>
          </a:xfrm>
          <a:prstGeom prst="rect">
            <a:avLst/>
          </a:prstGeom>
          <a:noFill/>
          <a:ln>
            <a:noFill/>
          </a:ln>
        </p:spPr>
        <p:txBody>
          <a:bodyPr spcFirstLastPara="1" wrap="square" lIns="91425" tIns="91425" rIns="91425" bIns="91425" anchor="t" anchorCtr="0">
            <a:noAutofit/>
          </a:bodyPr>
          <a:lstStyle/>
          <a:p>
            <a:pPr marL="0" lvl="0" indent="450000" algn="just">
              <a:lnSpc>
                <a:spcPct val="150000"/>
              </a:lnSpc>
              <a:buSzPts val="1100"/>
              <a:buNone/>
            </a:pPr>
            <a:r>
              <a:rPr lang="ru-RU" sz="1200" dirty="0">
                <a:highlight>
                  <a:srgbClr val="FFFFFF"/>
                </a:highlight>
                <a:latin typeface="Times New Roman"/>
                <a:ea typeface="Times New Roman"/>
                <a:cs typeface="Times New Roman"/>
                <a:sym typeface="Times New Roman"/>
              </a:rPr>
              <a:t>Постановка </a:t>
            </a:r>
            <a:r>
              <a:rPr lang="ru-RU" sz="1200" dirty="0" err="1">
                <a:highlight>
                  <a:srgbClr val="FFFFFF"/>
                </a:highlight>
                <a:latin typeface="Times New Roman"/>
                <a:ea typeface="Times New Roman"/>
                <a:cs typeface="Times New Roman"/>
                <a:sym typeface="Times New Roman"/>
              </a:rPr>
              <a:t>задачі</a:t>
            </a:r>
            <a:r>
              <a:rPr lang="ru-RU" sz="1200" dirty="0">
                <a:highlight>
                  <a:srgbClr val="FFFFFF"/>
                </a:highlight>
                <a:latin typeface="Times New Roman"/>
                <a:ea typeface="Times New Roman"/>
                <a:cs typeface="Times New Roman"/>
                <a:sym typeface="Times New Roman"/>
              </a:rPr>
              <a:t> </a:t>
            </a:r>
            <a:r>
              <a:rPr lang="ru-RU" sz="1200" dirty="0" err="1">
                <a:highlight>
                  <a:srgbClr val="FFFFFF"/>
                </a:highlight>
                <a:latin typeface="Times New Roman"/>
                <a:ea typeface="Times New Roman"/>
                <a:cs typeface="Times New Roman"/>
                <a:sym typeface="Times New Roman"/>
              </a:rPr>
              <a:t>передбачає</a:t>
            </a:r>
            <a:r>
              <a:rPr lang="ru-RU" sz="1200" dirty="0">
                <a:highlight>
                  <a:srgbClr val="FFFFFF"/>
                </a:highlight>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дослідження</a:t>
            </a:r>
            <a:r>
              <a:rPr lang="ru-RU" sz="1200" dirty="0">
                <a:latin typeface="Times New Roman"/>
                <a:ea typeface="Times New Roman"/>
                <a:cs typeface="Times New Roman"/>
                <a:sym typeface="Times New Roman"/>
              </a:rPr>
              <a:t> та </a:t>
            </a:r>
            <a:r>
              <a:rPr lang="ru-RU" sz="1200" dirty="0" err="1">
                <a:latin typeface="Times New Roman"/>
                <a:ea typeface="Times New Roman"/>
                <a:cs typeface="Times New Roman"/>
                <a:sym typeface="Times New Roman"/>
              </a:rPr>
              <a:t>оцінку</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ефективності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застосування</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скінченних</a:t>
            </a:r>
            <a:r>
              <a:rPr lang="ru-RU" sz="1200" dirty="0" smtClean="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автоматів</a:t>
            </a:r>
            <a:r>
              <a:rPr lang="ru-RU" sz="1200" dirty="0">
                <a:latin typeface="Times New Roman"/>
                <a:ea typeface="Times New Roman"/>
                <a:cs typeface="Times New Roman"/>
                <a:sym typeface="Times New Roman"/>
              </a:rPr>
              <a:t> для </a:t>
            </a:r>
            <a:r>
              <a:rPr lang="ru-RU" sz="1200" dirty="0" err="1">
                <a:latin typeface="Times New Roman"/>
                <a:ea typeface="Times New Roman"/>
                <a:cs typeface="Times New Roman"/>
                <a:sym typeface="Times New Roman"/>
              </a:rPr>
              <a:t>оптимізації</a:t>
            </a:r>
            <a:r>
              <a:rPr lang="ru-RU" sz="1200" dirty="0">
                <a:latin typeface="Times New Roman"/>
                <a:ea typeface="Times New Roman"/>
                <a:cs typeface="Times New Roman"/>
                <a:sym typeface="Times New Roman"/>
              </a:rPr>
              <a:t> та </a:t>
            </a:r>
            <a:r>
              <a:rPr lang="ru-RU" sz="1200" dirty="0" err="1">
                <a:latin typeface="Times New Roman"/>
                <a:ea typeface="Times New Roman"/>
                <a:cs typeface="Times New Roman"/>
                <a:sym typeface="Times New Roman"/>
              </a:rPr>
              <a:t>підвищення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ефективності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кросплатформених</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мобільних</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додатків</a:t>
            </a:r>
            <a:r>
              <a:rPr lang="ru-RU" sz="1200" dirty="0" smtClean="0">
                <a:latin typeface="Times New Roman"/>
                <a:ea typeface="Times New Roman"/>
                <a:cs typeface="Times New Roman"/>
                <a:sym typeface="Times New Roman"/>
              </a:rPr>
              <a:t>.</a:t>
            </a:r>
            <a:endParaRPr sz="1200" b="1" dirty="0">
              <a:latin typeface="Times New Roman"/>
              <a:ea typeface="Times New Roman"/>
              <a:cs typeface="Times New Roman"/>
              <a:sym typeface="Times New Roman"/>
            </a:endParaRPr>
          </a:p>
          <a:p>
            <a:pPr marL="0" lvl="0" indent="450000" algn="just" rtl="0">
              <a:lnSpc>
                <a:spcPct val="150000"/>
              </a:lnSpc>
              <a:spcBef>
                <a:spcPts val="0"/>
              </a:spcBef>
              <a:spcAft>
                <a:spcPts val="0"/>
              </a:spcAft>
              <a:buClr>
                <a:schemeClr val="dk1"/>
              </a:buClr>
              <a:buSzPts val="1100"/>
              <a:buFont typeface="Arial"/>
              <a:buNone/>
            </a:pPr>
            <a:r>
              <a:rPr lang="ru-RU" sz="1200" b="1" dirty="0" err="1">
                <a:latin typeface="Times New Roman"/>
                <a:ea typeface="Times New Roman"/>
                <a:cs typeface="Times New Roman"/>
                <a:sym typeface="Times New Roman"/>
              </a:rPr>
              <a:t>Реалізація</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наукового</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дослідження</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складається</a:t>
            </a:r>
            <a:r>
              <a:rPr lang="ru-RU" sz="1200" b="1" dirty="0">
                <a:latin typeface="Times New Roman"/>
                <a:ea typeface="Times New Roman"/>
                <a:cs typeface="Times New Roman"/>
                <a:sym typeface="Times New Roman"/>
              </a:rPr>
              <a:t> з </a:t>
            </a:r>
            <a:r>
              <a:rPr lang="ru-RU" sz="1200" b="1" dirty="0" err="1">
                <a:latin typeface="Times New Roman"/>
                <a:ea typeface="Times New Roman"/>
                <a:cs typeface="Times New Roman"/>
                <a:sym typeface="Times New Roman"/>
              </a:rPr>
              <a:t>наступних</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етапів</a:t>
            </a:r>
            <a:r>
              <a:rPr lang="ru-RU" sz="1200" b="1" dirty="0">
                <a:latin typeface="Times New Roman"/>
                <a:ea typeface="Times New Roman"/>
                <a:cs typeface="Times New Roman"/>
                <a:sym typeface="Times New Roman"/>
              </a:rPr>
              <a:t>:</a:t>
            </a:r>
            <a:endParaRPr sz="1200" b="1"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аналіз</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переваг</a:t>
            </a:r>
            <a:r>
              <a:rPr lang="ru-RU" sz="1200" dirty="0">
                <a:latin typeface="Times New Roman"/>
                <a:ea typeface="Times New Roman"/>
                <a:cs typeface="Times New Roman"/>
                <a:sym typeface="Times New Roman"/>
              </a:rPr>
              <a:t> та </a:t>
            </a:r>
            <a:r>
              <a:rPr lang="ru-RU" sz="1200" dirty="0" err="1" smtClean="0">
                <a:latin typeface="Times New Roman"/>
                <a:ea typeface="Times New Roman"/>
                <a:cs typeface="Times New Roman"/>
                <a:sym typeface="Times New Roman"/>
              </a:rPr>
              <a:t>недоліків</a:t>
            </a:r>
            <a:r>
              <a:rPr lang="ru-RU" sz="1200" dirty="0" smtClean="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застосування</a:t>
            </a:r>
            <a:r>
              <a:rPr lang="ru-RU" sz="1200" dirty="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FSM</a:t>
            </a:r>
            <a:r>
              <a:rPr lang="ru-RU" sz="1200" dirty="0" smtClean="0">
                <a:latin typeface="Times New Roman"/>
                <a:ea typeface="Times New Roman"/>
                <a:cs typeface="Times New Roman"/>
                <a:sym typeface="Times New Roman"/>
              </a:rPr>
              <a:t> </a:t>
            </a:r>
            <a:r>
              <a:rPr lang="ru-RU" sz="1200" dirty="0">
                <a:latin typeface="Times New Roman"/>
                <a:ea typeface="Times New Roman"/>
                <a:cs typeface="Times New Roman"/>
                <a:sym typeface="Times New Roman"/>
              </a:rPr>
              <a:t>на </a:t>
            </a:r>
            <a:r>
              <a:rPr lang="ru-RU" sz="1200" dirty="0" err="1">
                <a:latin typeface="Times New Roman"/>
                <a:ea typeface="Times New Roman"/>
                <a:cs typeface="Times New Roman"/>
                <a:sym typeface="Times New Roman"/>
              </a:rPr>
              <a:t>основі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огляду</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наукових</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джерел</a:t>
            </a:r>
            <a:r>
              <a:rPr lang="ru-RU"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розробка</a:t>
            </a:r>
            <a:r>
              <a:rPr lang="ru-RU" sz="1200" dirty="0">
                <a:latin typeface="Times New Roman"/>
                <a:ea typeface="Times New Roman"/>
                <a:cs typeface="Times New Roman"/>
                <a:sym typeface="Times New Roman"/>
              </a:rPr>
              <a:t> методики </a:t>
            </a:r>
            <a:r>
              <a:rPr lang="ru-RU" sz="1200" dirty="0" err="1">
                <a:latin typeface="Times New Roman"/>
                <a:ea typeface="Times New Roman"/>
                <a:cs typeface="Times New Roman"/>
                <a:sym typeface="Times New Roman"/>
              </a:rPr>
              <a:t>порівняльного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аналізу</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ефективності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використання</a:t>
            </a:r>
            <a:r>
              <a:rPr lang="ru-RU" sz="1200" dirty="0">
                <a:latin typeface="Times New Roman"/>
                <a:ea typeface="Times New Roman"/>
                <a:cs typeface="Times New Roman"/>
                <a:sym typeface="Times New Roman"/>
              </a:rPr>
              <a:t> </a:t>
            </a:r>
            <a:r>
              <a:rPr lang="uk-UA" sz="1200" dirty="0" smtClean="0">
                <a:latin typeface="Times New Roman"/>
                <a:ea typeface="Times New Roman"/>
                <a:cs typeface="Times New Roman"/>
                <a:sym typeface="Times New Roman"/>
              </a:rPr>
              <a:t>декларативних та </a:t>
            </a:r>
            <a:r>
              <a:rPr lang="en-US" sz="1200" dirty="0" smtClean="0">
                <a:latin typeface="Times New Roman"/>
                <a:ea typeface="Times New Roman"/>
                <a:cs typeface="Times New Roman"/>
                <a:sym typeface="Times New Roman"/>
              </a:rPr>
              <a:t>FSM</a:t>
            </a:r>
            <a:r>
              <a:rPr lang="uk-UA" sz="1200" dirty="0" smtClean="0">
                <a:latin typeface="Times New Roman"/>
                <a:ea typeface="Times New Roman"/>
                <a:cs typeface="Times New Roman"/>
                <a:sym typeface="Times New Roman"/>
              </a:rPr>
              <a:t> методів для управління станами мобільних додатків;</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визначення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критеріїв</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оцінки</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ефективності</a:t>
            </a:r>
            <a:r>
              <a:rPr lang="ru-RU"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експериментальне</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дослідження</a:t>
            </a:r>
            <a:r>
              <a:rPr lang="ru-RU" sz="1200" dirty="0">
                <a:latin typeface="Times New Roman"/>
                <a:ea typeface="Times New Roman"/>
                <a:cs typeface="Times New Roman"/>
                <a:sym typeface="Times New Roman"/>
              </a:rPr>
              <a:t> на </a:t>
            </a:r>
            <a:r>
              <a:rPr lang="ru-RU" sz="1200" dirty="0" err="1">
                <a:latin typeface="Times New Roman"/>
                <a:ea typeface="Times New Roman"/>
                <a:cs typeface="Times New Roman"/>
                <a:sym typeface="Times New Roman"/>
              </a:rPr>
              <a:t>основі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розробки</a:t>
            </a:r>
            <a:r>
              <a:rPr lang="ru-RU" sz="1200" dirty="0">
                <a:latin typeface="Times New Roman"/>
                <a:ea typeface="Times New Roman"/>
                <a:cs typeface="Times New Roman"/>
                <a:sym typeface="Times New Roman"/>
              </a:rPr>
              <a:t> тестового </a:t>
            </a:r>
            <a:r>
              <a:rPr lang="ru-RU" sz="1200" dirty="0" err="1" smtClean="0">
                <a:latin typeface="Times New Roman"/>
                <a:ea typeface="Times New Roman"/>
                <a:cs typeface="Times New Roman"/>
                <a:sym typeface="Times New Roman"/>
              </a:rPr>
              <a:t>мобільного</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застосунку</a:t>
            </a:r>
            <a:r>
              <a:rPr lang="ru-RU" sz="1200" dirty="0" smtClean="0">
                <a:latin typeface="Times New Roman"/>
                <a:ea typeface="Times New Roman"/>
                <a:cs typeface="Times New Roman"/>
                <a:sym typeface="Times New Roman"/>
              </a:rPr>
              <a:t> з </a:t>
            </a:r>
            <a:r>
              <a:rPr lang="ru-RU" sz="1200" dirty="0" err="1" smtClean="0">
                <a:latin typeface="Times New Roman"/>
                <a:ea typeface="Times New Roman"/>
                <a:cs typeface="Times New Roman"/>
                <a:sym typeface="Times New Roman"/>
              </a:rPr>
              <a:t>використанням</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кросплатформеного</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мобільного</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фреймворку</a:t>
            </a:r>
            <a:r>
              <a:rPr lang="ru-RU" sz="1200"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React-Native </a:t>
            </a:r>
            <a:r>
              <a:rPr lang="uk-UA" sz="1200" dirty="0" smtClean="0">
                <a:latin typeface="Times New Roman"/>
                <a:ea typeface="Times New Roman"/>
                <a:cs typeface="Times New Roman"/>
                <a:sym typeface="Times New Roman"/>
              </a:rPr>
              <a:t>для платформ </a:t>
            </a:r>
            <a:r>
              <a:rPr lang="en-US" sz="1050" dirty="0" smtClean="0">
                <a:latin typeface="Times New Roman"/>
                <a:ea typeface="Times New Roman"/>
                <a:cs typeface="Times New Roman"/>
                <a:sym typeface="Times New Roman"/>
              </a:rPr>
              <a:t>i</a:t>
            </a:r>
            <a:r>
              <a:rPr lang="en-US" sz="1200" dirty="0" smtClean="0">
                <a:latin typeface="Times New Roman"/>
                <a:ea typeface="Times New Roman"/>
                <a:cs typeface="Times New Roman"/>
                <a:sym typeface="Times New Roman"/>
              </a:rPr>
              <a:t>OS</a:t>
            </a:r>
            <a:r>
              <a:rPr lang="uk-UA" sz="1200" dirty="0" smtClean="0">
                <a:latin typeface="Times New Roman"/>
                <a:ea typeface="Times New Roman"/>
                <a:cs typeface="Times New Roman"/>
                <a:sym typeface="Times New Roman"/>
              </a:rPr>
              <a:t> та</a:t>
            </a:r>
            <a:r>
              <a:rPr lang="en-US" sz="1200" dirty="0" smtClean="0">
                <a:latin typeface="Times New Roman"/>
                <a:ea typeface="Times New Roman"/>
                <a:cs typeface="Times New Roman"/>
                <a:sym typeface="Times New Roman"/>
              </a:rPr>
              <a:t> Android</a:t>
            </a:r>
            <a:r>
              <a:rPr lang="ru-RU"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аналіз</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результатів</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експериментів</a:t>
            </a:r>
            <a:r>
              <a:rPr lang="ru-RU" sz="1200" dirty="0">
                <a:latin typeface="Times New Roman"/>
                <a:ea typeface="Times New Roman"/>
                <a:cs typeface="Times New Roman"/>
                <a:sym typeface="Times New Roman"/>
              </a:rPr>
              <a:t> та </a:t>
            </a:r>
            <a:r>
              <a:rPr lang="ru-RU" sz="1200" dirty="0" err="1">
                <a:latin typeface="Times New Roman"/>
                <a:ea typeface="Times New Roman"/>
                <a:cs typeface="Times New Roman"/>
                <a:sym typeface="Times New Roman"/>
              </a:rPr>
              <a:t>надати</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рекомендації</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щодо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доцільності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використання</a:t>
            </a:r>
            <a:r>
              <a:rPr lang="ru-RU" sz="1200" dirty="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FSM</a:t>
            </a:r>
            <a:r>
              <a:rPr lang="ru-RU"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0" lvl="0" indent="450000" algn="just" rtl="0">
              <a:lnSpc>
                <a:spcPct val="150000"/>
              </a:lnSpc>
              <a:spcBef>
                <a:spcPts val="0"/>
              </a:spcBef>
              <a:spcAft>
                <a:spcPts val="0"/>
              </a:spcAft>
              <a:buClr>
                <a:schemeClr val="dk1"/>
              </a:buClr>
              <a:buSzPts val="1100"/>
              <a:buFont typeface="Arial"/>
              <a:buNone/>
            </a:pPr>
            <a:r>
              <a:rPr lang="ru-RU" sz="1200" b="1" dirty="0" err="1">
                <a:latin typeface="Times New Roman"/>
                <a:ea typeface="Times New Roman"/>
                <a:cs typeface="Times New Roman"/>
                <a:sym typeface="Times New Roman"/>
              </a:rPr>
              <a:t>Отримані</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результати</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дослідження</a:t>
            </a:r>
            <a:r>
              <a:rPr lang="ru-RU" sz="1200" b="1" dirty="0">
                <a:latin typeface="Times New Roman"/>
                <a:ea typeface="Times New Roman"/>
                <a:cs typeface="Times New Roman"/>
                <a:sym typeface="Times New Roman"/>
              </a:rPr>
              <a:t> </a:t>
            </a:r>
            <a:r>
              <a:rPr lang="ru-RU" sz="1200" b="1" dirty="0" err="1">
                <a:latin typeface="Times New Roman"/>
                <a:ea typeface="Times New Roman"/>
                <a:cs typeface="Times New Roman"/>
                <a:sym typeface="Times New Roman"/>
              </a:rPr>
              <a:t>можуть</a:t>
            </a:r>
            <a:r>
              <a:rPr lang="ru-RU" sz="1200" b="1" dirty="0">
                <a:latin typeface="Times New Roman"/>
                <a:ea typeface="Times New Roman"/>
                <a:cs typeface="Times New Roman"/>
                <a:sym typeface="Times New Roman"/>
              </a:rPr>
              <a:t> бути </a:t>
            </a:r>
            <a:r>
              <a:rPr lang="ru-RU" sz="1200" b="1" dirty="0" err="1">
                <a:latin typeface="Times New Roman"/>
                <a:ea typeface="Times New Roman"/>
                <a:cs typeface="Times New Roman"/>
                <a:sym typeface="Times New Roman"/>
              </a:rPr>
              <a:t>використані</a:t>
            </a:r>
            <a:r>
              <a:rPr lang="ru-RU" sz="1200" b="1" dirty="0">
                <a:latin typeface="Times New Roman"/>
                <a:ea typeface="Times New Roman"/>
                <a:cs typeface="Times New Roman"/>
                <a:sym typeface="Times New Roman"/>
              </a:rPr>
              <a:t> </a:t>
            </a:r>
            <a:r>
              <a:rPr lang="ru-RU" sz="1200" b="1" dirty="0" smtClean="0">
                <a:latin typeface="Times New Roman"/>
                <a:ea typeface="Times New Roman"/>
                <a:cs typeface="Times New Roman"/>
                <a:sym typeface="Times New Roman"/>
              </a:rPr>
              <a:t> при  </a:t>
            </a:r>
            <a:r>
              <a:rPr lang="ru-RU" sz="1200" b="1" dirty="0" err="1" smtClean="0">
                <a:latin typeface="Times New Roman"/>
                <a:ea typeface="Times New Roman"/>
                <a:cs typeface="Times New Roman"/>
                <a:sym typeface="Times New Roman"/>
              </a:rPr>
              <a:t>проєктування</a:t>
            </a:r>
            <a:r>
              <a:rPr lang="ru-RU" sz="1200" b="1" dirty="0" smtClean="0">
                <a:latin typeface="Times New Roman"/>
                <a:ea typeface="Times New Roman"/>
                <a:cs typeface="Times New Roman"/>
                <a:sym typeface="Times New Roman"/>
              </a:rPr>
              <a:t> та </a:t>
            </a:r>
            <a:r>
              <a:rPr lang="ru-RU" sz="1200" b="1" dirty="0" err="1" smtClean="0">
                <a:latin typeface="Times New Roman"/>
                <a:ea typeface="Times New Roman"/>
                <a:cs typeface="Times New Roman"/>
                <a:sym typeface="Times New Roman"/>
              </a:rPr>
              <a:t>реалізації</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кросплатформених</a:t>
            </a:r>
            <a:r>
              <a:rPr lang="ru-RU" sz="1200" b="1" dirty="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мобільних</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застосунків</a:t>
            </a:r>
            <a:r>
              <a:rPr lang="ru-RU" sz="1200" b="1" dirty="0" smtClean="0">
                <a:latin typeface="Times New Roman"/>
                <a:ea typeface="Times New Roman"/>
                <a:cs typeface="Times New Roman"/>
                <a:sym typeface="Times New Roman"/>
              </a:rPr>
              <a:t>.</a:t>
            </a:r>
            <a:endParaRPr sz="1200" b="1" dirty="0">
              <a:highlight>
                <a:srgbClr val="FFFFFF"/>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1800"/>
              <a:buNone/>
            </a:pPr>
            <a:endParaRPr sz="1200" dirty="0">
              <a:latin typeface="Times New Roman"/>
              <a:ea typeface="Times New Roman"/>
              <a:cs typeface="Times New Roman"/>
              <a:sym typeface="Times New Roman"/>
            </a:endParaRPr>
          </a:p>
        </p:txBody>
      </p:sp>
      <p:pic>
        <p:nvPicPr>
          <p:cNvPr id="90" name="Google Shape;90;p16"/>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91" name="Google Shape;9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ru-RU"/>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8925" y="116794"/>
            <a:ext cx="8520600" cy="52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667"/>
              <a:buNone/>
            </a:pPr>
            <a:r>
              <a:rPr lang="ru-RU" sz="3000" b="1" dirty="0" err="1">
                <a:latin typeface="Times New Roman"/>
                <a:ea typeface="Times New Roman"/>
                <a:cs typeface="Times New Roman"/>
                <a:sym typeface="Times New Roman"/>
              </a:rPr>
              <a:t>Методологія</a:t>
            </a:r>
            <a:endParaRPr sz="3000" b="1" dirty="0">
              <a:latin typeface="Times New Roman"/>
              <a:ea typeface="Times New Roman"/>
              <a:cs typeface="Times New Roman"/>
              <a:sym typeface="Times New Roman"/>
            </a:endParaRPr>
          </a:p>
        </p:txBody>
      </p:sp>
      <p:sp>
        <p:nvSpPr>
          <p:cNvPr id="97" name="Google Shape;97;p17"/>
          <p:cNvSpPr txBox="1">
            <a:spLocks noGrp="1"/>
          </p:cNvSpPr>
          <p:nvPr>
            <p:ph type="body" idx="1"/>
          </p:nvPr>
        </p:nvSpPr>
        <p:spPr>
          <a:xfrm>
            <a:off x="268925" y="528550"/>
            <a:ext cx="8819100" cy="4412700"/>
          </a:xfrm>
          <a:prstGeom prst="rect">
            <a:avLst/>
          </a:prstGeom>
          <a:noFill/>
          <a:ln>
            <a:noFill/>
          </a:ln>
        </p:spPr>
        <p:txBody>
          <a:bodyPr spcFirstLastPara="1" wrap="square" lIns="91425" tIns="91425" rIns="91425" bIns="91425" anchor="t" anchorCtr="0">
            <a:noAutofit/>
          </a:bodyPr>
          <a:lstStyle/>
          <a:p>
            <a:pPr marL="0" lvl="0" indent="450000" algn="just" rtl="0">
              <a:lnSpc>
                <a:spcPct val="150000"/>
              </a:lnSpc>
              <a:spcBef>
                <a:spcPts val="0"/>
              </a:spcBef>
              <a:spcAft>
                <a:spcPts val="0"/>
              </a:spcAft>
              <a:buSzPts val="1100"/>
              <a:buNone/>
            </a:pPr>
            <a:r>
              <a:rPr lang="ru-RU" sz="1200" dirty="0">
                <a:latin typeface="Times New Roman"/>
                <a:ea typeface="Times New Roman"/>
                <a:cs typeface="Times New Roman"/>
                <a:sym typeface="Times New Roman"/>
              </a:rPr>
              <a:t>Для </a:t>
            </a:r>
            <a:r>
              <a:rPr lang="ru-RU" sz="1200" dirty="0" err="1">
                <a:latin typeface="Times New Roman"/>
                <a:ea typeface="Times New Roman"/>
                <a:cs typeface="Times New Roman"/>
                <a:sym typeface="Times New Roman"/>
              </a:rPr>
              <a:t>проведення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експериментального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дослідження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було</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розроблено</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тестові</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екрани</a:t>
            </a:r>
            <a:r>
              <a:rPr lang="ru-RU" sz="1200" dirty="0" smtClean="0">
                <a:latin typeface="Times New Roman"/>
                <a:ea typeface="Times New Roman"/>
                <a:cs typeface="Times New Roman"/>
                <a:sym typeface="Times New Roman"/>
              </a:rPr>
              <a:t> для платформ і</a:t>
            </a:r>
            <a:r>
              <a:rPr lang="en-US" sz="1200" dirty="0" smtClean="0">
                <a:latin typeface="Times New Roman"/>
                <a:ea typeface="Times New Roman"/>
                <a:cs typeface="Times New Roman"/>
                <a:sym typeface="Times New Roman"/>
              </a:rPr>
              <a:t>OS </a:t>
            </a:r>
            <a:r>
              <a:rPr lang="uk-UA" sz="1200" dirty="0" smtClean="0">
                <a:latin typeface="Times New Roman"/>
                <a:ea typeface="Times New Roman"/>
                <a:cs typeface="Times New Roman"/>
                <a:sym typeface="Times New Roman"/>
              </a:rPr>
              <a:t>та </a:t>
            </a:r>
            <a:r>
              <a:rPr lang="en-US" sz="1200" dirty="0" smtClean="0">
                <a:latin typeface="Times New Roman"/>
                <a:ea typeface="Times New Roman"/>
                <a:cs typeface="Times New Roman"/>
                <a:sym typeface="Times New Roman"/>
              </a:rPr>
              <a:t>Android</a:t>
            </a:r>
            <a:r>
              <a:rPr lang="uk-UA" sz="1200" dirty="0" smtClean="0">
                <a:latin typeface="Times New Roman"/>
                <a:ea typeface="Times New Roman"/>
                <a:cs typeface="Times New Roman"/>
                <a:sym typeface="Times New Roman"/>
              </a:rPr>
              <a:t>, з використанням декларативного підходу та </a:t>
            </a:r>
            <a:r>
              <a:rPr lang="en-US" sz="1200" dirty="0" smtClean="0">
                <a:latin typeface="Times New Roman"/>
                <a:ea typeface="Times New Roman"/>
                <a:cs typeface="Times New Roman"/>
                <a:sym typeface="Times New Roman"/>
              </a:rPr>
              <a:t>FSM. </a:t>
            </a:r>
            <a:endParaRPr lang="uk-UA" sz="1200" dirty="0" smtClean="0">
              <a:latin typeface="Times New Roman"/>
              <a:ea typeface="Times New Roman"/>
              <a:cs typeface="Times New Roman"/>
              <a:sym typeface="Times New Roman"/>
            </a:endParaRPr>
          </a:p>
          <a:p>
            <a:pPr marL="0" lvl="0" indent="450000" algn="just" rtl="0">
              <a:lnSpc>
                <a:spcPct val="150000"/>
              </a:lnSpc>
              <a:spcBef>
                <a:spcPts val="0"/>
              </a:spcBef>
              <a:spcAft>
                <a:spcPts val="0"/>
              </a:spcAft>
              <a:buSzPts val="1100"/>
              <a:buNone/>
            </a:pPr>
            <a:r>
              <a:rPr lang="uk-UA" sz="1200" dirty="0" smtClean="0">
                <a:latin typeface="Times New Roman"/>
                <a:ea typeface="Times New Roman"/>
                <a:cs typeface="Times New Roman"/>
                <a:sym typeface="Times New Roman"/>
              </a:rPr>
              <a:t>Інтерфейс розроблених екранів містить базовий функціонал:</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smtClean="0">
                <a:latin typeface="Times New Roman"/>
                <a:ea typeface="Times New Roman"/>
                <a:cs typeface="Times New Roman"/>
                <a:sym typeface="Times New Roman"/>
              </a:rPr>
              <a:t>форму </a:t>
            </a:r>
            <a:r>
              <a:rPr lang="ru-RU" sz="1200" dirty="0" err="1" smtClean="0">
                <a:latin typeface="Times New Roman"/>
                <a:ea typeface="Times New Roman"/>
                <a:cs typeface="Times New Roman"/>
                <a:sym typeface="Times New Roman"/>
              </a:rPr>
              <a:t>авторизації</a:t>
            </a:r>
            <a:r>
              <a:rPr lang="ru-RU" sz="1200" dirty="0" smtClean="0">
                <a:latin typeface="Times New Roman"/>
                <a:ea typeface="Times New Roman"/>
                <a:cs typeface="Times New Roman"/>
                <a:sym typeface="Times New Roman"/>
              </a:rPr>
              <a:t> та </a:t>
            </a:r>
            <a:r>
              <a:rPr lang="ru-RU" sz="1200" dirty="0" err="1" smtClean="0">
                <a:latin typeface="Times New Roman"/>
                <a:ea typeface="Times New Roman"/>
                <a:cs typeface="Times New Roman"/>
                <a:sym typeface="Times New Roman"/>
              </a:rPr>
              <a:t>валідації</a:t>
            </a:r>
            <a:r>
              <a:rPr lang="ru-RU"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у</a:t>
            </a:r>
            <a:r>
              <a:rPr lang="ru-RU" sz="1200" dirty="0" err="1" smtClean="0">
                <a:latin typeface="Times New Roman"/>
                <a:ea typeface="Times New Roman"/>
                <a:cs typeface="Times New Roman"/>
                <a:sym typeface="Times New Roman"/>
              </a:rPr>
              <a:t>згодження</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політики</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конфіденційності</a:t>
            </a:r>
            <a:r>
              <a:rPr lang="ru-RU" sz="1200" dirty="0" smtClean="0">
                <a:latin typeface="Times New Roman"/>
                <a:ea typeface="Times New Roman"/>
                <a:cs typeface="Times New Roman"/>
                <a:sym typeface="Times New Roman"/>
              </a:rPr>
              <a:t> та умов </a:t>
            </a:r>
            <a:r>
              <a:rPr lang="ru-RU" sz="1200" dirty="0" err="1" smtClean="0">
                <a:latin typeface="Times New Roman"/>
                <a:ea typeface="Times New Roman"/>
                <a:cs typeface="Times New Roman"/>
                <a:sym typeface="Times New Roman"/>
              </a:rPr>
              <a:t>надання</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послуг</a:t>
            </a:r>
            <a:r>
              <a:rPr lang="ru-RU"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smtClean="0">
                <a:latin typeface="Times New Roman"/>
                <a:ea typeface="Times New Roman"/>
                <a:cs typeface="Times New Roman"/>
                <a:sym typeface="Times New Roman"/>
              </a:rPr>
              <a:t>кнопку </a:t>
            </a:r>
            <a:r>
              <a:rPr lang="ru-RU" sz="1200" dirty="0" err="1" smtClean="0">
                <a:latin typeface="Times New Roman"/>
                <a:ea typeface="Times New Roman"/>
                <a:cs typeface="Times New Roman"/>
                <a:sym typeface="Times New Roman"/>
              </a:rPr>
              <a:t>створення</a:t>
            </a:r>
            <a:r>
              <a:rPr lang="ru-RU" sz="1200" dirty="0" smtClean="0">
                <a:latin typeface="Times New Roman"/>
                <a:ea typeface="Times New Roman"/>
                <a:cs typeface="Times New Roman"/>
                <a:sym typeface="Times New Roman"/>
              </a:rPr>
              <a:t> нового </a:t>
            </a:r>
            <a:r>
              <a:rPr lang="ru-RU" sz="1200" dirty="0" err="1" smtClean="0">
                <a:latin typeface="Times New Roman"/>
                <a:ea typeface="Times New Roman"/>
                <a:cs typeface="Times New Roman"/>
                <a:sym typeface="Times New Roman"/>
              </a:rPr>
              <a:t>облікового</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запису</a:t>
            </a:r>
            <a:r>
              <a:rPr lang="ru-RU"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е</a:t>
            </a:r>
            <a:r>
              <a:rPr lang="ru-RU" sz="1200" dirty="0" err="1" smtClean="0">
                <a:latin typeface="Times New Roman"/>
                <a:ea typeface="Times New Roman"/>
                <a:cs typeface="Times New Roman"/>
                <a:sym typeface="Times New Roman"/>
              </a:rPr>
              <a:t>муляція</a:t>
            </a:r>
            <a:r>
              <a:rPr lang="ru-RU" sz="1200" dirty="0" smtClean="0">
                <a:latin typeface="Times New Roman"/>
                <a:ea typeface="Times New Roman"/>
                <a:cs typeface="Times New Roman"/>
                <a:sym typeface="Times New Roman"/>
              </a:rPr>
              <a:t> входу з </a:t>
            </a:r>
            <a:r>
              <a:rPr lang="ru-RU" sz="1200" dirty="0" err="1" smtClean="0">
                <a:latin typeface="Times New Roman"/>
                <a:ea typeface="Times New Roman"/>
                <a:cs typeface="Times New Roman"/>
                <a:sym typeface="Times New Roman"/>
              </a:rPr>
              <a:t>використанням</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облікового</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запису</a:t>
            </a:r>
            <a:r>
              <a:rPr lang="ru-RU" sz="1200"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Google, Apple, LinkedIn</a:t>
            </a:r>
            <a:r>
              <a:rPr lang="uk-UA" sz="1200" dirty="0" smtClean="0">
                <a:latin typeface="Times New Roman"/>
                <a:ea typeface="Times New Roman"/>
                <a:cs typeface="Times New Roman"/>
                <a:sym typeface="Times New Roman"/>
              </a:rPr>
              <a:t>;</a:t>
            </a:r>
          </a:p>
          <a:p>
            <a:pPr marL="630000" lvl="0" indent="-256199" algn="just" rtl="0">
              <a:lnSpc>
                <a:spcPct val="150000"/>
              </a:lnSpc>
              <a:spcBef>
                <a:spcPts val="0"/>
              </a:spcBef>
              <a:spcAft>
                <a:spcPts val="0"/>
              </a:spcAft>
              <a:buSzPts val="1200"/>
              <a:buFont typeface="Times New Roman"/>
              <a:buChar char="-"/>
            </a:pPr>
            <a:r>
              <a:rPr lang="ru-RU" sz="1200" dirty="0" err="1">
                <a:latin typeface="Times New Roman"/>
                <a:ea typeface="Times New Roman"/>
                <a:cs typeface="Times New Roman"/>
                <a:sym typeface="Times New Roman"/>
              </a:rPr>
              <a:t>і</a:t>
            </a:r>
            <a:r>
              <a:rPr lang="ru-RU" sz="1200" dirty="0" err="1" smtClean="0">
                <a:latin typeface="Times New Roman"/>
                <a:ea typeface="Times New Roman"/>
                <a:cs typeface="Times New Roman"/>
                <a:sym typeface="Times New Roman"/>
              </a:rPr>
              <a:t>ндикатор</a:t>
            </a:r>
            <a:r>
              <a:rPr lang="ru-RU" sz="1200" dirty="0" smtClean="0">
                <a:latin typeface="Times New Roman"/>
                <a:ea typeface="Times New Roman"/>
                <a:cs typeface="Times New Roman"/>
                <a:sym typeface="Times New Roman"/>
              </a:rPr>
              <a:t> стану </a:t>
            </a:r>
            <a:r>
              <a:rPr lang="ru-RU" sz="1200" dirty="0" err="1" smtClean="0">
                <a:latin typeface="Times New Roman"/>
                <a:ea typeface="Times New Roman"/>
                <a:cs typeface="Times New Roman"/>
                <a:sym typeface="Times New Roman"/>
              </a:rPr>
              <a:t>завантаження</a:t>
            </a:r>
            <a:r>
              <a:rPr lang="ru-RU"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0" lvl="0" indent="450000" algn="just" rtl="0">
              <a:lnSpc>
                <a:spcPct val="150000"/>
              </a:lnSpc>
              <a:spcBef>
                <a:spcPts val="0"/>
              </a:spcBef>
              <a:spcAft>
                <a:spcPts val="0"/>
              </a:spcAft>
              <a:buSzPts val="1100"/>
              <a:buNone/>
            </a:pPr>
            <a:endParaRPr lang="ru-RU" sz="1200" b="1" dirty="0" smtClean="0">
              <a:latin typeface="Times New Roman"/>
              <a:ea typeface="Times New Roman"/>
              <a:cs typeface="Times New Roman"/>
              <a:sym typeface="Times New Roman"/>
            </a:endParaRPr>
          </a:p>
          <a:p>
            <a:pPr marL="0" lvl="0" indent="450000" algn="just" rtl="0">
              <a:lnSpc>
                <a:spcPct val="150000"/>
              </a:lnSpc>
              <a:spcBef>
                <a:spcPts val="0"/>
              </a:spcBef>
              <a:spcAft>
                <a:spcPts val="0"/>
              </a:spcAft>
              <a:buSzPts val="1100"/>
              <a:buNone/>
            </a:pPr>
            <a:r>
              <a:rPr lang="ru-RU" sz="1200" b="1" dirty="0" err="1" smtClean="0">
                <a:latin typeface="Times New Roman"/>
                <a:ea typeface="Times New Roman"/>
                <a:cs typeface="Times New Roman"/>
                <a:sym typeface="Times New Roman"/>
              </a:rPr>
              <a:t>Використані</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інструменти</a:t>
            </a:r>
            <a:r>
              <a:rPr lang="ru-RU" sz="1200" b="1" dirty="0" smtClean="0">
                <a:latin typeface="Times New Roman"/>
                <a:ea typeface="Times New Roman"/>
                <a:cs typeface="Times New Roman"/>
                <a:sym typeface="Times New Roman"/>
              </a:rPr>
              <a:t> та </a:t>
            </a:r>
            <a:r>
              <a:rPr lang="ru-RU" sz="1200" b="1" dirty="0" err="1" smtClean="0">
                <a:latin typeface="Times New Roman"/>
                <a:ea typeface="Times New Roman"/>
                <a:cs typeface="Times New Roman"/>
                <a:sym typeface="Times New Roman"/>
              </a:rPr>
              <a:t>технології</a:t>
            </a:r>
            <a:endParaRPr lang="ru-RU" sz="1200" b="1"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uk-UA" sz="1200" dirty="0" smtClean="0">
                <a:latin typeface="Times New Roman"/>
                <a:ea typeface="Times New Roman"/>
                <a:cs typeface="Times New Roman"/>
                <a:sym typeface="Times New Roman"/>
              </a:rPr>
              <a:t>ф</a:t>
            </a:r>
            <a:r>
              <a:rPr lang="ru-RU" sz="1200" dirty="0" err="1" smtClean="0">
                <a:latin typeface="Times New Roman"/>
                <a:ea typeface="Times New Roman"/>
                <a:cs typeface="Times New Roman"/>
                <a:sym typeface="Times New Roman"/>
              </a:rPr>
              <a:t>реймворм</a:t>
            </a:r>
            <a:r>
              <a:rPr lang="ru-RU" sz="1200" dirty="0" smtClean="0">
                <a:latin typeface="Times New Roman"/>
                <a:ea typeface="Times New Roman"/>
                <a:cs typeface="Times New Roman"/>
                <a:sym typeface="Times New Roman"/>
              </a:rPr>
              <a:t> для </a:t>
            </a:r>
            <a:r>
              <a:rPr lang="ru-RU" sz="1200" dirty="0" err="1" smtClean="0">
                <a:latin typeface="Times New Roman"/>
                <a:ea typeface="Times New Roman"/>
                <a:cs typeface="Times New Roman"/>
                <a:sym typeface="Times New Roman"/>
              </a:rPr>
              <a:t>розробки</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кросплатформених</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мобільних</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додатків</a:t>
            </a:r>
            <a:r>
              <a:rPr lang="ru-RU" sz="1200"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React-Native</a:t>
            </a:r>
            <a:r>
              <a:rPr lang="uk-UA" sz="1200" dirty="0" smtClean="0">
                <a:latin typeface="Times New Roman"/>
                <a:ea typeface="Times New Roman"/>
                <a:cs typeface="Times New Roman"/>
                <a:sym typeface="Times New Roman"/>
              </a:rPr>
              <a:t>;</a:t>
            </a:r>
            <a:endParaRPr lang="en-US" sz="1200" dirty="0" smtClean="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uk-UA" sz="1200" dirty="0">
                <a:latin typeface="Times New Roman"/>
                <a:ea typeface="Times New Roman"/>
                <a:cs typeface="Times New Roman"/>
                <a:sym typeface="Times New Roman"/>
              </a:rPr>
              <a:t>о</a:t>
            </a:r>
            <a:r>
              <a:rPr lang="en-US" sz="1200" dirty="0" smtClean="0">
                <a:latin typeface="Times New Roman"/>
                <a:ea typeface="Times New Roman"/>
                <a:cs typeface="Times New Roman"/>
                <a:sym typeface="Times New Roman"/>
              </a:rPr>
              <a:t>pen-source </a:t>
            </a:r>
            <a:r>
              <a:rPr lang="uk-UA" sz="1200" dirty="0">
                <a:latin typeface="Times New Roman"/>
                <a:ea typeface="Times New Roman"/>
                <a:cs typeface="Times New Roman"/>
                <a:sym typeface="Times New Roman"/>
              </a:rPr>
              <a:t>б</a:t>
            </a:r>
            <a:r>
              <a:rPr lang="uk-UA" sz="1200" dirty="0" smtClean="0">
                <a:latin typeface="Times New Roman"/>
                <a:ea typeface="Times New Roman"/>
                <a:cs typeface="Times New Roman"/>
                <a:sym typeface="Times New Roman"/>
              </a:rPr>
              <a:t>ібліотека реактивного стану </a:t>
            </a:r>
            <a:r>
              <a:rPr lang="en-US" sz="1200" dirty="0" smtClean="0">
                <a:latin typeface="Times New Roman"/>
                <a:ea typeface="Times New Roman"/>
                <a:cs typeface="Times New Roman"/>
                <a:sym typeface="Times New Roman"/>
              </a:rPr>
              <a:t>Legend-State</a:t>
            </a:r>
            <a:r>
              <a:rPr lang="uk-UA" sz="1200" dirty="0" smtClean="0">
                <a:latin typeface="Times New Roman"/>
                <a:ea typeface="Times New Roman"/>
                <a:cs typeface="Times New Roman"/>
                <a:sym typeface="Times New Roman"/>
              </a:rPr>
              <a:t>;</a:t>
            </a:r>
          </a:p>
          <a:p>
            <a:pPr marL="630000" lvl="0" indent="-256199" algn="just">
              <a:lnSpc>
                <a:spcPct val="150000"/>
              </a:lnSpc>
              <a:buSzPts val="1200"/>
              <a:buFont typeface="Times New Roman"/>
              <a:buChar char="-"/>
            </a:pPr>
            <a:r>
              <a:rPr lang="uk-UA" sz="1200" dirty="0">
                <a:latin typeface="Times New Roman"/>
                <a:ea typeface="Times New Roman"/>
                <a:cs typeface="Times New Roman"/>
                <a:sym typeface="Times New Roman"/>
              </a:rPr>
              <a:t>о</a:t>
            </a:r>
            <a:r>
              <a:rPr lang="en-US" sz="1200" dirty="0">
                <a:latin typeface="Times New Roman"/>
                <a:ea typeface="Times New Roman"/>
                <a:cs typeface="Times New Roman"/>
                <a:sym typeface="Times New Roman"/>
              </a:rPr>
              <a:t>pen-source </a:t>
            </a:r>
            <a:r>
              <a:rPr lang="uk-UA" sz="1200" dirty="0" smtClean="0">
                <a:latin typeface="Times New Roman"/>
                <a:ea typeface="Times New Roman"/>
                <a:cs typeface="Times New Roman"/>
                <a:sym typeface="Times New Roman"/>
              </a:rPr>
              <a:t>бібліотека опису стилів </a:t>
            </a:r>
            <a:r>
              <a:rPr lang="en-US" sz="1200" dirty="0" smtClean="0">
                <a:latin typeface="Times New Roman"/>
                <a:ea typeface="Times New Roman"/>
                <a:cs typeface="Times New Roman"/>
                <a:sym typeface="Times New Roman"/>
              </a:rPr>
              <a:t>React-Native-</a:t>
            </a:r>
            <a:r>
              <a:rPr lang="en-US" sz="1200" dirty="0" err="1" smtClean="0">
                <a:latin typeface="Times New Roman"/>
                <a:ea typeface="Times New Roman"/>
                <a:cs typeface="Times New Roman"/>
                <a:sym typeface="Times New Roman"/>
              </a:rPr>
              <a:t>Unistyles</a:t>
            </a:r>
            <a:r>
              <a:rPr lang="uk-UA"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630000" lvl="0" indent="-256199" algn="just" rtl="0">
              <a:lnSpc>
                <a:spcPct val="150000"/>
              </a:lnSpc>
              <a:spcBef>
                <a:spcPts val="0"/>
              </a:spcBef>
              <a:spcAft>
                <a:spcPts val="0"/>
              </a:spcAft>
              <a:buSzPts val="1200"/>
              <a:buFont typeface="Times New Roman"/>
              <a:buChar char="-"/>
            </a:pPr>
            <a:r>
              <a:rPr lang="ru-RU" sz="1200" dirty="0">
                <a:latin typeface="Times New Roman"/>
                <a:ea typeface="Times New Roman"/>
                <a:cs typeface="Times New Roman"/>
                <a:sym typeface="Times New Roman"/>
              </a:rPr>
              <a:t>с</a:t>
            </a:r>
            <a:r>
              <a:rPr lang="ru-RU" sz="1200" dirty="0" smtClean="0">
                <a:latin typeface="Times New Roman"/>
                <a:ea typeface="Times New Roman"/>
                <a:cs typeface="Times New Roman"/>
                <a:sym typeface="Times New Roman"/>
              </a:rPr>
              <a:t>татична </a:t>
            </a:r>
            <a:r>
              <a:rPr lang="ru-RU" sz="1200" dirty="0" err="1">
                <a:latin typeface="Times New Roman"/>
                <a:ea typeface="Times New Roman"/>
                <a:cs typeface="Times New Roman"/>
                <a:sym typeface="Times New Roman"/>
              </a:rPr>
              <a:t>м</a:t>
            </a:r>
            <a:r>
              <a:rPr lang="ru-RU" sz="1200" dirty="0" err="1" smtClean="0">
                <a:latin typeface="Times New Roman"/>
                <a:ea typeface="Times New Roman"/>
                <a:cs typeface="Times New Roman"/>
                <a:sym typeface="Times New Roman"/>
              </a:rPr>
              <a:t>ова</a:t>
            </a:r>
            <a:r>
              <a:rPr lang="ru-RU" sz="1200" dirty="0" smtClean="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програмування</a:t>
            </a:r>
            <a:r>
              <a:rPr lang="ru-RU" sz="1200" dirty="0" smtClean="0">
                <a:latin typeface="Times New Roman"/>
                <a:ea typeface="Times New Roman"/>
                <a:cs typeface="Times New Roman"/>
                <a:sym typeface="Times New Roman"/>
              </a:rPr>
              <a:t> </a:t>
            </a:r>
            <a:r>
              <a:rPr lang="en-US" sz="1200" dirty="0" err="1" smtClean="0">
                <a:latin typeface="Times New Roman"/>
                <a:ea typeface="Times New Roman"/>
                <a:cs typeface="Times New Roman"/>
                <a:sym typeface="Times New Roman"/>
              </a:rPr>
              <a:t>TypeScript</a:t>
            </a:r>
            <a:r>
              <a:rPr lang="uk-UA"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89999" lvl="0" indent="360000" algn="just" rtl="0">
              <a:lnSpc>
                <a:spcPct val="150000"/>
              </a:lnSpc>
              <a:spcBef>
                <a:spcPts val="0"/>
              </a:spcBef>
              <a:spcAft>
                <a:spcPts val="0"/>
              </a:spcAft>
              <a:buClr>
                <a:schemeClr val="dk1"/>
              </a:buClr>
              <a:buSzPts val="1100"/>
              <a:buFont typeface="Arial"/>
              <a:buNone/>
            </a:pPr>
            <a:endParaRPr sz="1200" dirty="0">
              <a:latin typeface="Times New Roman"/>
              <a:ea typeface="Times New Roman"/>
              <a:cs typeface="Times New Roman"/>
              <a:sym typeface="Times New Roman"/>
            </a:endParaRPr>
          </a:p>
        </p:txBody>
      </p:sp>
      <p:pic>
        <p:nvPicPr>
          <p:cNvPr id="98" name="Google Shape;98;p17"/>
          <p:cNvPicPr preferRelativeResize="0"/>
          <p:nvPr/>
        </p:nvPicPr>
        <p:blipFill rotWithShape="1">
          <a:blip r:embed="rId3">
            <a:alphaModFix/>
          </a:blip>
          <a:srcRect/>
          <a:stretch/>
        </p:blipFill>
        <p:spPr>
          <a:xfrm>
            <a:off x="114225" y="4475075"/>
            <a:ext cx="862250" cy="581750"/>
          </a:xfrm>
          <a:prstGeom prst="rect">
            <a:avLst/>
          </a:prstGeom>
          <a:noFill/>
          <a:ln>
            <a:noFill/>
          </a:ln>
        </p:spPr>
      </p:pic>
      <p:sp>
        <p:nvSpPr>
          <p:cNvPr id="99" name="Google Shape;9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ru-RU"/>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311700" y="116700"/>
            <a:ext cx="8520600" cy="950100"/>
          </a:xfrm>
          <a:prstGeom prst="rect">
            <a:avLst/>
          </a:prstGeom>
          <a:noFill/>
          <a:ln>
            <a:noFill/>
          </a:ln>
        </p:spPr>
        <p:txBody>
          <a:bodyPr spcFirstLastPara="1" wrap="square" lIns="91425" tIns="91425" rIns="91425" bIns="91425" anchor="b" anchorCtr="0">
            <a:noAutofit/>
          </a:bodyPr>
          <a:lstStyle/>
          <a:p>
            <a:pPr lvl="0">
              <a:buSzPts val="4667"/>
            </a:pPr>
            <a:r>
              <a:rPr lang="uk" sz="3000" b="1" dirty="0">
                <a:solidFill>
                  <a:schemeClr val="tx1"/>
                </a:solidFill>
                <a:latin typeface="Times New Roman" panose="02020603050405020304" pitchFamily="18" charset="0"/>
                <a:cs typeface="Times New Roman" panose="02020603050405020304" pitchFamily="18" charset="0"/>
              </a:rPr>
              <a:t>Архітектура </a:t>
            </a:r>
            <a:r>
              <a:rPr lang="uk" sz="3000" b="1" dirty="0" smtClean="0">
                <a:solidFill>
                  <a:schemeClr val="tx1"/>
                </a:solidFill>
                <a:latin typeface="Times New Roman" panose="02020603050405020304" pitchFamily="18" charset="0"/>
                <a:cs typeface="Times New Roman" panose="02020603050405020304" pitchFamily="18" charset="0"/>
              </a:rPr>
              <a:t>системи </a:t>
            </a:r>
            <a:r>
              <a:rPr lang="uk" sz="3000" b="1" dirty="0">
                <a:solidFill>
                  <a:schemeClr val="tx1"/>
                </a:solidFill>
                <a:latin typeface="Times New Roman" panose="02020603050405020304" pitchFamily="18" charset="0"/>
                <a:cs typeface="Times New Roman" panose="02020603050405020304" pitchFamily="18" charset="0"/>
              </a:rPr>
              <a:t>для проведення експериментального </a:t>
            </a:r>
            <a:r>
              <a:rPr lang="uk" sz="3000" b="1" dirty="0" smtClean="0">
                <a:solidFill>
                  <a:schemeClr val="tx1"/>
                </a:solidFill>
                <a:latin typeface="Times New Roman" panose="02020603050405020304" pitchFamily="18" charset="0"/>
                <a:cs typeface="Times New Roman" panose="02020603050405020304" pitchFamily="18" charset="0"/>
              </a:rPr>
              <a:t>дослідження</a:t>
            </a:r>
            <a:endParaRPr sz="3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05" name="Google Shape;105;p18"/>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106" name="Google Shape;10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ru-RU"/>
              <a:t>6</a:t>
            </a:fld>
            <a:endParaRPr/>
          </a:p>
        </p:txBody>
      </p:sp>
      <p:pic>
        <p:nvPicPr>
          <p:cNvPr id="1026" name="Picture 2" descr="D:\Влад_диплом_М\new-arc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3634" y="932868"/>
            <a:ext cx="2511011" cy="313722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Влад_диплом_М\old-arc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775" y="929185"/>
            <a:ext cx="2484783" cy="314091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1507435" y="4154091"/>
            <a:ext cx="2809461" cy="682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solidFill>
                  <a:schemeClr val="tx1"/>
                </a:solidFill>
                <a:latin typeface="Times New Roman" panose="02020603050405020304" pitchFamily="18" charset="0"/>
                <a:cs typeface="Times New Roman" panose="02020603050405020304" pitchFamily="18" charset="0"/>
              </a:rPr>
              <a:t>Стара архітектура </a:t>
            </a:r>
            <a:r>
              <a:rPr lang="en-US" dirty="0" smtClean="0">
                <a:solidFill>
                  <a:schemeClr val="tx1"/>
                </a:solidFill>
                <a:latin typeface="Times New Roman" panose="02020603050405020304" pitchFamily="18" charset="0"/>
                <a:cs typeface="Times New Roman" panose="02020603050405020304" pitchFamily="18" charset="0"/>
              </a:rPr>
              <a:t>RN</a:t>
            </a:r>
            <a:endParaRPr lang="uk-UA" dirty="0">
              <a:solidFill>
                <a:schemeClr val="tx1"/>
              </a:solidFill>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5267738" y="4056045"/>
            <a:ext cx="2948609" cy="780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solidFill>
                  <a:schemeClr val="tx1"/>
                </a:solidFill>
                <a:latin typeface="Times New Roman" panose="02020603050405020304" pitchFamily="18" charset="0"/>
                <a:cs typeface="Times New Roman" panose="02020603050405020304" pitchFamily="18" charset="0"/>
              </a:rPr>
              <a:t>Нова архітектура</a:t>
            </a:r>
            <a:r>
              <a:rPr lang="en-US" dirty="0" smtClean="0">
                <a:solidFill>
                  <a:schemeClr val="tx1"/>
                </a:solidFill>
                <a:latin typeface="Times New Roman" panose="02020603050405020304" pitchFamily="18" charset="0"/>
                <a:cs typeface="Times New Roman" panose="02020603050405020304" pitchFamily="18" charset="0"/>
              </a:rPr>
              <a:t> RN</a:t>
            </a:r>
            <a:endParaRPr lang="uk-UA"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268925" y="251790"/>
            <a:ext cx="8520600" cy="808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u-RU" sz="3000" b="1" dirty="0" err="1">
                <a:latin typeface="Times New Roman"/>
                <a:ea typeface="Times New Roman"/>
                <a:cs typeface="Times New Roman"/>
                <a:sym typeface="Times New Roman"/>
              </a:rPr>
              <a:t>Опис</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програмного</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забезпечення</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що</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було</a:t>
            </a:r>
            <a:r>
              <a:rPr lang="ru-RU" sz="3000" b="1" dirty="0">
                <a:latin typeface="Times New Roman"/>
                <a:ea typeface="Times New Roman"/>
                <a:cs typeface="Times New Roman"/>
                <a:sym typeface="Times New Roman"/>
              </a:rPr>
              <a:t> </a:t>
            </a:r>
            <a:r>
              <a:rPr lang="ru-RU" sz="3000" b="1" dirty="0" err="1">
                <a:latin typeface="Times New Roman"/>
                <a:ea typeface="Times New Roman"/>
                <a:cs typeface="Times New Roman"/>
                <a:sym typeface="Times New Roman"/>
              </a:rPr>
              <a:t>використано</a:t>
            </a:r>
            <a:r>
              <a:rPr lang="ru-RU" sz="3000" b="1" dirty="0">
                <a:latin typeface="Times New Roman"/>
                <a:ea typeface="Times New Roman"/>
                <a:cs typeface="Times New Roman"/>
                <a:sym typeface="Times New Roman"/>
              </a:rPr>
              <a:t> у </a:t>
            </a:r>
            <a:r>
              <a:rPr lang="ru-RU" sz="3000" b="1" dirty="0" err="1">
                <a:latin typeface="Times New Roman"/>
                <a:ea typeface="Times New Roman"/>
                <a:cs typeface="Times New Roman"/>
                <a:sym typeface="Times New Roman"/>
              </a:rPr>
              <a:t>дослідженні</a:t>
            </a:r>
            <a:endParaRPr sz="3000" b="1" dirty="0">
              <a:latin typeface="Times New Roman"/>
              <a:ea typeface="Times New Roman"/>
              <a:cs typeface="Times New Roman"/>
              <a:sym typeface="Times New Roman"/>
            </a:endParaRPr>
          </a:p>
        </p:txBody>
      </p:sp>
      <p:sp>
        <p:nvSpPr>
          <p:cNvPr id="113" name="Google Shape;113;p19"/>
          <p:cNvSpPr txBox="1">
            <a:spLocks noGrp="1"/>
          </p:cNvSpPr>
          <p:nvPr>
            <p:ph type="body" idx="1"/>
          </p:nvPr>
        </p:nvSpPr>
        <p:spPr>
          <a:xfrm>
            <a:off x="268925" y="938400"/>
            <a:ext cx="8710800" cy="3942000"/>
          </a:xfrm>
          <a:prstGeom prst="rect">
            <a:avLst/>
          </a:prstGeom>
        </p:spPr>
        <p:txBody>
          <a:bodyPr spcFirstLastPara="1" wrap="square" lIns="91425" tIns="91425" rIns="91425" bIns="91425" anchor="t" anchorCtr="0">
            <a:noAutofit/>
          </a:bodyPr>
          <a:lstStyle/>
          <a:p>
            <a:pPr marL="0" lvl="0" indent="450000" algn="just" rtl="0">
              <a:lnSpc>
                <a:spcPct val="150000"/>
              </a:lnSpc>
              <a:spcBef>
                <a:spcPts val="0"/>
              </a:spcBef>
              <a:spcAft>
                <a:spcPts val="0"/>
              </a:spcAft>
              <a:buClr>
                <a:schemeClr val="dk1"/>
              </a:buClr>
              <a:buSzPts val="1100"/>
              <a:buFont typeface="Arial"/>
              <a:buNone/>
            </a:pPr>
            <a:r>
              <a:rPr lang="ru-RU" sz="1200" dirty="0">
                <a:latin typeface="Times New Roman"/>
                <a:ea typeface="Times New Roman"/>
                <a:cs typeface="Times New Roman"/>
                <a:sym typeface="Times New Roman"/>
              </a:rPr>
              <a:t>Для </a:t>
            </a:r>
            <a:r>
              <a:rPr lang="ru-RU" sz="1200" dirty="0" err="1">
                <a:latin typeface="Times New Roman"/>
                <a:ea typeface="Times New Roman"/>
                <a:cs typeface="Times New Roman"/>
                <a:sym typeface="Times New Roman"/>
              </a:rPr>
              <a:t>проведення</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експериментального</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дослідження</a:t>
            </a:r>
            <a:r>
              <a:rPr lang="ru-RU" sz="1200" dirty="0" smtClean="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було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обрано</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відповідні</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технології</a:t>
            </a:r>
            <a:r>
              <a:rPr lang="ru-RU" sz="1200" dirty="0">
                <a:latin typeface="Times New Roman"/>
                <a:ea typeface="Times New Roman"/>
                <a:cs typeface="Times New Roman"/>
                <a:sym typeface="Times New Roman"/>
              </a:rPr>
              <a:t>, </a:t>
            </a:r>
            <a:r>
              <a:rPr lang="ru-RU" sz="1200" dirty="0" err="1">
                <a:latin typeface="Times New Roman"/>
                <a:ea typeface="Times New Roman"/>
                <a:cs typeface="Times New Roman"/>
                <a:sym typeface="Times New Roman"/>
              </a:rPr>
              <a:t>інструменти</a:t>
            </a:r>
            <a:r>
              <a:rPr lang="ru-RU" sz="1200" dirty="0">
                <a:latin typeface="Times New Roman"/>
                <a:ea typeface="Times New Roman"/>
                <a:cs typeface="Times New Roman"/>
                <a:sym typeface="Times New Roman"/>
              </a:rPr>
              <a:t> та </a:t>
            </a:r>
            <a:r>
              <a:rPr lang="ru-RU" sz="1200" dirty="0" err="1">
                <a:latin typeface="Times New Roman"/>
                <a:ea typeface="Times New Roman"/>
                <a:cs typeface="Times New Roman"/>
                <a:sym typeface="Times New Roman"/>
              </a:rPr>
              <a:t>середовище</a:t>
            </a:r>
            <a:r>
              <a:rPr lang="ru-RU" sz="1200" dirty="0">
                <a:latin typeface="Times New Roman"/>
                <a:ea typeface="Times New Roman"/>
                <a:cs typeface="Times New Roman"/>
                <a:sym typeface="Times New Roman"/>
              </a:rPr>
              <a:t> </a:t>
            </a:r>
            <a:r>
              <a:rPr lang="ru-RU" sz="1200" dirty="0" err="1" smtClean="0">
                <a:latin typeface="Times New Roman"/>
                <a:ea typeface="Times New Roman"/>
                <a:cs typeface="Times New Roman"/>
                <a:sym typeface="Times New Roman"/>
              </a:rPr>
              <a:t>розробки</a:t>
            </a:r>
            <a:r>
              <a:rPr lang="ru-RU"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0" lvl="0" indent="450000" algn="just" rtl="0">
              <a:lnSpc>
                <a:spcPct val="150000"/>
              </a:lnSpc>
              <a:spcBef>
                <a:spcPts val="0"/>
              </a:spcBef>
              <a:spcAft>
                <a:spcPts val="0"/>
              </a:spcAft>
              <a:buNone/>
            </a:pPr>
            <a:r>
              <a:rPr lang="ru-RU" sz="1200" b="1" dirty="0" err="1" smtClean="0">
                <a:latin typeface="Times New Roman"/>
                <a:ea typeface="Times New Roman"/>
                <a:cs typeface="Times New Roman"/>
                <a:sym typeface="Times New Roman"/>
              </a:rPr>
              <a:t>Мобільні</a:t>
            </a:r>
            <a:r>
              <a:rPr lang="ru-RU" sz="1200" b="1" dirty="0" smtClean="0">
                <a:latin typeface="Times New Roman"/>
                <a:ea typeface="Times New Roman"/>
                <a:cs typeface="Times New Roman"/>
                <a:sym typeface="Times New Roman"/>
              </a:rPr>
              <a:t> </a:t>
            </a:r>
            <a:r>
              <a:rPr lang="ru-RU" sz="1200" b="1" dirty="0" err="1" smtClean="0">
                <a:latin typeface="Times New Roman"/>
                <a:ea typeface="Times New Roman"/>
                <a:cs typeface="Times New Roman"/>
                <a:sym typeface="Times New Roman"/>
              </a:rPr>
              <a:t>пристрої</a:t>
            </a:r>
            <a:r>
              <a:rPr lang="ru-RU" sz="1200" b="1" dirty="0" smtClean="0">
                <a:latin typeface="Times New Roman"/>
                <a:ea typeface="Times New Roman"/>
                <a:cs typeface="Times New Roman"/>
                <a:sym typeface="Times New Roman"/>
              </a:rPr>
              <a:t>:</a:t>
            </a:r>
            <a:r>
              <a:rPr lang="en-US" sz="1200" b="1"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IPhone 15 Pro - </a:t>
            </a:r>
            <a:r>
              <a:rPr lang="uk-UA" sz="1200" dirty="0" smtClean="0">
                <a:latin typeface="Times New Roman"/>
                <a:ea typeface="Times New Roman"/>
                <a:cs typeface="Times New Roman"/>
                <a:sym typeface="Times New Roman"/>
              </a:rPr>
              <a:t>процесор </a:t>
            </a:r>
            <a:r>
              <a:rPr lang="en-US" sz="1200" dirty="0" smtClean="0">
                <a:latin typeface="Times New Roman"/>
                <a:ea typeface="Times New Roman"/>
                <a:cs typeface="Times New Roman"/>
                <a:sym typeface="Times New Roman"/>
              </a:rPr>
              <a:t>Apple A17 Pro (64-bit ARM), Samsung Galaxy SE (2022) – </a:t>
            </a:r>
            <a:r>
              <a:rPr lang="uk-UA" sz="1200" dirty="0" smtClean="0">
                <a:latin typeface="Times New Roman"/>
                <a:ea typeface="Times New Roman"/>
                <a:cs typeface="Times New Roman"/>
                <a:sym typeface="Times New Roman"/>
              </a:rPr>
              <a:t>процесор </a:t>
            </a:r>
            <a:r>
              <a:rPr lang="en-US" sz="1200" dirty="0" smtClean="0">
                <a:latin typeface="Times New Roman"/>
                <a:ea typeface="Times New Roman"/>
                <a:cs typeface="Times New Roman"/>
                <a:sym typeface="Times New Roman"/>
              </a:rPr>
              <a:t>ARM64 (Snapdragon)</a:t>
            </a:r>
            <a:r>
              <a:rPr lang="uk-UA" sz="1200" dirty="0" smtClean="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373801" lvl="0" indent="0" algn="just" rtl="0">
              <a:lnSpc>
                <a:spcPct val="150000"/>
              </a:lnSpc>
              <a:spcBef>
                <a:spcPts val="0"/>
              </a:spcBef>
              <a:spcAft>
                <a:spcPts val="0"/>
              </a:spcAft>
              <a:buSzPts val="1200"/>
              <a:buNone/>
            </a:pPr>
            <a:r>
              <a:rPr lang="uk-UA" sz="1200" b="1" dirty="0" smtClean="0">
                <a:latin typeface="Times New Roman"/>
                <a:ea typeface="Times New Roman"/>
                <a:cs typeface="Times New Roman"/>
                <a:sym typeface="Times New Roman"/>
              </a:rPr>
              <a:t>Технічні параметри </a:t>
            </a:r>
            <a:r>
              <a:rPr lang="uk-UA" sz="1200" b="1" dirty="0" err="1" smtClean="0">
                <a:latin typeface="Times New Roman"/>
                <a:ea typeface="Times New Roman"/>
                <a:cs typeface="Times New Roman"/>
                <a:sym typeface="Times New Roman"/>
              </a:rPr>
              <a:t>фреймворку</a:t>
            </a:r>
            <a:r>
              <a:rPr lang="uk-UA" sz="1200" b="1" dirty="0" smtClean="0">
                <a:latin typeface="Times New Roman"/>
                <a:ea typeface="Times New Roman"/>
                <a:cs typeface="Times New Roman"/>
                <a:sym typeface="Times New Roman"/>
              </a:rPr>
              <a:t> </a:t>
            </a:r>
            <a:r>
              <a:rPr lang="en-US" sz="1200" b="1" dirty="0" smtClean="0">
                <a:latin typeface="Times New Roman"/>
                <a:ea typeface="Times New Roman"/>
                <a:cs typeface="Times New Roman"/>
                <a:sym typeface="Times New Roman"/>
              </a:rPr>
              <a:t>React-Native </a:t>
            </a:r>
          </a:p>
          <a:p>
            <a:pPr marL="630000" indent="-256199" algn="just">
              <a:lnSpc>
                <a:spcPct val="150000"/>
              </a:lnSpc>
              <a:buSzPts val="1200"/>
              <a:buFont typeface="Times New Roman"/>
              <a:buChar char="-"/>
            </a:pPr>
            <a:r>
              <a:rPr lang="en-US" sz="1200" dirty="0">
                <a:latin typeface="Times New Roman"/>
                <a:ea typeface="Times New Roman"/>
                <a:cs typeface="Times New Roman"/>
                <a:sym typeface="Times New Roman"/>
              </a:rPr>
              <a:t>v</a:t>
            </a:r>
            <a:r>
              <a:rPr lang="uk-UA" sz="1200" dirty="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0.76.6</a:t>
            </a:r>
            <a:r>
              <a:rPr lang="uk-UA" sz="1200" dirty="0" smtClean="0">
                <a:latin typeface="Times New Roman"/>
                <a:ea typeface="Times New Roman"/>
                <a:cs typeface="Times New Roman"/>
                <a:sym typeface="Times New Roman"/>
              </a:rPr>
              <a:t>;</a:t>
            </a:r>
            <a:endParaRPr lang="en-US" sz="1200" dirty="0">
              <a:latin typeface="Times New Roman"/>
              <a:ea typeface="Times New Roman"/>
              <a:cs typeface="Times New Roman"/>
              <a:sym typeface="Times New Roman"/>
            </a:endParaRPr>
          </a:p>
          <a:p>
            <a:pPr marL="630000" lvl="0" indent="-256199" algn="just">
              <a:lnSpc>
                <a:spcPct val="150000"/>
              </a:lnSpc>
              <a:buSzPts val="1200"/>
              <a:buFont typeface="Times New Roman"/>
              <a:buChar char="-"/>
            </a:pPr>
            <a:r>
              <a:rPr lang="en-US" sz="1200" dirty="0">
                <a:latin typeface="Times New Roman"/>
                <a:ea typeface="Times New Roman"/>
                <a:cs typeface="Times New Roman"/>
                <a:sym typeface="Times New Roman"/>
              </a:rPr>
              <a:t>supported min iOS version: </a:t>
            </a:r>
            <a:r>
              <a:rPr lang="en-US" sz="1200" dirty="0" smtClean="0">
                <a:latin typeface="Times New Roman"/>
                <a:ea typeface="Times New Roman"/>
                <a:cs typeface="Times New Roman"/>
                <a:sym typeface="Times New Roman"/>
              </a:rPr>
              <a:t>15.0</a:t>
            </a:r>
            <a:r>
              <a:rPr lang="ru-RU" sz="1200" dirty="0" smtClean="0">
                <a:latin typeface="Times New Roman"/>
                <a:ea typeface="Times New Roman"/>
                <a:cs typeface="Times New Roman"/>
                <a:sym typeface="Times New Roman"/>
              </a:rPr>
              <a:t>;</a:t>
            </a:r>
            <a:endParaRPr lang="ru-RU" sz="1200" dirty="0">
              <a:latin typeface="Times New Roman"/>
              <a:ea typeface="Times New Roman"/>
              <a:cs typeface="Times New Roman"/>
              <a:sym typeface="Times New Roman"/>
            </a:endParaRPr>
          </a:p>
          <a:p>
            <a:pPr marL="630000" lvl="0" indent="-256199" algn="just">
              <a:lnSpc>
                <a:spcPct val="150000"/>
              </a:lnSpc>
              <a:buSzPts val="1200"/>
              <a:buFont typeface="Times New Roman"/>
              <a:buChar char="-"/>
            </a:pPr>
            <a:r>
              <a:rPr lang="en-US" sz="1200" dirty="0">
                <a:latin typeface="Times New Roman"/>
                <a:ea typeface="Times New Roman"/>
                <a:cs typeface="Times New Roman"/>
                <a:sym typeface="Times New Roman"/>
              </a:rPr>
              <a:t>supported min Android version: </a:t>
            </a:r>
            <a:r>
              <a:rPr lang="en-US" sz="1200" dirty="0" smtClean="0">
                <a:latin typeface="Times New Roman"/>
                <a:ea typeface="Times New Roman"/>
                <a:cs typeface="Times New Roman"/>
                <a:sym typeface="Times New Roman"/>
              </a:rPr>
              <a:t>8.0</a:t>
            </a:r>
            <a:r>
              <a:rPr lang="ru-RU" sz="1200" dirty="0" smtClean="0">
                <a:latin typeface="Times New Roman"/>
                <a:ea typeface="Times New Roman"/>
                <a:cs typeface="Times New Roman"/>
                <a:sym typeface="Times New Roman"/>
              </a:rPr>
              <a:t>;</a:t>
            </a:r>
            <a:endParaRPr lang="ru-RU" sz="1200" dirty="0">
              <a:latin typeface="Times New Roman"/>
              <a:ea typeface="Times New Roman"/>
              <a:cs typeface="Times New Roman"/>
              <a:sym typeface="Times New Roman"/>
            </a:endParaRPr>
          </a:p>
          <a:p>
            <a:pPr marL="630000" lvl="0" indent="-256199">
              <a:lnSpc>
                <a:spcPct val="150000"/>
              </a:lnSpc>
              <a:buSzPts val="1200"/>
              <a:buFont typeface="Times New Roman"/>
              <a:buChar char="-"/>
            </a:pPr>
            <a:r>
              <a:rPr lang="en-US" sz="1200" dirty="0" smtClean="0">
                <a:latin typeface="Times New Roman"/>
                <a:ea typeface="Times New Roman"/>
                <a:cs typeface="Times New Roman"/>
                <a:sym typeface="Times New Roman"/>
              </a:rPr>
              <a:t>supported architectures: A - </a:t>
            </a:r>
            <a:r>
              <a:rPr lang="uk-UA" sz="1200" dirty="0" smtClean="0">
                <a:latin typeface="Times New Roman"/>
                <a:ea typeface="Times New Roman"/>
                <a:cs typeface="Times New Roman"/>
                <a:sym typeface="Times New Roman"/>
              </a:rPr>
              <a:t>серія чіпів</a:t>
            </a:r>
            <a:r>
              <a:rPr lang="en-US" sz="1200" dirty="0" smtClean="0">
                <a:latin typeface="Times New Roman"/>
                <a:ea typeface="Times New Roman"/>
                <a:cs typeface="Times New Roman"/>
                <a:sym typeface="Times New Roman"/>
              </a:rPr>
              <a:t> Apple, ARM, ARM64, x86, x86_64</a:t>
            </a:r>
            <a:r>
              <a:rPr lang="uk-UA" sz="1200" dirty="0" smtClean="0">
                <a:latin typeface="Times New Roman"/>
                <a:ea typeface="Times New Roman"/>
                <a:cs typeface="Times New Roman"/>
                <a:sym typeface="Times New Roman"/>
              </a:rPr>
              <a:t>.</a:t>
            </a:r>
          </a:p>
          <a:p>
            <a:pPr marL="373801" lvl="0" indent="0">
              <a:lnSpc>
                <a:spcPct val="150000"/>
              </a:lnSpc>
              <a:buSzPts val="1200"/>
              <a:buNone/>
            </a:pPr>
            <a:r>
              <a:rPr lang="uk-UA" sz="1200" b="1" dirty="0" smtClean="0">
                <a:latin typeface="Times New Roman"/>
                <a:ea typeface="Times New Roman"/>
                <a:cs typeface="Times New Roman"/>
                <a:sym typeface="Times New Roman"/>
              </a:rPr>
              <a:t>Середовище розробки: </a:t>
            </a:r>
          </a:p>
          <a:p>
            <a:pPr marL="630000" indent="-256199" algn="just">
              <a:lnSpc>
                <a:spcPct val="150000"/>
              </a:lnSpc>
              <a:buSzPts val="1200"/>
              <a:buFont typeface="Times New Roman"/>
              <a:buChar char="-"/>
            </a:pPr>
            <a:r>
              <a:rPr lang="uk-UA" sz="1200" b="1" dirty="0" smtClean="0">
                <a:latin typeface="Times New Roman"/>
                <a:ea typeface="Times New Roman"/>
                <a:cs typeface="Times New Roman"/>
                <a:sym typeface="Times New Roman"/>
              </a:rPr>
              <a:t> </a:t>
            </a:r>
            <a:r>
              <a:rPr lang="en-US" sz="1200" dirty="0" smtClean="0">
                <a:latin typeface="Times New Roman"/>
                <a:ea typeface="Times New Roman"/>
                <a:cs typeface="Times New Roman"/>
                <a:sym typeface="Times New Roman"/>
              </a:rPr>
              <a:t>Cursor Editor – </a:t>
            </a:r>
            <a:r>
              <a:rPr lang="uk-UA" sz="1200" dirty="0" smtClean="0">
                <a:latin typeface="Times New Roman"/>
                <a:ea typeface="Times New Roman"/>
                <a:cs typeface="Times New Roman"/>
                <a:sym typeface="Times New Roman"/>
              </a:rPr>
              <a:t>основне середовище редагування коду;</a:t>
            </a:r>
            <a:endParaRPr lang="en-US" sz="1200" dirty="0">
              <a:latin typeface="Times New Roman"/>
              <a:ea typeface="Times New Roman"/>
              <a:cs typeface="Times New Roman"/>
              <a:sym typeface="Times New Roman"/>
            </a:endParaRPr>
          </a:p>
          <a:p>
            <a:pPr marL="630000" lvl="0" indent="-256199" algn="just">
              <a:lnSpc>
                <a:spcPct val="150000"/>
              </a:lnSpc>
              <a:buSzPts val="1200"/>
              <a:buFont typeface="Times New Roman"/>
              <a:buChar char="-"/>
            </a:pPr>
            <a:r>
              <a:rPr lang="en-US" sz="1200" dirty="0" err="1" smtClean="0">
                <a:latin typeface="Times New Roman"/>
                <a:ea typeface="Times New Roman"/>
                <a:cs typeface="Times New Roman"/>
                <a:sym typeface="Times New Roman"/>
              </a:rPr>
              <a:t>Xcode</a:t>
            </a:r>
            <a:r>
              <a:rPr lang="en-US" sz="1200" dirty="0" smtClean="0">
                <a:latin typeface="Times New Roman"/>
                <a:ea typeface="Times New Roman"/>
                <a:cs typeface="Times New Roman"/>
                <a:sym typeface="Times New Roman"/>
              </a:rPr>
              <a:t> – </a:t>
            </a:r>
            <a:r>
              <a:rPr lang="uk-UA" sz="1200" dirty="0" smtClean="0">
                <a:latin typeface="Times New Roman"/>
                <a:ea typeface="Times New Roman"/>
                <a:cs typeface="Times New Roman"/>
                <a:sym typeface="Times New Roman"/>
              </a:rPr>
              <a:t>для збірки та тестування </a:t>
            </a:r>
            <a:r>
              <a:rPr lang="en-US" sz="1200" dirty="0" smtClean="0">
                <a:latin typeface="Times New Roman"/>
                <a:ea typeface="Times New Roman"/>
                <a:cs typeface="Times New Roman"/>
                <a:sym typeface="Times New Roman"/>
              </a:rPr>
              <a:t>iOS-</a:t>
            </a:r>
            <a:r>
              <a:rPr lang="uk-UA" sz="1200" dirty="0" smtClean="0">
                <a:latin typeface="Times New Roman"/>
                <a:ea typeface="Times New Roman"/>
                <a:cs typeface="Times New Roman"/>
                <a:sym typeface="Times New Roman"/>
              </a:rPr>
              <a:t>додатка;</a:t>
            </a:r>
            <a:endParaRPr lang="ru-RU" sz="1200" dirty="0">
              <a:latin typeface="Times New Roman"/>
              <a:ea typeface="Times New Roman"/>
              <a:cs typeface="Times New Roman"/>
              <a:sym typeface="Times New Roman"/>
            </a:endParaRPr>
          </a:p>
          <a:p>
            <a:pPr marL="630000" lvl="0" indent="-256199" algn="just">
              <a:lnSpc>
                <a:spcPct val="150000"/>
              </a:lnSpc>
              <a:buSzPts val="1200"/>
              <a:buFont typeface="Times New Roman"/>
              <a:buChar char="-"/>
            </a:pPr>
            <a:r>
              <a:rPr lang="en-US" sz="1200" dirty="0" smtClean="0">
                <a:latin typeface="Times New Roman"/>
                <a:ea typeface="Times New Roman"/>
                <a:cs typeface="Times New Roman"/>
                <a:sym typeface="Times New Roman"/>
              </a:rPr>
              <a:t>Android Studio – </a:t>
            </a:r>
            <a:r>
              <a:rPr lang="uk-UA" sz="1200" dirty="0">
                <a:latin typeface="Times New Roman"/>
                <a:ea typeface="Times New Roman"/>
                <a:cs typeface="Times New Roman"/>
                <a:sym typeface="Times New Roman"/>
              </a:rPr>
              <a:t>для збірки та тестування </a:t>
            </a:r>
            <a:r>
              <a:rPr lang="en-US" sz="1200" dirty="0" smtClean="0">
                <a:latin typeface="Times New Roman"/>
                <a:ea typeface="Times New Roman"/>
                <a:cs typeface="Times New Roman"/>
                <a:sym typeface="Times New Roman"/>
              </a:rPr>
              <a:t>Android-</a:t>
            </a:r>
            <a:r>
              <a:rPr lang="uk-UA" sz="1200" dirty="0" smtClean="0">
                <a:latin typeface="Times New Roman"/>
                <a:ea typeface="Times New Roman"/>
                <a:cs typeface="Times New Roman"/>
                <a:sym typeface="Times New Roman"/>
              </a:rPr>
              <a:t>додатка.</a:t>
            </a:r>
            <a:endParaRPr lang="en-US" sz="1200" b="1" dirty="0" smtClean="0">
              <a:latin typeface="Times New Roman"/>
              <a:ea typeface="Times New Roman"/>
              <a:cs typeface="Times New Roman"/>
              <a:sym typeface="Times New Roman"/>
            </a:endParaRPr>
          </a:p>
          <a:p>
            <a:pPr marL="0" lvl="0" indent="0" algn="l" rtl="0">
              <a:spcBef>
                <a:spcPts val="0"/>
              </a:spcBef>
              <a:spcAft>
                <a:spcPts val="0"/>
              </a:spcAft>
              <a:buNone/>
            </a:pPr>
            <a:endParaRPr sz="1200" dirty="0">
              <a:latin typeface="Times New Roman"/>
              <a:ea typeface="Times New Roman"/>
              <a:cs typeface="Times New Roman"/>
              <a:sym typeface="Times New Roman"/>
            </a:endParaRPr>
          </a:p>
        </p:txBody>
      </p:sp>
      <p:sp>
        <p:nvSpPr>
          <p:cNvPr id="114" name="Google Shape;11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ru-RU"/>
              <a:t>7</a:t>
            </a:fld>
            <a:endParaRPr/>
          </a:p>
        </p:txBody>
      </p:sp>
      <p:pic>
        <p:nvPicPr>
          <p:cNvPr id="115" name="Google Shape;115;p19"/>
          <p:cNvPicPr preferRelativeResize="0"/>
          <p:nvPr/>
        </p:nvPicPr>
        <p:blipFill rotWithShape="1">
          <a:blip r:embed="rId3">
            <a:alphaModFix/>
          </a:blip>
          <a:srcRect/>
          <a:stretch/>
        </p:blipFill>
        <p:spPr>
          <a:xfrm>
            <a:off x="30950" y="4475075"/>
            <a:ext cx="862250" cy="5817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83875"/>
            <a:ext cx="8520600" cy="817274"/>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2400" b="1" dirty="0" err="1">
                <a:solidFill>
                  <a:schemeClr val="tx1"/>
                </a:solidFill>
                <a:latin typeface="Times New Roman"/>
                <a:ea typeface="Times New Roman"/>
                <a:cs typeface="Times New Roman"/>
                <a:sym typeface="Times New Roman"/>
              </a:rPr>
              <a:t>Зміст</a:t>
            </a:r>
            <a:r>
              <a:rPr lang="ru-RU" sz="2400" b="1" dirty="0">
                <a:solidFill>
                  <a:schemeClr val="tx1"/>
                </a:solidFill>
                <a:latin typeface="Times New Roman"/>
                <a:ea typeface="Times New Roman"/>
                <a:cs typeface="Times New Roman"/>
                <a:sym typeface="Times New Roman"/>
              </a:rPr>
              <a:t> </a:t>
            </a:r>
            <a:r>
              <a:rPr lang="ru-RU" sz="2400" b="1" dirty="0" err="1">
                <a:solidFill>
                  <a:schemeClr val="tx1"/>
                </a:solidFill>
                <a:latin typeface="Times New Roman"/>
                <a:ea typeface="Times New Roman"/>
                <a:cs typeface="Times New Roman"/>
                <a:sym typeface="Times New Roman"/>
              </a:rPr>
              <a:t>проведеного</a:t>
            </a:r>
            <a:r>
              <a:rPr lang="ru-RU" sz="2400" b="1" dirty="0">
                <a:solidFill>
                  <a:schemeClr val="tx1"/>
                </a:solidFill>
                <a:latin typeface="Times New Roman"/>
                <a:ea typeface="Times New Roman"/>
                <a:cs typeface="Times New Roman"/>
                <a:sym typeface="Times New Roman"/>
              </a:rPr>
              <a:t> </a:t>
            </a:r>
            <a:r>
              <a:rPr lang="ru-RU" sz="2400" b="1" dirty="0" err="1">
                <a:solidFill>
                  <a:schemeClr val="tx1"/>
                </a:solidFill>
                <a:latin typeface="Times New Roman"/>
                <a:ea typeface="Times New Roman"/>
                <a:cs typeface="Times New Roman"/>
                <a:sym typeface="Times New Roman"/>
              </a:rPr>
              <a:t>експерименту</a:t>
            </a:r>
            <a:endParaRPr sz="2400" b="1" dirty="0">
              <a:solidFill>
                <a:schemeClr val="tx1"/>
              </a:solidFill>
              <a:latin typeface="Times New Roman"/>
              <a:ea typeface="Times New Roman"/>
              <a:cs typeface="Times New Roman"/>
              <a:sym typeface="Times New Roman"/>
            </a:endParaRPr>
          </a:p>
        </p:txBody>
      </p:sp>
      <p:sp>
        <p:nvSpPr>
          <p:cNvPr id="121" name="Google Shape;121;p20"/>
          <p:cNvSpPr txBox="1">
            <a:spLocks noGrp="1"/>
          </p:cNvSpPr>
          <p:nvPr>
            <p:ph type="body" idx="1"/>
          </p:nvPr>
        </p:nvSpPr>
        <p:spPr>
          <a:xfrm>
            <a:off x="168375" y="1073425"/>
            <a:ext cx="8520600" cy="3867899"/>
          </a:xfrm>
          <a:prstGeom prst="rect">
            <a:avLst/>
          </a:prstGeom>
        </p:spPr>
        <p:txBody>
          <a:bodyPr spcFirstLastPara="1" wrap="square" lIns="91425" tIns="91425" rIns="91425" bIns="91425" anchor="t" anchorCtr="0">
            <a:noAutofit/>
          </a:bodyPr>
          <a:lstStyle/>
          <a:p>
            <a:pPr marL="0" lvl="0" indent="450000" algn="l" rtl="0">
              <a:lnSpc>
                <a:spcPct val="115000"/>
              </a:lnSpc>
              <a:spcBef>
                <a:spcPts val="0"/>
              </a:spcBef>
              <a:spcAft>
                <a:spcPts val="0"/>
              </a:spcAft>
              <a:buNone/>
            </a:pPr>
            <a:endParaRPr lang="ru-RU" sz="1400" b="1" dirty="0" smtClean="0">
              <a:latin typeface="Times New Roman"/>
              <a:ea typeface="Times New Roman"/>
              <a:cs typeface="Times New Roman"/>
              <a:sym typeface="Times New Roman"/>
            </a:endParaRPr>
          </a:p>
          <a:p>
            <a:pPr marL="0" lvl="0" indent="450000" algn="l" rtl="0">
              <a:lnSpc>
                <a:spcPct val="115000"/>
              </a:lnSpc>
              <a:spcBef>
                <a:spcPts val="0"/>
              </a:spcBef>
              <a:spcAft>
                <a:spcPts val="0"/>
              </a:spcAft>
              <a:buNone/>
            </a:pPr>
            <a:r>
              <a:rPr lang="ru-RU" sz="1400" b="1" dirty="0" smtClean="0">
                <a:latin typeface="Times New Roman"/>
                <a:ea typeface="Times New Roman"/>
                <a:cs typeface="Times New Roman"/>
                <a:sym typeface="Times New Roman"/>
              </a:rPr>
              <a:t>Процедура </a:t>
            </a:r>
            <a:r>
              <a:rPr lang="ru-RU" sz="1400" b="1" dirty="0" err="1">
                <a:latin typeface="Times New Roman"/>
                <a:ea typeface="Times New Roman"/>
                <a:cs typeface="Times New Roman"/>
                <a:sym typeface="Times New Roman"/>
              </a:rPr>
              <a:t>вимірювання</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продуктивності</a:t>
            </a:r>
            <a:r>
              <a:rPr lang="ru-RU" sz="1400" b="1" dirty="0">
                <a:latin typeface="Times New Roman"/>
                <a:ea typeface="Times New Roman"/>
                <a:cs typeface="Times New Roman"/>
                <a:sym typeface="Times New Roman"/>
              </a:rPr>
              <a:t> з </a:t>
            </a:r>
            <a:r>
              <a:rPr lang="ru-RU" sz="1400" b="1" dirty="0" err="1">
                <a:latin typeface="Times New Roman"/>
                <a:ea typeface="Times New Roman"/>
                <a:cs typeface="Times New Roman"/>
                <a:sym typeface="Times New Roman"/>
              </a:rPr>
              <a:t>використанням</a:t>
            </a:r>
            <a:r>
              <a:rPr lang="ru-RU" sz="1400" b="1" dirty="0">
                <a:latin typeface="Times New Roman"/>
                <a:ea typeface="Times New Roman"/>
                <a:cs typeface="Times New Roman"/>
                <a:sym typeface="Times New Roman"/>
              </a:rPr>
              <a:t> </a:t>
            </a:r>
            <a:r>
              <a:rPr lang="ru-RU" sz="1400" b="1" dirty="0" err="1">
                <a:latin typeface="Times New Roman"/>
                <a:ea typeface="Times New Roman"/>
                <a:cs typeface="Times New Roman"/>
                <a:sym typeface="Times New Roman"/>
              </a:rPr>
              <a:t>інструменту</a:t>
            </a:r>
            <a:r>
              <a:rPr lang="ru-RU" sz="1400" b="1" dirty="0">
                <a:latin typeface="Times New Roman"/>
                <a:ea typeface="Times New Roman"/>
                <a:cs typeface="Times New Roman"/>
                <a:sym typeface="Times New Roman"/>
              </a:rPr>
              <a:t> </a:t>
            </a:r>
            <a:r>
              <a:rPr lang="en-US" sz="1400" b="1" dirty="0" err="1" smtClean="0">
                <a:latin typeface="Times New Roman"/>
                <a:ea typeface="Times New Roman"/>
                <a:cs typeface="Times New Roman"/>
                <a:sym typeface="Times New Roman"/>
              </a:rPr>
              <a:t>FlashLight</a:t>
            </a:r>
            <a:r>
              <a:rPr lang="en-US" sz="1400" b="1" dirty="0" smtClean="0">
                <a:latin typeface="Times New Roman"/>
                <a:ea typeface="Times New Roman"/>
                <a:cs typeface="Times New Roman"/>
                <a:sym typeface="Times New Roman"/>
              </a:rPr>
              <a:t> </a:t>
            </a:r>
            <a:r>
              <a:rPr lang="ru-RU" sz="1400" b="1" dirty="0" smtClean="0">
                <a:latin typeface="Times New Roman"/>
                <a:ea typeface="Times New Roman"/>
                <a:cs typeface="Times New Roman"/>
                <a:sym typeface="Times New Roman"/>
              </a:rPr>
              <a:t>за </a:t>
            </a:r>
            <a:r>
              <a:rPr lang="ru-RU" sz="1400" b="1" dirty="0" err="1">
                <a:latin typeface="Times New Roman"/>
                <a:ea typeface="Times New Roman"/>
                <a:cs typeface="Times New Roman"/>
                <a:sym typeface="Times New Roman"/>
              </a:rPr>
              <a:t>наступною</a:t>
            </a:r>
            <a:r>
              <a:rPr lang="ru-RU" sz="1400" b="1" dirty="0">
                <a:latin typeface="Times New Roman"/>
                <a:ea typeface="Times New Roman"/>
                <a:cs typeface="Times New Roman"/>
                <a:sym typeface="Times New Roman"/>
              </a:rPr>
              <a:t> процедурою</a:t>
            </a:r>
            <a:r>
              <a:rPr lang="ru-RU" sz="1400" b="1" dirty="0" smtClean="0">
                <a:latin typeface="Times New Roman"/>
                <a:ea typeface="Times New Roman"/>
                <a:cs typeface="Times New Roman"/>
                <a:sym typeface="Times New Roman"/>
              </a:rPr>
              <a:t>:</a:t>
            </a:r>
            <a:endParaRPr sz="1400" b="1" dirty="0">
              <a:latin typeface="Times New Roman"/>
              <a:ea typeface="Times New Roman"/>
              <a:cs typeface="Times New Roman"/>
              <a:sym typeface="Times New Roman"/>
            </a:endParaRPr>
          </a:p>
          <a:p>
            <a:pPr marL="809999" lvl="0" indent="-161925" algn="l" rtl="0">
              <a:lnSpc>
                <a:spcPct val="115000"/>
              </a:lnSpc>
              <a:spcBef>
                <a:spcPts val="0"/>
              </a:spcBef>
              <a:spcAft>
                <a:spcPts val="0"/>
              </a:spcAft>
              <a:buSzPts val="1200"/>
              <a:buFont typeface="Times New Roman"/>
              <a:buChar char="-"/>
            </a:pPr>
            <a:r>
              <a:rPr lang="ru-RU" sz="1400" dirty="0" smtClean="0">
                <a:latin typeface="Times New Roman"/>
                <a:ea typeface="Times New Roman"/>
                <a:cs typeface="Times New Roman"/>
                <a:sym typeface="Times New Roman"/>
              </a:rPr>
              <a:t>ком</a:t>
            </a:r>
            <a:r>
              <a:rPr lang="uk-UA" sz="1400" dirty="0" err="1" smtClean="0">
                <a:latin typeface="Times New Roman"/>
                <a:ea typeface="Times New Roman"/>
                <a:cs typeface="Times New Roman"/>
                <a:sym typeface="Times New Roman"/>
              </a:rPr>
              <a:t>піляція</a:t>
            </a:r>
            <a:r>
              <a:rPr lang="uk-UA" sz="1400" dirty="0" smtClean="0">
                <a:latin typeface="Times New Roman"/>
                <a:ea typeface="Times New Roman"/>
                <a:cs typeface="Times New Roman"/>
                <a:sym typeface="Times New Roman"/>
              </a:rPr>
              <a:t> проекту для платформ </a:t>
            </a:r>
            <a:r>
              <a:rPr lang="en-US" sz="1400" dirty="0" smtClean="0">
                <a:latin typeface="Times New Roman"/>
                <a:ea typeface="Times New Roman"/>
                <a:cs typeface="Times New Roman"/>
                <a:sym typeface="Times New Roman"/>
              </a:rPr>
              <a:t>iOS </a:t>
            </a:r>
            <a:r>
              <a:rPr lang="ru-RU" sz="1400" dirty="0" smtClean="0">
                <a:latin typeface="Times New Roman"/>
                <a:ea typeface="Times New Roman"/>
                <a:cs typeface="Times New Roman"/>
                <a:sym typeface="Times New Roman"/>
              </a:rPr>
              <a:t>та </a:t>
            </a:r>
            <a:r>
              <a:rPr lang="en-US" sz="1400" dirty="0" smtClean="0">
                <a:latin typeface="Times New Roman"/>
                <a:ea typeface="Times New Roman"/>
                <a:cs typeface="Times New Roman"/>
                <a:sym typeface="Times New Roman"/>
              </a:rPr>
              <a:t>Android </a:t>
            </a:r>
            <a:r>
              <a:rPr lang="ru-RU" sz="1400" dirty="0" smtClean="0">
                <a:latin typeface="Times New Roman"/>
                <a:ea typeface="Times New Roman"/>
                <a:cs typeface="Times New Roman"/>
                <a:sym typeface="Times New Roman"/>
              </a:rPr>
              <a:t>в режим</a:t>
            </a:r>
            <a:r>
              <a:rPr lang="uk-UA" sz="1400" dirty="0" smtClean="0">
                <a:latin typeface="Times New Roman"/>
                <a:ea typeface="Times New Roman"/>
                <a:cs typeface="Times New Roman"/>
                <a:sym typeface="Times New Roman"/>
              </a:rPr>
              <a:t>і </a:t>
            </a:r>
            <a:r>
              <a:rPr lang="en-US" sz="1400" dirty="0" smtClean="0">
                <a:latin typeface="Times New Roman"/>
                <a:ea typeface="Times New Roman"/>
                <a:cs typeface="Times New Roman"/>
                <a:sym typeface="Times New Roman"/>
              </a:rPr>
              <a:t>release mode;</a:t>
            </a:r>
            <a:r>
              <a:rPr lang="uk-UA" sz="1400" dirty="0" smtClean="0">
                <a:latin typeface="Times New Roman"/>
                <a:ea typeface="Times New Roman"/>
                <a:cs typeface="Times New Roman"/>
                <a:sym typeface="Times New Roman"/>
              </a:rPr>
              <a:t> </a:t>
            </a:r>
          </a:p>
          <a:p>
            <a:pPr marL="809999" lvl="0" indent="-161925">
              <a:buSzPts val="1200"/>
              <a:buFont typeface="Times New Roman"/>
              <a:buChar char="-"/>
            </a:pPr>
            <a:r>
              <a:rPr lang="ru-RU" sz="1400" dirty="0" smtClean="0">
                <a:latin typeface="Times New Roman"/>
                <a:ea typeface="Times New Roman"/>
                <a:cs typeface="Times New Roman"/>
                <a:sym typeface="Times New Roman"/>
              </a:rPr>
              <a:t>запуск</a:t>
            </a:r>
            <a:r>
              <a:rPr lang="en-US" sz="1400" dirty="0" smtClean="0">
                <a:latin typeface="Times New Roman"/>
                <a:ea typeface="Times New Roman"/>
                <a:cs typeface="Times New Roman"/>
                <a:sym typeface="Times New Roman"/>
              </a:rPr>
              <a:t> </a:t>
            </a:r>
            <a:r>
              <a:rPr lang="ru-RU" sz="1400" dirty="0" err="1" smtClean="0">
                <a:latin typeface="Times New Roman"/>
                <a:ea typeface="Times New Roman"/>
                <a:cs typeface="Times New Roman"/>
                <a:sym typeface="Times New Roman"/>
              </a:rPr>
              <a:t>програми</a:t>
            </a:r>
            <a:r>
              <a:rPr lang="ru-RU" sz="1400" dirty="0" smtClean="0">
                <a:latin typeface="Times New Roman"/>
                <a:ea typeface="Times New Roman"/>
                <a:cs typeface="Times New Roman"/>
                <a:sym typeface="Times New Roman"/>
              </a:rPr>
              <a:t> </a:t>
            </a:r>
            <a:r>
              <a:rPr lang="en-US" sz="1400" b="1" dirty="0" err="1" smtClean="0">
                <a:latin typeface="Times New Roman"/>
                <a:ea typeface="Times New Roman"/>
                <a:cs typeface="Times New Roman"/>
                <a:sym typeface="Times New Roman"/>
              </a:rPr>
              <a:t>FlashLight</a:t>
            </a:r>
            <a:r>
              <a:rPr lang="ru-RU" sz="1400" b="1" dirty="0" smtClean="0">
                <a:latin typeface="Times New Roman"/>
                <a:ea typeface="Times New Roman"/>
                <a:cs typeface="Times New Roman"/>
                <a:sym typeface="Times New Roman"/>
              </a:rPr>
              <a:t> </a:t>
            </a:r>
            <a:r>
              <a:rPr lang="ru-RU" sz="1400" dirty="0" err="1" smtClean="0">
                <a:latin typeface="Times New Roman"/>
                <a:ea typeface="Times New Roman"/>
                <a:cs typeface="Times New Roman"/>
                <a:sym typeface="Times New Roman"/>
              </a:rPr>
              <a:t>наступними</a:t>
            </a:r>
            <a:r>
              <a:rPr lang="ru-RU" sz="1400" dirty="0" smtClean="0">
                <a:latin typeface="Times New Roman"/>
                <a:ea typeface="Times New Roman"/>
                <a:cs typeface="Times New Roman"/>
                <a:sym typeface="Times New Roman"/>
              </a:rPr>
              <a:t> параметрами:</a:t>
            </a:r>
            <a:r>
              <a:rPr lang="en-US" sz="1400" dirty="0" smtClean="0">
                <a:latin typeface="Times New Roman"/>
                <a:ea typeface="Times New Roman"/>
                <a:cs typeface="Times New Roman"/>
                <a:sym typeface="Times New Roman"/>
              </a:rPr>
              <a:t> flashligh</a:t>
            </a:r>
            <a:r>
              <a:rPr lang="en-US" sz="1400" dirty="0" smtClean="0">
                <a:latin typeface="Times New Roman"/>
                <a:ea typeface="Times New Roman"/>
                <a:cs typeface="Times New Roman"/>
                <a:sym typeface="Times New Roman"/>
              </a:rPr>
              <a:t>t measure --</a:t>
            </a:r>
            <a:r>
              <a:rPr lang="en-US" sz="1400" dirty="0" err="1" smtClean="0">
                <a:latin typeface="Times New Roman"/>
                <a:ea typeface="Times New Roman"/>
                <a:cs typeface="Times New Roman"/>
                <a:sym typeface="Times New Roman"/>
              </a:rPr>
              <a:t>skipRestart</a:t>
            </a:r>
            <a:r>
              <a:rPr lang="en-US" sz="1400" dirty="0" smtClean="0">
                <a:latin typeface="Times New Roman"/>
                <a:ea typeface="Times New Roman"/>
                <a:cs typeface="Times New Roman"/>
                <a:sym typeface="Times New Roman"/>
              </a:rPr>
              <a:t> platforms: </a:t>
            </a:r>
            <a:r>
              <a:rPr lang="en-US" sz="1400" dirty="0" err="1" smtClean="0">
                <a:latin typeface="Times New Roman"/>
                <a:ea typeface="Times New Roman"/>
                <a:cs typeface="Times New Roman"/>
                <a:sym typeface="Times New Roman"/>
              </a:rPr>
              <a:t>ios</a:t>
            </a:r>
            <a:r>
              <a:rPr lang="en-US" sz="1400" dirty="0" smtClean="0">
                <a:latin typeface="Times New Roman"/>
                <a:ea typeface="Times New Roman"/>
                <a:cs typeface="Times New Roman"/>
                <a:sym typeface="Times New Roman"/>
              </a:rPr>
              <a:t>, android</a:t>
            </a:r>
            <a:r>
              <a:rPr lang="uk-UA" sz="1400" dirty="0" smtClean="0">
                <a:latin typeface="Times New Roman"/>
                <a:ea typeface="Times New Roman"/>
                <a:cs typeface="Times New Roman"/>
                <a:sym typeface="Times New Roman"/>
              </a:rPr>
              <a:t>;</a:t>
            </a:r>
            <a:endParaRPr lang="uk-UA" sz="1400" dirty="0">
              <a:latin typeface="Times New Roman"/>
              <a:ea typeface="Times New Roman"/>
              <a:cs typeface="Times New Roman"/>
              <a:sym typeface="Times New Roman"/>
            </a:endParaRPr>
          </a:p>
          <a:p>
            <a:pPr marL="809999" lvl="0" indent="-161925">
              <a:buSzPts val="1200"/>
              <a:buFont typeface="Times New Roman"/>
              <a:buChar char="-"/>
            </a:pPr>
            <a:r>
              <a:rPr lang="uk-UA" sz="1400" dirty="0" smtClean="0">
                <a:latin typeface="Times New Roman"/>
                <a:ea typeface="Times New Roman"/>
                <a:cs typeface="Times New Roman"/>
                <a:sym typeface="Times New Roman"/>
              </a:rPr>
              <a:t>активація </a:t>
            </a:r>
            <a:r>
              <a:rPr lang="en-US" sz="1400" dirty="0" smtClean="0">
                <a:latin typeface="Times New Roman"/>
                <a:ea typeface="Times New Roman"/>
                <a:cs typeface="Times New Roman"/>
                <a:sym typeface="Times New Roman"/>
              </a:rPr>
              <a:t>debug mode </a:t>
            </a:r>
            <a:r>
              <a:rPr lang="ru-RU" sz="1400" dirty="0" smtClean="0">
                <a:latin typeface="Times New Roman"/>
                <a:ea typeface="Times New Roman"/>
                <a:cs typeface="Times New Roman"/>
                <a:sym typeface="Times New Roman"/>
              </a:rPr>
              <a:t>для п</a:t>
            </a:r>
            <a:r>
              <a:rPr lang="uk-UA" sz="1400" dirty="0" err="1" smtClean="0">
                <a:latin typeface="Times New Roman"/>
                <a:ea typeface="Times New Roman"/>
                <a:cs typeface="Times New Roman"/>
                <a:sym typeface="Times New Roman"/>
              </a:rPr>
              <a:t>ідрахунку</a:t>
            </a:r>
            <a:r>
              <a:rPr lang="uk-UA" sz="1400" dirty="0" smtClean="0">
                <a:latin typeface="Times New Roman"/>
                <a:ea typeface="Times New Roman"/>
                <a:cs typeface="Times New Roman"/>
                <a:sym typeface="Times New Roman"/>
              </a:rPr>
              <a:t> кількості загальних </a:t>
            </a:r>
            <a:r>
              <a:rPr lang="uk-UA" sz="1400" dirty="0" err="1" smtClean="0">
                <a:latin typeface="Times New Roman"/>
                <a:ea typeface="Times New Roman"/>
                <a:cs typeface="Times New Roman"/>
                <a:sym typeface="Times New Roman"/>
              </a:rPr>
              <a:t>перемалювань</a:t>
            </a:r>
            <a:r>
              <a:rPr lang="uk-UA" sz="1400" dirty="0" smtClean="0">
                <a:latin typeface="Times New Roman"/>
                <a:ea typeface="Times New Roman"/>
                <a:cs typeface="Times New Roman"/>
                <a:sym typeface="Times New Roman"/>
              </a:rPr>
              <a:t> інтерфейсу;</a:t>
            </a:r>
            <a:endParaRPr lang="ru-RU" sz="1400" dirty="0">
              <a:latin typeface="Times New Roman"/>
              <a:ea typeface="Times New Roman"/>
              <a:cs typeface="Times New Roman"/>
              <a:sym typeface="Times New Roman"/>
            </a:endParaRPr>
          </a:p>
          <a:p>
            <a:pPr marL="809999" lvl="0" indent="-161925">
              <a:buSzPts val="1200"/>
              <a:buFont typeface="Times New Roman"/>
              <a:buChar char="-"/>
            </a:pPr>
            <a:r>
              <a:rPr lang="ru-RU" sz="1400" dirty="0" err="1" smtClean="0">
                <a:latin typeface="Times New Roman"/>
                <a:ea typeface="Times New Roman"/>
                <a:cs typeface="Times New Roman"/>
                <a:sym typeface="Times New Roman"/>
              </a:rPr>
              <a:t>взаємодія</a:t>
            </a:r>
            <a:r>
              <a:rPr lang="ru-RU" sz="1400" dirty="0" smtClean="0">
                <a:latin typeface="Times New Roman"/>
                <a:ea typeface="Times New Roman"/>
                <a:cs typeface="Times New Roman"/>
                <a:sym typeface="Times New Roman"/>
              </a:rPr>
              <a:t> з </a:t>
            </a:r>
            <a:r>
              <a:rPr lang="ru-RU" sz="1400" dirty="0" err="1" smtClean="0">
                <a:latin typeface="Times New Roman"/>
                <a:ea typeface="Times New Roman"/>
                <a:cs typeface="Times New Roman"/>
                <a:sym typeface="Times New Roman"/>
              </a:rPr>
              <a:t>інтерфейсом</a:t>
            </a:r>
            <a:r>
              <a:rPr lang="ru-RU" sz="1400" dirty="0" smtClean="0">
                <a:latin typeface="Times New Roman"/>
                <a:ea typeface="Times New Roman"/>
                <a:cs typeface="Times New Roman"/>
                <a:sym typeface="Times New Roman"/>
              </a:rPr>
              <a:t> </a:t>
            </a:r>
            <a:r>
              <a:rPr lang="ru-RU" sz="1400" dirty="0" err="1" smtClean="0">
                <a:latin typeface="Times New Roman"/>
                <a:ea typeface="Times New Roman"/>
                <a:cs typeface="Times New Roman"/>
                <a:sym typeface="Times New Roman"/>
              </a:rPr>
              <a:t>екрану</a:t>
            </a:r>
            <a:r>
              <a:rPr lang="ru-RU" sz="1400" dirty="0" smtClean="0">
                <a:latin typeface="Times New Roman"/>
                <a:ea typeface="Times New Roman"/>
                <a:cs typeface="Times New Roman"/>
                <a:sym typeface="Times New Roman"/>
              </a:rPr>
              <a:t> </a:t>
            </a:r>
            <a:r>
              <a:rPr lang="ru-RU" sz="1400" dirty="0" err="1" smtClean="0">
                <a:latin typeface="Times New Roman"/>
                <a:ea typeface="Times New Roman"/>
                <a:cs typeface="Times New Roman"/>
                <a:sym typeface="Times New Roman"/>
              </a:rPr>
              <a:t>протягом</a:t>
            </a:r>
            <a:r>
              <a:rPr lang="ru-RU" sz="1400" dirty="0" smtClean="0">
                <a:latin typeface="Times New Roman"/>
                <a:ea typeface="Times New Roman"/>
                <a:cs typeface="Times New Roman"/>
                <a:sym typeface="Times New Roman"/>
              </a:rPr>
              <a:t> 30</a:t>
            </a:r>
            <a:r>
              <a:rPr lang="en-US" sz="1400" dirty="0" smtClean="0">
                <a:latin typeface="Times New Roman"/>
                <a:ea typeface="Times New Roman"/>
                <a:cs typeface="Times New Roman"/>
                <a:sym typeface="Times New Roman"/>
              </a:rPr>
              <a:t> </a:t>
            </a:r>
            <a:r>
              <a:rPr lang="ru-RU" sz="1400" dirty="0" smtClean="0">
                <a:latin typeface="Times New Roman"/>
                <a:ea typeface="Times New Roman"/>
                <a:cs typeface="Times New Roman"/>
                <a:sym typeface="Times New Roman"/>
              </a:rPr>
              <a:t>с</a:t>
            </a:r>
            <a:r>
              <a:rPr lang="ru-RU" sz="1400" dirty="0" smtClean="0">
                <a:latin typeface="Times New Roman"/>
                <a:ea typeface="Times New Roman"/>
                <a:cs typeface="Times New Roman"/>
                <a:sym typeface="Times New Roman"/>
              </a:rPr>
              <a:t>екунд</a:t>
            </a:r>
            <a:r>
              <a:rPr lang="en-US" sz="1400" dirty="0" smtClean="0">
                <a:latin typeface="Times New Roman"/>
                <a:ea typeface="Times New Roman"/>
                <a:cs typeface="Times New Roman"/>
                <a:sym typeface="Times New Roman"/>
              </a:rPr>
              <a:t> </a:t>
            </a:r>
            <a:r>
              <a:rPr lang="ru-RU" sz="1400" dirty="0" smtClean="0">
                <a:latin typeface="Times New Roman"/>
                <a:ea typeface="Times New Roman"/>
                <a:cs typeface="Times New Roman"/>
                <a:sym typeface="Times New Roman"/>
              </a:rPr>
              <a:t> </a:t>
            </a:r>
            <a:r>
              <a:rPr lang="en-US" sz="1400" dirty="0" smtClean="0">
                <a:latin typeface="Times New Roman"/>
                <a:ea typeface="Times New Roman"/>
                <a:cs typeface="Times New Roman"/>
                <a:sym typeface="Times New Roman"/>
              </a:rPr>
              <a:t>(Declarative</a:t>
            </a:r>
            <a:r>
              <a:rPr lang="uk-UA" sz="1400" dirty="0" smtClean="0">
                <a:latin typeface="Times New Roman"/>
                <a:ea typeface="Times New Roman"/>
                <a:cs typeface="Times New Roman"/>
                <a:sym typeface="Times New Roman"/>
              </a:rPr>
              <a:t> </a:t>
            </a:r>
            <a:r>
              <a:rPr lang="en-US" sz="1400" dirty="0" smtClean="0">
                <a:latin typeface="Times New Roman"/>
                <a:ea typeface="Times New Roman"/>
                <a:cs typeface="Times New Roman"/>
                <a:sym typeface="Times New Roman"/>
              </a:rPr>
              <a:t>/</a:t>
            </a:r>
            <a:r>
              <a:rPr lang="uk-UA" sz="1400" dirty="0" smtClean="0">
                <a:latin typeface="Times New Roman"/>
                <a:ea typeface="Times New Roman"/>
                <a:cs typeface="Times New Roman"/>
                <a:sym typeface="Times New Roman"/>
              </a:rPr>
              <a:t> </a:t>
            </a:r>
            <a:r>
              <a:rPr lang="en-US" sz="1400" dirty="0" smtClean="0">
                <a:latin typeface="Times New Roman"/>
                <a:ea typeface="Times New Roman"/>
                <a:cs typeface="Times New Roman"/>
                <a:sym typeface="Times New Roman"/>
              </a:rPr>
              <a:t>FSM)</a:t>
            </a:r>
            <a:r>
              <a:rPr lang="ru-RU" sz="1400" dirty="0" smtClean="0">
                <a:latin typeface="Times New Roman"/>
                <a:ea typeface="Times New Roman"/>
                <a:cs typeface="Times New Roman"/>
                <a:sym typeface="Times New Roman"/>
              </a:rPr>
              <a:t>;</a:t>
            </a:r>
            <a:endParaRPr sz="1400" dirty="0">
              <a:latin typeface="Times New Roman"/>
              <a:ea typeface="Times New Roman"/>
              <a:cs typeface="Times New Roman"/>
              <a:sym typeface="Times New Roman"/>
            </a:endParaRPr>
          </a:p>
          <a:p>
            <a:pPr marL="809999" lvl="0" indent="-161925">
              <a:buSzPts val="1200"/>
              <a:buFont typeface="Times New Roman"/>
              <a:buChar char="-"/>
            </a:pPr>
            <a:r>
              <a:rPr lang="ru-RU" sz="1400" dirty="0" err="1">
                <a:latin typeface="Times New Roman"/>
                <a:ea typeface="Times New Roman"/>
                <a:cs typeface="Times New Roman"/>
                <a:sym typeface="Times New Roman"/>
              </a:rPr>
              <a:t>обчислення</a:t>
            </a:r>
            <a:r>
              <a:rPr lang="ru-RU" sz="1400" dirty="0">
                <a:latin typeface="Times New Roman"/>
                <a:ea typeface="Times New Roman"/>
                <a:cs typeface="Times New Roman"/>
                <a:sym typeface="Times New Roman"/>
              </a:rPr>
              <a:t> </a:t>
            </a:r>
            <a:r>
              <a:rPr lang="ru-RU" sz="1400" dirty="0" err="1" smtClean="0">
                <a:latin typeface="Times New Roman"/>
                <a:ea typeface="Times New Roman"/>
                <a:cs typeface="Times New Roman"/>
                <a:sym typeface="Times New Roman"/>
              </a:rPr>
              <a:t>ключових</a:t>
            </a:r>
            <a:r>
              <a:rPr lang="ru-RU" sz="1400" dirty="0" smtClean="0">
                <a:latin typeface="Times New Roman"/>
                <a:ea typeface="Times New Roman"/>
                <a:cs typeface="Times New Roman"/>
                <a:sym typeface="Times New Roman"/>
              </a:rPr>
              <a:t> </a:t>
            </a:r>
            <a:r>
              <a:rPr lang="ru-RU" sz="1400" dirty="0" err="1" smtClean="0">
                <a:latin typeface="Times New Roman"/>
                <a:ea typeface="Times New Roman"/>
                <a:cs typeface="Times New Roman"/>
                <a:sym typeface="Times New Roman"/>
              </a:rPr>
              <a:t>показник</a:t>
            </a:r>
            <a:r>
              <a:rPr lang="uk-UA" sz="1400" dirty="0" err="1" smtClean="0">
                <a:latin typeface="Times New Roman"/>
                <a:ea typeface="Times New Roman"/>
                <a:cs typeface="Times New Roman"/>
                <a:sym typeface="Times New Roman"/>
              </a:rPr>
              <a:t>ів</a:t>
            </a:r>
            <a:r>
              <a:rPr lang="uk-UA" sz="1400" dirty="0" smtClean="0">
                <a:latin typeface="Times New Roman"/>
                <a:ea typeface="Times New Roman"/>
                <a:cs typeface="Times New Roman"/>
                <a:sym typeface="Times New Roman"/>
              </a:rPr>
              <a:t> ефективності</a:t>
            </a:r>
            <a:r>
              <a:rPr lang="en-US" sz="1400" dirty="0" smtClean="0">
                <a:latin typeface="Times New Roman"/>
                <a:ea typeface="Times New Roman"/>
                <a:cs typeface="Times New Roman"/>
                <a:sym typeface="Times New Roman"/>
              </a:rPr>
              <a:t>: Average FPS, </a:t>
            </a:r>
            <a:r>
              <a:rPr lang="en-US" sz="1400" dirty="0">
                <a:latin typeface="Times New Roman"/>
                <a:ea typeface="Times New Roman"/>
                <a:cs typeface="Times New Roman"/>
                <a:sym typeface="Times New Roman"/>
              </a:rPr>
              <a:t>Average </a:t>
            </a:r>
            <a:r>
              <a:rPr lang="en-US" sz="1400" dirty="0" smtClean="0">
                <a:latin typeface="Times New Roman"/>
                <a:ea typeface="Times New Roman"/>
                <a:cs typeface="Times New Roman"/>
                <a:sym typeface="Times New Roman"/>
              </a:rPr>
              <a:t>CPU usage, High CPU Usage, Average RAM Usage</a:t>
            </a:r>
            <a:r>
              <a:rPr lang="uk-UA" sz="1400" dirty="0" smtClean="0">
                <a:latin typeface="Times New Roman"/>
                <a:ea typeface="Times New Roman"/>
                <a:cs typeface="Times New Roman"/>
                <a:sym typeface="Times New Roman"/>
              </a:rPr>
              <a:t>;</a:t>
            </a:r>
            <a:endParaRPr lang="en-US" sz="1400" dirty="0" smtClean="0">
              <a:latin typeface="Times New Roman"/>
              <a:ea typeface="Times New Roman"/>
              <a:cs typeface="Times New Roman"/>
              <a:sym typeface="Times New Roman"/>
            </a:endParaRPr>
          </a:p>
          <a:p>
            <a:pPr marL="809999" lvl="0" indent="-161925">
              <a:buSzPts val="1200"/>
              <a:buFont typeface="Times New Roman"/>
              <a:buChar char="-"/>
            </a:pPr>
            <a:r>
              <a:rPr lang="uk-UA" sz="1400" dirty="0">
                <a:latin typeface="Times New Roman"/>
                <a:ea typeface="Times New Roman"/>
                <a:cs typeface="Times New Roman"/>
                <a:sym typeface="Times New Roman"/>
              </a:rPr>
              <a:t>с</a:t>
            </a:r>
            <a:r>
              <a:rPr lang="uk-UA" sz="1400" dirty="0" smtClean="0">
                <a:latin typeface="Times New Roman"/>
                <a:ea typeface="Times New Roman"/>
                <a:cs typeface="Times New Roman"/>
                <a:sym typeface="Times New Roman"/>
              </a:rPr>
              <a:t>труктурування та узагальнення результатів проведеного експерименту.</a:t>
            </a:r>
            <a:endParaRPr sz="1400" dirty="0">
              <a:latin typeface="Times New Roman"/>
              <a:ea typeface="Times New Roman"/>
              <a:cs typeface="Times New Roman"/>
              <a:sym typeface="Times New Roman"/>
            </a:endParaRPr>
          </a:p>
          <a:p>
            <a:pPr marL="809999" lvl="0" indent="-85725" algn="l" rtl="0">
              <a:lnSpc>
                <a:spcPct val="150000"/>
              </a:lnSpc>
              <a:spcBef>
                <a:spcPts val="0"/>
              </a:spcBef>
              <a:spcAft>
                <a:spcPts val="0"/>
              </a:spcAft>
              <a:buNone/>
            </a:pPr>
            <a:endParaRPr sz="1200"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122" name="Google Shape;12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ru-RU"/>
              <a:t>8</a:t>
            </a:fld>
            <a:endParaRPr/>
          </a:p>
        </p:txBody>
      </p:sp>
      <p:pic>
        <p:nvPicPr>
          <p:cNvPr id="123" name="Google Shape;123;p20"/>
          <p:cNvPicPr preferRelativeResize="0"/>
          <p:nvPr/>
        </p:nvPicPr>
        <p:blipFill rotWithShape="1">
          <a:blip r:embed="rId3">
            <a:alphaModFix/>
          </a:blip>
          <a:srcRect/>
          <a:stretch/>
        </p:blipFill>
        <p:spPr>
          <a:xfrm>
            <a:off x="121975" y="4413650"/>
            <a:ext cx="862250" cy="5817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277800" y="82550"/>
            <a:ext cx="5258700" cy="589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ru-RU" sz="3000" b="1">
                <a:latin typeface="Times New Roman"/>
                <a:ea typeface="Times New Roman"/>
                <a:cs typeface="Times New Roman"/>
                <a:sym typeface="Times New Roman"/>
              </a:rPr>
              <a:t>Проведення експерименту</a:t>
            </a:r>
            <a:endParaRPr sz="3000" b="1">
              <a:latin typeface="Times New Roman"/>
              <a:ea typeface="Times New Roman"/>
              <a:cs typeface="Times New Roman"/>
              <a:sym typeface="Times New Roman"/>
            </a:endParaRPr>
          </a:p>
        </p:txBody>
      </p:sp>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Clr>
                <a:srgbClr val="000000"/>
              </a:buClr>
              <a:buSzPts val="1000"/>
              <a:buFont typeface="Arial"/>
              <a:buNone/>
            </a:pPr>
            <a:fld id="{00000000-1234-1234-1234-123412341234}" type="slidenum">
              <a:rPr lang="ru-RU"/>
              <a:t>9</a:t>
            </a:fld>
            <a:endParaRPr/>
          </a:p>
        </p:txBody>
      </p:sp>
      <p:pic>
        <p:nvPicPr>
          <p:cNvPr id="134" name="Google Shape;134;p21"/>
          <p:cNvPicPr preferRelativeResize="0"/>
          <p:nvPr/>
        </p:nvPicPr>
        <p:blipFill rotWithShape="1">
          <a:blip r:embed="rId3">
            <a:alphaModFix/>
          </a:blip>
          <a:srcRect/>
          <a:stretch/>
        </p:blipFill>
        <p:spPr>
          <a:xfrm>
            <a:off x="55250" y="4425775"/>
            <a:ext cx="862250" cy="581750"/>
          </a:xfrm>
          <a:prstGeom prst="rect">
            <a:avLst/>
          </a:prstGeom>
          <a:noFill/>
          <a:ln>
            <a:noFill/>
          </a:ln>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48" y="854766"/>
            <a:ext cx="4247322" cy="295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b="8181"/>
          <a:stretch/>
        </p:blipFill>
        <p:spPr bwMode="auto">
          <a:xfrm>
            <a:off x="4386469" y="967408"/>
            <a:ext cx="4253947" cy="284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1192</Words>
  <Application>Microsoft Office PowerPoint</Application>
  <PresentationFormat>Экран (16:9)</PresentationFormat>
  <Paragraphs>147</Paragraphs>
  <Slides>13</Slides>
  <Notes>13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Open Sans</vt:lpstr>
      <vt:lpstr>Times New Roman</vt:lpstr>
      <vt:lpstr>Calibri</vt:lpstr>
      <vt:lpstr>Economica</vt:lpstr>
      <vt:lpstr>Luxe</vt:lpstr>
      <vt:lpstr>Дослідження методів використання скінченних автоматів для оптимізації та підвищення ефективності кросплатформених мобільних додатків</vt:lpstr>
      <vt:lpstr>Дослідження</vt:lpstr>
      <vt:lpstr>Огляд літератури (аналогів)</vt:lpstr>
      <vt:lpstr>Постановка задачі</vt:lpstr>
      <vt:lpstr>Методологія</vt:lpstr>
      <vt:lpstr>Архітектура системи для проведення експериментального дослідження</vt:lpstr>
      <vt:lpstr>Опис програмного забезпечення, що було використано у дослідженні</vt:lpstr>
      <vt:lpstr>Зміст проведеного експерименту</vt:lpstr>
      <vt:lpstr>Проведення експерименту</vt:lpstr>
      <vt:lpstr>Порівняння продуктивності мобільного додатку з використанням різних підходів (стара архітектура)</vt:lpstr>
      <vt:lpstr>Порівняння продуктивності мобільного додатку з використанням різних підходів (нова архітектура)</vt:lpstr>
      <vt:lpstr>Аналіз отриманих результатів</vt:lpstr>
      <vt:lpstr>Висновки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Дослідження методів використання скінченних автоматів для оптимізації та підвищення ефективності кросплатформених мобільних додатків</dc:title>
  <dc:creator>asus</dc:creator>
  <cp:lastModifiedBy>asus</cp:lastModifiedBy>
  <cp:revision>22</cp:revision>
  <dcterms:modified xsi:type="dcterms:W3CDTF">2025-06-09T21:12:35Z</dcterms:modified>
</cp:coreProperties>
</file>