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592" y="148690"/>
            <a:ext cx="4031673" cy="40622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0022378" cy="2730726"/>
          </a:xfrm>
        </p:spPr>
        <p:txBody>
          <a:bodyPr>
            <a:normAutofit/>
          </a:bodyPr>
          <a:lstStyle/>
          <a:p>
            <a:r>
              <a:rPr lang="it-IT" b="1" dirty="0"/>
              <a:t>Вступ до AI: GPT, GEMINI, COPILOT</a:t>
            </a:r>
            <a:br>
              <a:rPr lang="it-IT" b="1" dirty="0"/>
            </a:br>
            <a:endParaRPr lang="cs-CZ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106487"/>
            <a:ext cx="12095018" cy="2693324"/>
          </a:xfrm>
        </p:spPr>
        <p:txBody>
          <a:bodyPr>
            <a:normAutofit/>
          </a:bodyPr>
          <a:lstStyle/>
          <a:p>
            <a:r>
              <a:rPr lang="uk-UA" sz="3000" b="1" i="1" dirty="0">
                <a:latin typeface="Arial Black" panose="020B0A04020102020204" pitchFamily="34" charset="0"/>
              </a:rPr>
              <a:t>Штучний інтелект (</a:t>
            </a:r>
            <a:r>
              <a:rPr lang="en-GB" sz="3000" b="1" i="1" dirty="0">
                <a:latin typeface="Arial Black" panose="020B0A04020102020204" pitchFamily="34" charset="0"/>
              </a:rPr>
              <a:t>AI) </a:t>
            </a:r>
            <a:r>
              <a:rPr lang="uk-UA" sz="3000" b="1" i="1" dirty="0">
                <a:latin typeface="Arial Black" panose="020B0A04020102020204" pitchFamily="34" charset="0"/>
              </a:rPr>
              <a:t>стає все більш важливим і вводить нові технології, які змінюють наше життя. У цьому вступі розглянемо три ключові системи </a:t>
            </a:r>
            <a:r>
              <a:rPr lang="en-GB" sz="3000" b="1" i="1" dirty="0">
                <a:latin typeface="Arial Black" panose="020B0A04020102020204" pitchFamily="34" charset="0"/>
              </a:rPr>
              <a:t>AI: GPT, GEMINI </a:t>
            </a:r>
            <a:r>
              <a:rPr lang="uk-UA" sz="3000" b="1" i="1" dirty="0">
                <a:latin typeface="Arial Black" panose="020B0A04020102020204" pitchFamily="34" charset="0"/>
              </a:rPr>
              <a:t>і </a:t>
            </a:r>
            <a:r>
              <a:rPr lang="en-GB" sz="3000" b="1" i="1" dirty="0">
                <a:latin typeface="Arial Black" panose="020B0A04020102020204" pitchFamily="34" charset="0"/>
              </a:rPr>
              <a:t>COPILOT.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9932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655" y="0"/>
            <a:ext cx="6032269" cy="339315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Що таке </a:t>
            </a:r>
            <a:r>
              <a:rPr lang="en-GB" b="1" dirty="0"/>
              <a:t>Chat-GPT?</a:t>
            </a:r>
            <a:br>
              <a:rPr lang="en-GB" b="1" dirty="0"/>
            </a:br>
            <a:endParaRPr lang="cs-CZ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66254" y="2626822"/>
            <a:ext cx="12025745" cy="4231178"/>
          </a:xfrm>
        </p:spPr>
        <p:txBody>
          <a:bodyPr/>
          <a:lstStyle/>
          <a:p>
            <a:r>
              <a:rPr lang="en-GB" sz="2000" b="1" i="1" dirty="0">
                <a:latin typeface="Arial Black" panose="020B0A04020102020204" pitchFamily="34" charset="0"/>
              </a:rPr>
              <a:t>Chat-GPT - </a:t>
            </a:r>
            <a:r>
              <a:rPr lang="uk-UA" sz="2000" b="1" i="1" dirty="0">
                <a:latin typeface="Arial Black" panose="020B0A04020102020204" pitchFamily="34" charset="0"/>
              </a:rPr>
              <a:t>це нейромережа, розроблена командою </a:t>
            </a:r>
            <a:r>
              <a:rPr lang="en-GB" sz="2000" b="1" i="1" dirty="0">
                <a:latin typeface="Arial Black" panose="020B0A04020102020204" pitchFamily="34" charset="0"/>
              </a:rPr>
              <a:t>OPEN-AI, </a:t>
            </a:r>
            <a:r>
              <a:rPr lang="uk-UA" sz="2000" b="1" i="1" dirty="0">
                <a:latin typeface="Arial Black" panose="020B0A04020102020204" pitchFamily="34" charset="0"/>
              </a:rPr>
              <a:t>яка використовує технологію трансформера для генерації тексу. Вона навчена на великій кількості даних і здатна генерувати людиноподібні відповіді на запитання та виконувати завдання обробки природної мови. </a:t>
            </a:r>
            <a:r>
              <a:rPr lang="en-GB" sz="2000" b="1" i="1" dirty="0">
                <a:latin typeface="Arial Black" panose="020B0A04020102020204" pitchFamily="34" charset="0"/>
              </a:rPr>
              <a:t>Chat-GPT </a:t>
            </a:r>
            <a:r>
              <a:rPr lang="uk-UA" sz="2000" b="1" i="1" dirty="0">
                <a:latin typeface="Arial Black" panose="020B0A04020102020204" pitchFamily="34" charset="0"/>
              </a:rPr>
              <a:t>встановлює нові стандарти в галузі штучного інтелекту.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6548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Можливості </a:t>
            </a:r>
            <a:r>
              <a:rPr lang="en-GB" b="1" dirty="0"/>
              <a:t>Chat-GPT</a:t>
            </a:r>
            <a:br>
              <a:rPr lang="en-GB" b="1" dirty="0"/>
            </a:br>
            <a:endParaRPr lang="cs-CZ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58" y="-132431"/>
            <a:ext cx="2593451" cy="30927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3766" y="3188527"/>
            <a:ext cx="3456432" cy="657136"/>
          </a:xfrm>
        </p:spPr>
        <p:txBody>
          <a:bodyPr/>
          <a:lstStyle/>
          <a:p>
            <a:r>
              <a:rPr lang="uk-UA" b="1" i="1" dirty="0"/>
              <a:t>Природна Взаємодія</a:t>
            </a:r>
            <a:endParaRPr lang="cs-CZ" b="1" i="1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15"/>
          </p:nvPr>
        </p:nvSpPr>
        <p:spPr>
          <a:xfrm>
            <a:off x="683765" y="3891012"/>
            <a:ext cx="3456432" cy="1781274"/>
          </a:xfrm>
        </p:spPr>
        <p:txBody>
          <a:bodyPr/>
          <a:lstStyle/>
          <a:p>
            <a:r>
              <a:rPr lang="ru-RU" sz="2000" b="1" i="1" dirty="0" err="1"/>
              <a:t>Chat</a:t>
            </a:r>
            <a:r>
              <a:rPr lang="ru-RU" sz="2000" b="1" i="1" dirty="0"/>
              <a:t>-GPT </a:t>
            </a:r>
            <a:r>
              <a:rPr lang="ru-RU" sz="2000" b="1" i="1" dirty="0" err="1"/>
              <a:t>здатна</a:t>
            </a:r>
            <a:r>
              <a:rPr lang="ru-RU" sz="2000" b="1" i="1" dirty="0"/>
              <a:t> </a:t>
            </a:r>
            <a:r>
              <a:rPr lang="ru-RU" sz="2000" b="1" i="1" dirty="0" err="1"/>
              <a:t>відповідати</a:t>
            </a:r>
            <a:r>
              <a:rPr lang="ru-RU" sz="2000" b="1" i="1" dirty="0"/>
              <a:t> на </a:t>
            </a:r>
            <a:r>
              <a:rPr lang="ru-RU" sz="2000" b="1" i="1" dirty="0" err="1"/>
              <a:t>складні</a:t>
            </a:r>
            <a:r>
              <a:rPr lang="ru-RU" sz="2000" b="1" i="1" dirty="0"/>
              <a:t> </a:t>
            </a:r>
            <a:r>
              <a:rPr lang="ru-RU" sz="2000" b="1" i="1" dirty="0" err="1"/>
              <a:t>запитання</a:t>
            </a:r>
            <a:r>
              <a:rPr lang="ru-RU" sz="2000" b="1" i="1" dirty="0"/>
              <a:t> і </a:t>
            </a:r>
            <a:r>
              <a:rPr lang="ru-RU" sz="2000" b="1" i="1" dirty="0" err="1"/>
              <a:t>надавати</a:t>
            </a:r>
            <a:r>
              <a:rPr lang="ru-RU" sz="2000" b="1" i="1" dirty="0"/>
              <a:t> </a:t>
            </a:r>
            <a:r>
              <a:rPr lang="ru-RU" sz="2000" b="1" i="1" dirty="0" err="1"/>
              <a:t>розумні</a:t>
            </a:r>
            <a:r>
              <a:rPr lang="ru-RU" sz="2000" b="1" i="1" dirty="0"/>
              <a:t> </a:t>
            </a:r>
            <a:r>
              <a:rPr lang="ru-RU" sz="2000" b="1" i="1" dirty="0" err="1"/>
              <a:t>поради</a:t>
            </a:r>
            <a:r>
              <a:rPr lang="ru-RU" sz="2000" b="1" i="1" dirty="0"/>
              <a:t>.</a:t>
            </a:r>
          </a:p>
          <a:p>
            <a:endParaRPr lang="cs-CZ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366766" y="3187780"/>
            <a:ext cx="3456432" cy="666944"/>
          </a:xfrm>
        </p:spPr>
        <p:txBody>
          <a:bodyPr/>
          <a:lstStyle/>
          <a:p>
            <a:r>
              <a:rPr lang="uk-UA" b="1" i="1" dirty="0"/>
              <a:t>Самовдосконалення</a:t>
            </a:r>
            <a:endParaRPr lang="cs-CZ" b="1" i="1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16"/>
          </p:nvPr>
        </p:nvSpPr>
        <p:spPr>
          <a:xfrm>
            <a:off x="4364824" y="3854724"/>
            <a:ext cx="3456432" cy="1781535"/>
          </a:xfrm>
        </p:spPr>
        <p:txBody>
          <a:bodyPr/>
          <a:lstStyle/>
          <a:p>
            <a:r>
              <a:rPr lang="ru-RU" sz="2400" b="1" i="1" dirty="0"/>
              <a:t>Вона </a:t>
            </a:r>
            <a:r>
              <a:rPr lang="ru-RU" sz="2400" b="1" i="1" dirty="0" err="1"/>
              <a:t>постійно</a:t>
            </a:r>
            <a:r>
              <a:rPr lang="ru-RU" sz="2400" b="1" i="1" dirty="0"/>
              <a:t> </a:t>
            </a:r>
            <a:r>
              <a:rPr lang="ru-RU" sz="2400" b="1" i="1" dirty="0" err="1"/>
              <a:t>вдосконалюється</a:t>
            </a:r>
            <a:r>
              <a:rPr lang="ru-RU" sz="2400" b="1" i="1" dirty="0"/>
              <a:t> </a:t>
            </a:r>
            <a:r>
              <a:rPr lang="ru-RU" sz="2400" b="1" i="1" dirty="0" err="1"/>
              <a:t>завдяки</a:t>
            </a:r>
            <a:r>
              <a:rPr lang="ru-RU" sz="2400" b="1" i="1" dirty="0"/>
              <a:t> </a:t>
            </a:r>
            <a:r>
              <a:rPr lang="ru-RU" sz="2400" b="1" i="1" dirty="0" err="1"/>
              <a:t>навчанню</a:t>
            </a:r>
            <a:r>
              <a:rPr lang="ru-RU" sz="2400" b="1" i="1" dirty="0"/>
              <a:t> на </a:t>
            </a:r>
            <a:r>
              <a:rPr lang="ru-RU" sz="2400" b="1" i="1" dirty="0" err="1"/>
              <a:t>великій</a:t>
            </a:r>
            <a:r>
              <a:rPr lang="ru-RU" sz="2400" b="1" i="1" dirty="0"/>
              <a:t> </a:t>
            </a:r>
            <a:r>
              <a:rPr lang="ru-RU" sz="2400" b="1" i="1" dirty="0" err="1"/>
              <a:t>кількості</a:t>
            </a:r>
            <a:r>
              <a:rPr lang="ru-RU" sz="2400" b="1" i="1" dirty="0"/>
              <a:t> </a:t>
            </a:r>
            <a:r>
              <a:rPr lang="ru-RU" sz="2400" b="1" i="1" dirty="0" err="1"/>
              <a:t>даних</a:t>
            </a:r>
            <a:r>
              <a:rPr lang="ru-RU" sz="2400" b="1" i="1" dirty="0"/>
              <a:t>.</a:t>
            </a:r>
          </a:p>
          <a:p>
            <a:endParaRPr lang="cs-CZ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8049766" y="3143523"/>
            <a:ext cx="3456432" cy="666944"/>
          </a:xfrm>
        </p:spPr>
        <p:txBody>
          <a:bodyPr/>
          <a:lstStyle/>
          <a:p>
            <a:r>
              <a:rPr lang="uk-UA" b="1" i="1" dirty="0"/>
              <a:t>Багатозадачність</a:t>
            </a:r>
            <a:endParaRPr lang="cs-CZ" b="1" i="1" dirty="0"/>
          </a:p>
        </p:txBody>
      </p:sp>
      <p:sp>
        <p:nvSpPr>
          <p:cNvPr id="8" name="Текст 7"/>
          <p:cNvSpPr>
            <a:spLocks noGrp="1"/>
          </p:cNvSpPr>
          <p:nvPr>
            <p:ph type="body" sz="half" idx="17"/>
          </p:nvPr>
        </p:nvSpPr>
        <p:spPr>
          <a:xfrm>
            <a:off x="8049767" y="3891012"/>
            <a:ext cx="3456432" cy="1781274"/>
          </a:xfrm>
        </p:spPr>
        <p:txBody>
          <a:bodyPr>
            <a:normAutofit/>
          </a:bodyPr>
          <a:lstStyle/>
          <a:p>
            <a:r>
              <a:rPr lang="ru-RU" sz="2000" b="1" i="1" dirty="0" err="1"/>
              <a:t>Chat</a:t>
            </a:r>
            <a:r>
              <a:rPr lang="ru-RU" sz="2000" b="1" i="1" dirty="0"/>
              <a:t>-GPT </a:t>
            </a:r>
            <a:r>
              <a:rPr lang="ru-RU" sz="2000" b="1" i="1" dirty="0" err="1"/>
              <a:t>може</a:t>
            </a:r>
            <a:r>
              <a:rPr lang="ru-RU" sz="2000" b="1" i="1" dirty="0"/>
              <a:t> </a:t>
            </a:r>
            <a:r>
              <a:rPr lang="ru-RU" sz="2000" b="1" i="1" dirty="0" err="1"/>
              <a:t>творити</a:t>
            </a:r>
            <a:r>
              <a:rPr lang="ru-RU" sz="2000" b="1" i="1" dirty="0"/>
              <a:t> </a:t>
            </a:r>
            <a:r>
              <a:rPr lang="ru-RU" sz="2000" b="1" i="1" dirty="0" err="1"/>
              <a:t>художні</a:t>
            </a:r>
            <a:r>
              <a:rPr lang="ru-RU" sz="2000" b="1" i="1" dirty="0"/>
              <a:t> </a:t>
            </a:r>
            <a:r>
              <a:rPr lang="ru-RU" sz="2000" b="1" i="1" dirty="0" err="1"/>
              <a:t>тексти</a:t>
            </a:r>
            <a:r>
              <a:rPr lang="ru-RU" sz="2000" b="1" i="1" dirty="0"/>
              <a:t>, </a:t>
            </a:r>
            <a:r>
              <a:rPr lang="ru-RU" sz="2000" b="1" i="1" dirty="0" err="1"/>
              <a:t>грати</a:t>
            </a:r>
            <a:r>
              <a:rPr lang="ru-RU" sz="2000" b="1" i="1" dirty="0"/>
              <a:t> в </a:t>
            </a:r>
            <a:r>
              <a:rPr lang="ru-RU" sz="2000" b="1" i="1" dirty="0" err="1"/>
              <a:t>текстові</a:t>
            </a:r>
            <a:r>
              <a:rPr lang="ru-RU" sz="2000" b="1" i="1" dirty="0"/>
              <a:t> </a:t>
            </a:r>
            <a:r>
              <a:rPr lang="ru-RU" sz="2000" b="1" i="1" dirty="0" err="1"/>
              <a:t>ігри</a:t>
            </a:r>
            <a:r>
              <a:rPr lang="ru-RU" sz="2000" b="1" i="1" dirty="0"/>
              <a:t> та </a:t>
            </a:r>
            <a:r>
              <a:rPr lang="ru-RU" sz="2000" b="1" i="1" dirty="0" err="1"/>
              <a:t>виконувати</a:t>
            </a:r>
            <a:r>
              <a:rPr lang="ru-RU" sz="2000" b="1" i="1" dirty="0"/>
              <a:t> </a:t>
            </a:r>
            <a:r>
              <a:rPr lang="ru-RU" sz="2000" b="1" i="1" dirty="0" err="1"/>
              <a:t>багато</a:t>
            </a:r>
            <a:r>
              <a:rPr lang="ru-RU" sz="2000" b="1" i="1" dirty="0"/>
              <a:t> </a:t>
            </a:r>
            <a:r>
              <a:rPr lang="ru-RU" sz="2000" b="1" i="1" dirty="0" err="1"/>
              <a:t>інших</a:t>
            </a:r>
            <a:r>
              <a:rPr lang="ru-RU" sz="2000" b="1" i="1" dirty="0"/>
              <a:t> </a:t>
            </a:r>
            <a:r>
              <a:rPr lang="ru-RU" sz="2000" b="1" i="1" dirty="0" err="1"/>
              <a:t>завдань</a:t>
            </a:r>
            <a:r>
              <a:rPr lang="ru-RU" sz="2000" b="1" i="1" dirty="0"/>
              <a:t>.</a:t>
            </a:r>
            <a:endParaRPr lang="cs-CZ" sz="2000" b="1" i="1" dirty="0"/>
          </a:p>
        </p:txBody>
      </p:sp>
    </p:spTree>
    <p:extLst>
      <p:ext uri="{BB962C8B-B14F-4D97-AF65-F5344CB8AC3E}">
        <p14:creationId xmlns:p14="http://schemas.microsoft.com/office/powerpoint/2010/main" val="23669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76" y="99753"/>
            <a:ext cx="7401821" cy="387361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Що таке </a:t>
            </a:r>
            <a:r>
              <a:rPr lang="en-GB" b="1" dirty="0" err="1"/>
              <a:t>Copilot</a:t>
            </a:r>
            <a:r>
              <a:rPr lang="en-GB" b="1" dirty="0"/>
              <a:t>?</a:t>
            </a:r>
            <a:br>
              <a:rPr lang="en-GB" b="1" dirty="0"/>
            </a:br>
            <a:endParaRPr lang="cs-CZ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64402" y="2726575"/>
            <a:ext cx="12127597" cy="4131425"/>
          </a:xfrm>
        </p:spPr>
        <p:txBody>
          <a:bodyPr/>
          <a:lstStyle/>
          <a:p>
            <a:r>
              <a:rPr lang="ru-RU" sz="2000" b="1" i="1" dirty="0" err="1">
                <a:latin typeface="Arial Black" panose="020B0A04020102020204" pitchFamily="34" charset="0"/>
              </a:rPr>
              <a:t>Copilot</a:t>
            </a:r>
            <a:r>
              <a:rPr lang="ru-RU" sz="2000" b="1" i="1" dirty="0">
                <a:latin typeface="Arial Black" panose="020B0A04020102020204" pitchFamily="34" charset="0"/>
              </a:rPr>
              <a:t> - </a:t>
            </a:r>
            <a:r>
              <a:rPr lang="ru-RU" sz="2000" b="1" i="1" dirty="0" err="1">
                <a:latin typeface="Arial Black" panose="020B0A04020102020204" pitchFamily="34" charset="0"/>
              </a:rPr>
              <a:t>це</a:t>
            </a:r>
            <a:r>
              <a:rPr lang="ru-RU" sz="2000" b="1" i="1" dirty="0">
                <a:latin typeface="Arial Black" panose="020B0A04020102020204" pitchFamily="34" charset="0"/>
              </a:rPr>
              <a:t> </a:t>
            </a:r>
            <a:r>
              <a:rPr lang="ru-RU" sz="2000" b="1" i="1" dirty="0" err="1">
                <a:latin typeface="Arial Black" panose="020B0A04020102020204" pitchFamily="34" charset="0"/>
              </a:rPr>
              <a:t>революційна</a:t>
            </a:r>
            <a:r>
              <a:rPr lang="ru-RU" sz="2000" b="1" i="1" dirty="0">
                <a:latin typeface="Arial Black" panose="020B0A04020102020204" pitchFamily="34" charset="0"/>
              </a:rPr>
              <a:t> система штучного </a:t>
            </a:r>
            <a:r>
              <a:rPr lang="ru-RU" sz="2000" b="1" i="1" dirty="0" err="1">
                <a:latin typeface="Arial Black" panose="020B0A04020102020204" pitchFamily="34" charset="0"/>
              </a:rPr>
              <a:t>інтелекту</a:t>
            </a:r>
            <a:r>
              <a:rPr lang="ru-RU" sz="2000" b="1" i="1" dirty="0">
                <a:latin typeface="Arial Black" panose="020B0A04020102020204" pitchFamily="34" charset="0"/>
              </a:rPr>
              <a:t>, </a:t>
            </a:r>
            <a:r>
              <a:rPr lang="ru-RU" sz="2000" b="1" i="1" dirty="0" err="1">
                <a:latin typeface="Arial Black" panose="020B0A04020102020204" pitchFamily="34" charset="0"/>
              </a:rPr>
              <a:t>розроблена</a:t>
            </a:r>
            <a:r>
              <a:rPr lang="ru-RU" sz="2000" b="1" i="1" dirty="0">
                <a:latin typeface="Arial Black" panose="020B0A04020102020204" pitchFamily="34" charset="0"/>
              </a:rPr>
              <a:t> для </a:t>
            </a:r>
            <a:r>
              <a:rPr lang="ru-RU" sz="2000" b="1" i="1" dirty="0" err="1">
                <a:latin typeface="Arial Black" panose="020B0A04020102020204" pitchFamily="34" charset="0"/>
              </a:rPr>
              <a:t>співпраці</a:t>
            </a:r>
            <a:r>
              <a:rPr lang="ru-RU" sz="2000" b="1" i="1" dirty="0">
                <a:latin typeface="Arial Black" panose="020B0A04020102020204" pitchFamily="34" charset="0"/>
              </a:rPr>
              <a:t> з </a:t>
            </a:r>
            <a:r>
              <a:rPr lang="ru-RU" sz="2000" b="1" i="1" dirty="0" err="1">
                <a:latin typeface="Arial Black" panose="020B0A04020102020204" pitchFamily="34" charset="0"/>
              </a:rPr>
              <a:t>розробниками</a:t>
            </a:r>
            <a:r>
              <a:rPr lang="ru-RU" sz="2000" b="1" i="1" dirty="0">
                <a:latin typeface="Arial Black" panose="020B0A04020102020204" pitchFamily="34" charset="0"/>
              </a:rPr>
              <a:t> </a:t>
            </a:r>
            <a:r>
              <a:rPr lang="ru-RU" sz="2000" b="1" i="1" dirty="0" err="1">
                <a:latin typeface="Arial Black" panose="020B0A04020102020204" pitchFamily="34" charset="0"/>
              </a:rPr>
              <a:t>програмного</a:t>
            </a:r>
            <a:r>
              <a:rPr lang="ru-RU" sz="2000" b="1" i="1" dirty="0">
                <a:latin typeface="Arial Black" panose="020B0A04020102020204" pitchFamily="34" charset="0"/>
              </a:rPr>
              <a:t> </a:t>
            </a:r>
            <a:r>
              <a:rPr lang="ru-RU" sz="2000" b="1" i="1" dirty="0" err="1">
                <a:latin typeface="Arial Black" panose="020B0A04020102020204" pitchFamily="34" charset="0"/>
              </a:rPr>
              <a:t>забезпечення</a:t>
            </a:r>
            <a:r>
              <a:rPr lang="ru-RU" sz="2000" b="1" i="1" dirty="0">
                <a:latin typeface="Arial Black" panose="020B0A04020102020204" pitchFamily="34" charset="0"/>
              </a:rPr>
              <a:t>. </a:t>
            </a:r>
            <a:r>
              <a:rPr lang="ru-RU" sz="2000" b="1" i="1" dirty="0" err="1">
                <a:latin typeface="Arial Black" panose="020B0A04020102020204" pitchFamily="34" charset="0"/>
              </a:rPr>
              <a:t>Цей</a:t>
            </a:r>
            <a:r>
              <a:rPr lang="ru-RU" sz="2000" b="1" i="1" dirty="0">
                <a:latin typeface="Arial Black" panose="020B0A04020102020204" pitchFamily="34" charset="0"/>
              </a:rPr>
              <a:t> </a:t>
            </a:r>
            <a:r>
              <a:rPr lang="ru-RU" sz="2000" b="1" i="1" dirty="0" err="1">
                <a:latin typeface="Arial Black" panose="020B0A04020102020204" pitchFamily="34" charset="0"/>
              </a:rPr>
              <a:t>інтелектуальний</a:t>
            </a:r>
            <a:r>
              <a:rPr lang="ru-RU" sz="2000" b="1" i="1" dirty="0">
                <a:latin typeface="Arial Black" panose="020B0A04020102020204" pitchFamily="34" charset="0"/>
              </a:rPr>
              <a:t> </a:t>
            </a:r>
            <a:r>
              <a:rPr lang="ru-RU" sz="2000" b="1" i="1" dirty="0" err="1">
                <a:latin typeface="Arial Black" panose="020B0A04020102020204" pitchFamily="34" charset="0"/>
              </a:rPr>
              <a:t>помічник</a:t>
            </a:r>
            <a:r>
              <a:rPr lang="ru-RU" sz="2000" b="1" i="1" dirty="0">
                <a:latin typeface="Arial Black" panose="020B0A04020102020204" pitchFamily="34" charset="0"/>
              </a:rPr>
              <a:t> </a:t>
            </a:r>
            <a:r>
              <a:rPr lang="ru-RU" sz="2000" b="1" i="1" dirty="0" err="1">
                <a:latin typeface="Arial Black" panose="020B0A04020102020204" pitchFamily="34" charset="0"/>
              </a:rPr>
              <a:t>здатний</a:t>
            </a:r>
            <a:r>
              <a:rPr lang="ru-RU" sz="2000" b="1" i="1" dirty="0">
                <a:latin typeface="Arial Black" panose="020B0A04020102020204" pitchFamily="34" charset="0"/>
              </a:rPr>
              <a:t> </a:t>
            </a:r>
            <a:r>
              <a:rPr lang="ru-RU" sz="2000" b="1" i="1" dirty="0" err="1">
                <a:latin typeface="Arial Black" panose="020B0A04020102020204" pitchFamily="34" charset="0"/>
              </a:rPr>
              <a:t>генерувати</a:t>
            </a:r>
            <a:r>
              <a:rPr lang="ru-RU" sz="2000" b="1" i="1" dirty="0">
                <a:latin typeface="Arial Black" panose="020B0A04020102020204" pitchFamily="34" charset="0"/>
              </a:rPr>
              <a:t> код, </a:t>
            </a:r>
            <a:r>
              <a:rPr lang="ru-RU" sz="2000" b="1" i="1" dirty="0" err="1">
                <a:latin typeface="Arial Black" panose="020B0A04020102020204" pitchFamily="34" charset="0"/>
              </a:rPr>
              <a:t>надавати</a:t>
            </a:r>
            <a:r>
              <a:rPr lang="ru-RU" sz="2000" b="1" i="1" dirty="0">
                <a:latin typeface="Arial Black" panose="020B0A04020102020204" pitchFamily="34" charset="0"/>
              </a:rPr>
              <a:t> </a:t>
            </a:r>
            <a:r>
              <a:rPr lang="ru-RU" sz="2000" b="1" i="1" dirty="0" err="1">
                <a:latin typeface="Arial Black" panose="020B0A04020102020204" pitchFamily="34" charset="0"/>
              </a:rPr>
              <a:t>поради</a:t>
            </a:r>
            <a:r>
              <a:rPr lang="ru-RU" sz="2000" b="1" i="1" dirty="0">
                <a:latin typeface="Arial Black" panose="020B0A04020102020204" pitchFamily="34" charset="0"/>
              </a:rPr>
              <a:t> та </a:t>
            </a:r>
            <a:r>
              <a:rPr lang="ru-RU" sz="2000" b="1" i="1" dirty="0" err="1">
                <a:latin typeface="Arial Black" panose="020B0A04020102020204" pitchFamily="34" charset="0"/>
              </a:rPr>
              <a:t>прискорювати</a:t>
            </a:r>
            <a:r>
              <a:rPr lang="ru-RU" sz="2000" b="1" i="1" dirty="0">
                <a:latin typeface="Arial Black" panose="020B0A04020102020204" pitchFamily="34" charset="0"/>
              </a:rPr>
              <a:t> </a:t>
            </a:r>
            <a:r>
              <a:rPr lang="ru-RU" sz="2000" b="1" i="1" dirty="0" err="1">
                <a:latin typeface="Arial Black" panose="020B0A04020102020204" pitchFamily="34" charset="0"/>
              </a:rPr>
              <a:t>процес</a:t>
            </a:r>
            <a:r>
              <a:rPr lang="ru-RU" sz="2000" b="1" i="1" dirty="0">
                <a:latin typeface="Arial Black" panose="020B0A04020102020204" pitchFamily="34" charset="0"/>
              </a:rPr>
              <a:t> </a:t>
            </a:r>
            <a:r>
              <a:rPr lang="ru-RU" sz="2000" b="1" i="1" dirty="0" err="1">
                <a:latin typeface="Arial Black" panose="020B0A04020102020204" pitchFamily="34" charset="0"/>
              </a:rPr>
              <a:t>розробки</a:t>
            </a:r>
            <a:r>
              <a:rPr lang="ru-RU" sz="2000" b="1" i="1" dirty="0">
                <a:latin typeface="Arial Black" panose="020B0A04020102020204" pitchFamily="34" charset="0"/>
              </a:rPr>
              <a:t> </a:t>
            </a:r>
            <a:r>
              <a:rPr lang="ru-RU" sz="2000" b="1" i="1" dirty="0" err="1">
                <a:latin typeface="Arial Black" panose="020B0A04020102020204" pitchFamily="34" charset="0"/>
              </a:rPr>
              <a:t>програмного</a:t>
            </a:r>
            <a:r>
              <a:rPr lang="ru-RU" sz="2000" b="1" i="1" dirty="0">
                <a:latin typeface="Arial Black" panose="020B0A04020102020204" pitchFamily="34" charset="0"/>
              </a:rPr>
              <a:t> </a:t>
            </a:r>
            <a:r>
              <a:rPr lang="ru-RU" sz="2000" b="1" i="1" dirty="0" err="1">
                <a:latin typeface="Arial Black" panose="020B0A04020102020204" pitchFamily="34" charset="0"/>
              </a:rPr>
              <a:t>забезпечення</a:t>
            </a:r>
            <a:r>
              <a:rPr lang="ru-RU" sz="2000" b="1" i="1" dirty="0">
                <a:latin typeface="Arial Black" panose="020B0A04020102020204" pitchFamily="34" charset="0"/>
              </a:rPr>
              <a:t>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05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76" y="150398"/>
            <a:ext cx="3132860" cy="310330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Можливості </a:t>
            </a:r>
            <a:r>
              <a:rPr lang="en-GB" b="1" dirty="0"/>
              <a:t>COPILOT</a:t>
            </a:r>
            <a:br>
              <a:rPr lang="en-GB" b="1" dirty="0"/>
            </a:br>
            <a:endParaRPr lang="cs-CZ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3766" y="3477951"/>
            <a:ext cx="3456432" cy="617320"/>
          </a:xfrm>
        </p:spPr>
        <p:txBody>
          <a:bodyPr/>
          <a:lstStyle/>
          <a:p>
            <a:r>
              <a:rPr lang="uk-UA" b="1" i="1" dirty="0"/>
              <a:t>Природна Взаємодія</a:t>
            </a:r>
            <a:endParaRPr lang="cs-CZ" b="1" i="1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15"/>
          </p:nvPr>
        </p:nvSpPr>
        <p:spPr>
          <a:xfrm>
            <a:off x="617263" y="4180436"/>
            <a:ext cx="3455973" cy="1655099"/>
          </a:xfrm>
        </p:spPr>
        <p:txBody>
          <a:bodyPr>
            <a:normAutofit/>
          </a:bodyPr>
          <a:lstStyle/>
          <a:p>
            <a:r>
              <a:rPr lang="ru-RU" sz="1900" b="1" i="1" dirty="0"/>
              <a:t>COPILOT </a:t>
            </a:r>
            <a:r>
              <a:rPr lang="ru-RU" sz="1900" b="1" i="1" dirty="0" err="1"/>
              <a:t>може</a:t>
            </a:r>
            <a:r>
              <a:rPr lang="ru-RU" sz="1900" b="1" i="1" dirty="0"/>
              <a:t> </a:t>
            </a:r>
            <a:r>
              <a:rPr lang="ru-RU" sz="1900" b="1" i="1" dirty="0" err="1"/>
              <a:t>запропонувати</a:t>
            </a:r>
            <a:r>
              <a:rPr lang="ru-RU" sz="1900" b="1" i="1" dirty="0"/>
              <a:t> </a:t>
            </a:r>
            <a:r>
              <a:rPr lang="ru-RU" sz="1900" b="1" i="1" dirty="0" err="1"/>
              <a:t>розумні</a:t>
            </a:r>
            <a:r>
              <a:rPr lang="ru-RU" sz="1900" b="1" i="1" dirty="0"/>
              <a:t> </a:t>
            </a:r>
            <a:r>
              <a:rPr lang="ru-RU" sz="1900" b="1" i="1" dirty="0" err="1"/>
              <a:t>кодові</a:t>
            </a:r>
            <a:r>
              <a:rPr lang="ru-RU" sz="1900" b="1" i="1" dirty="0"/>
              <a:t> </a:t>
            </a:r>
            <a:r>
              <a:rPr lang="ru-RU" sz="1900" b="1" i="1" dirty="0" err="1"/>
              <a:t>фрагменти</a:t>
            </a:r>
            <a:r>
              <a:rPr lang="ru-RU" sz="1900" b="1" i="1" dirty="0"/>
              <a:t> та </a:t>
            </a:r>
            <a:r>
              <a:rPr lang="ru-RU" sz="1900" b="1" i="1" dirty="0" err="1"/>
              <a:t>поради</a:t>
            </a:r>
            <a:r>
              <a:rPr lang="ru-RU" sz="1900" b="1" i="1" dirty="0"/>
              <a:t> </a:t>
            </a:r>
            <a:r>
              <a:rPr lang="ru-RU" sz="1900" b="1" i="1" dirty="0" err="1"/>
              <a:t>під</a:t>
            </a:r>
            <a:r>
              <a:rPr lang="ru-RU" sz="1900" b="1" i="1" dirty="0"/>
              <a:t> час </a:t>
            </a:r>
            <a:r>
              <a:rPr lang="ru-RU" sz="1900" b="1" i="1" dirty="0" err="1"/>
              <a:t>розробки</a:t>
            </a:r>
            <a:r>
              <a:rPr lang="ru-RU" sz="1900" b="1" i="1" dirty="0"/>
              <a:t> </a:t>
            </a:r>
            <a:r>
              <a:rPr lang="ru-RU" sz="1900" b="1" i="1" dirty="0" err="1"/>
              <a:t>програмного</a:t>
            </a:r>
            <a:r>
              <a:rPr lang="ru-RU" sz="1900" b="1" i="1" dirty="0"/>
              <a:t> </a:t>
            </a:r>
            <a:r>
              <a:rPr lang="ru-RU" sz="1900" b="1" i="1" dirty="0" err="1"/>
              <a:t>забезпечення</a:t>
            </a:r>
            <a:r>
              <a:rPr lang="ru-RU" sz="1900" b="1" i="1" dirty="0"/>
              <a:t>.</a:t>
            </a:r>
          </a:p>
          <a:p>
            <a:endParaRPr lang="cs-CZ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366766" y="3477204"/>
            <a:ext cx="3456432" cy="626534"/>
          </a:xfrm>
        </p:spPr>
        <p:txBody>
          <a:bodyPr/>
          <a:lstStyle/>
          <a:p>
            <a:r>
              <a:rPr lang="uk-UA" i="1" dirty="0"/>
              <a:t>Самовдосконалення</a:t>
            </a:r>
            <a:endParaRPr lang="cs-CZ" i="1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16"/>
          </p:nvPr>
        </p:nvSpPr>
        <p:spPr>
          <a:xfrm>
            <a:off x="4364823" y="4179937"/>
            <a:ext cx="3684943" cy="1655597"/>
          </a:xfrm>
        </p:spPr>
        <p:txBody>
          <a:bodyPr>
            <a:normAutofit/>
          </a:bodyPr>
          <a:lstStyle/>
          <a:p>
            <a:r>
              <a:rPr lang="ru-RU" sz="2000" b="1" i="1" dirty="0" err="1"/>
              <a:t>Він</a:t>
            </a:r>
            <a:r>
              <a:rPr lang="ru-RU" sz="2000" b="1" i="1" dirty="0"/>
              <a:t> </a:t>
            </a:r>
            <a:r>
              <a:rPr lang="ru-RU" sz="2000" b="1" i="1" dirty="0" err="1"/>
              <a:t>постійно</a:t>
            </a:r>
            <a:r>
              <a:rPr lang="ru-RU" sz="2000" b="1" i="1" dirty="0"/>
              <a:t> </a:t>
            </a:r>
            <a:r>
              <a:rPr lang="ru-RU" sz="2000" b="1" i="1" dirty="0" err="1"/>
              <a:t>навчається</a:t>
            </a:r>
            <a:r>
              <a:rPr lang="ru-RU" sz="2000" b="1" i="1" dirty="0"/>
              <a:t> на </a:t>
            </a:r>
            <a:r>
              <a:rPr lang="ru-RU" sz="2000" b="1" i="1" dirty="0" err="1"/>
              <a:t>основі</a:t>
            </a:r>
            <a:r>
              <a:rPr lang="ru-RU" sz="2000" b="1" i="1" dirty="0"/>
              <a:t> </a:t>
            </a:r>
            <a:r>
              <a:rPr lang="ru-RU" sz="2000" b="1" i="1" dirty="0" err="1"/>
              <a:t>великої</a:t>
            </a:r>
            <a:r>
              <a:rPr lang="ru-RU" sz="2000" b="1" i="1" dirty="0"/>
              <a:t> </a:t>
            </a:r>
            <a:r>
              <a:rPr lang="ru-RU" sz="2000" b="1" i="1" dirty="0" err="1"/>
              <a:t>кількості</a:t>
            </a:r>
            <a:r>
              <a:rPr lang="ru-RU" sz="2000" b="1" i="1" dirty="0"/>
              <a:t> </a:t>
            </a:r>
            <a:r>
              <a:rPr lang="ru-RU" sz="2000" b="1" i="1" dirty="0" err="1"/>
              <a:t>вихідного</a:t>
            </a:r>
            <a:r>
              <a:rPr lang="ru-RU" sz="2000" b="1" i="1" dirty="0"/>
              <a:t> коду, </a:t>
            </a:r>
            <a:r>
              <a:rPr lang="ru-RU" sz="2000" b="1" i="1" dirty="0" err="1"/>
              <a:t>щоб</a:t>
            </a:r>
            <a:r>
              <a:rPr lang="ru-RU" sz="2000" b="1" i="1" dirty="0"/>
              <a:t> </a:t>
            </a:r>
            <a:r>
              <a:rPr lang="ru-RU" sz="2000" b="1" i="1" dirty="0" err="1"/>
              <a:t>поліпшити</a:t>
            </a:r>
            <a:r>
              <a:rPr lang="ru-RU" sz="2000" b="1" i="1" dirty="0"/>
              <a:t> </a:t>
            </a:r>
            <a:r>
              <a:rPr lang="ru-RU" sz="2000" b="1" i="1" dirty="0" err="1"/>
              <a:t>свої</a:t>
            </a:r>
            <a:r>
              <a:rPr lang="ru-RU" sz="2000" b="1" i="1" dirty="0"/>
              <a:t> </a:t>
            </a:r>
            <a:r>
              <a:rPr lang="ru-RU" sz="2000" b="1" i="1" dirty="0" err="1"/>
              <a:t>рекомендації</a:t>
            </a:r>
            <a:r>
              <a:rPr lang="ru-RU" sz="2000" b="1" i="1" dirty="0"/>
              <a:t>.</a:t>
            </a:r>
          </a:p>
          <a:p>
            <a:endParaRPr lang="cs-CZ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7983264" y="3468737"/>
            <a:ext cx="3456432" cy="626534"/>
          </a:xfrm>
        </p:spPr>
        <p:txBody>
          <a:bodyPr/>
          <a:lstStyle/>
          <a:p>
            <a:r>
              <a:rPr lang="uk-UA" b="1" i="1" dirty="0"/>
              <a:t>Багатозадачність</a:t>
            </a:r>
            <a:endParaRPr lang="cs-CZ" b="1" i="1" dirty="0"/>
          </a:p>
        </p:txBody>
      </p:sp>
      <p:sp>
        <p:nvSpPr>
          <p:cNvPr id="8" name="Текст 7"/>
          <p:cNvSpPr>
            <a:spLocks noGrp="1"/>
          </p:cNvSpPr>
          <p:nvPr>
            <p:ph type="body" sz="half" idx="17"/>
          </p:nvPr>
        </p:nvSpPr>
        <p:spPr>
          <a:xfrm>
            <a:off x="8049767" y="4180436"/>
            <a:ext cx="3456432" cy="1488844"/>
          </a:xfrm>
        </p:spPr>
        <p:txBody>
          <a:bodyPr>
            <a:normAutofit fontScale="92500" lnSpcReduction="10000"/>
          </a:bodyPr>
          <a:lstStyle/>
          <a:p>
            <a:r>
              <a:rPr lang="ru-RU" sz="2000" b="1" i="1" dirty="0"/>
              <a:t>COPILOT </a:t>
            </a:r>
            <a:r>
              <a:rPr lang="ru-RU" sz="2000" b="1" i="1" dirty="0" err="1"/>
              <a:t>може</a:t>
            </a:r>
            <a:r>
              <a:rPr lang="ru-RU" sz="2000" b="1" i="1" dirty="0"/>
              <a:t> </a:t>
            </a:r>
            <a:r>
              <a:rPr lang="ru-RU" sz="2000" b="1" i="1" dirty="0" err="1"/>
              <a:t>допомогти</a:t>
            </a:r>
            <a:r>
              <a:rPr lang="ru-RU" sz="2000" b="1" i="1" dirty="0"/>
              <a:t> в </a:t>
            </a:r>
            <a:r>
              <a:rPr lang="ru-RU" sz="2000" b="1" i="1" dirty="0" err="1"/>
              <a:t>різних</a:t>
            </a:r>
            <a:r>
              <a:rPr lang="ru-RU" sz="2000" b="1" i="1" dirty="0"/>
              <a:t> сферах </a:t>
            </a:r>
            <a:r>
              <a:rPr lang="ru-RU" sz="2000" b="1" i="1" dirty="0" err="1"/>
              <a:t>розробки</a:t>
            </a:r>
            <a:r>
              <a:rPr lang="ru-RU" sz="2000" b="1" i="1" dirty="0"/>
              <a:t>, </a:t>
            </a:r>
            <a:r>
              <a:rPr lang="ru-RU" sz="2000" b="1" i="1" dirty="0" err="1"/>
              <a:t>включаючи</a:t>
            </a:r>
            <a:r>
              <a:rPr lang="ru-RU" sz="2000" b="1" i="1" dirty="0"/>
              <a:t> </a:t>
            </a:r>
            <a:r>
              <a:rPr lang="ru-RU" sz="2000" b="1" i="1" dirty="0" err="1"/>
              <a:t>веброзробку</a:t>
            </a:r>
            <a:r>
              <a:rPr lang="ru-RU" sz="2000" b="1" i="1" dirty="0"/>
              <a:t>, </a:t>
            </a:r>
            <a:r>
              <a:rPr lang="ru-RU" sz="2000" b="1" i="1" dirty="0" err="1"/>
              <a:t>машинне</a:t>
            </a:r>
            <a:r>
              <a:rPr lang="ru-RU" sz="2000" b="1" i="1" dirty="0"/>
              <a:t> </a:t>
            </a:r>
            <a:r>
              <a:rPr lang="ru-RU" sz="2000" b="1" i="1" dirty="0" err="1"/>
              <a:t>навчання</a:t>
            </a:r>
            <a:r>
              <a:rPr lang="ru-RU" sz="2000" b="1" i="1" dirty="0"/>
              <a:t> та </a:t>
            </a:r>
            <a:r>
              <a:rPr lang="ru-RU" sz="2000" b="1" i="1" dirty="0" err="1"/>
              <a:t>багато</a:t>
            </a:r>
            <a:r>
              <a:rPr lang="ru-RU" sz="2000" b="1" i="1" dirty="0"/>
              <a:t> </a:t>
            </a:r>
            <a:r>
              <a:rPr lang="ru-RU" sz="2000" b="1" i="1" dirty="0" err="1"/>
              <a:t>іншого</a:t>
            </a:r>
            <a:r>
              <a:rPr lang="ru-RU" sz="2000" b="1" i="1" dirty="0"/>
              <a:t>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00608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621" y="48028"/>
            <a:ext cx="7165051" cy="40263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Що таке </a:t>
            </a:r>
            <a:r>
              <a:rPr lang="en-GB" b="1" dirty="0"/>
              <a:t>Gemini?</a:t>
            </a:r>
            <a:br>
              <a:rPr lang="en-GB" b="1" dirty="0"/>
            </a:br>
            <a:endParaRPr lang="cs-CZ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0" y="2942705"/>
            <a:ext cx="12191999" cy="3857106"/>
          </a:xfrm>
        </p:spPr>
        <p:txBody>
          <a:bodyPr>
            <a:normAutofit/>
          </a:bodyPr>
          <a:lstStyle/>
          <a:p>
            <a:r>
              <a:rPr lang="en-GB" sz="2200" b="1" i="1" dirty="0">
                <a:latin typeface="Arial Black" panose="020B0A04020102020204" pitchFamily="34" charset="0"/>
              </a:rPr>
              <a:t>Gemini - </a:t>
            </a:r>
            <a:r>
              <a:rPr lang="uk-UA" sz="2200" b="1" i="1" dirty="0">
                <a:latin typeface="Arial Black" panose="020B0A04020102020204" pitchFamily="34" charset="0"/>
              </a:rPr>
              <a:t>це нова технологія від </a:t>
            </a:r>
            <a:r>
              <a:rPr lang="en-GB" sz="2200" b="1" i="1" dirty="0" err="1">
                <a:latin typeface="Arial Black" panose="020B0A04020102020204" pitchFamily="34" charset="0"/>
              </a:rPr>
              <a:t>OpenAI</a:t>
            </a:r>
            <a:r>
              <a:rPr lang="en-GB" sz="2200" b="1" i="1" dirty="0">
                <a:latin typeface="Arial Black" panose="020B0A04020102020204" pitchFamily="34" charset="0"/>
              </a:rPr>
              <a:t>, </a:t>
            </a:r>
            <a:r>
              <a:rPr lang="uk-UA" sz="2200" b="1" i="1" dirty="0">
                <a:latin typeface="Arial Black" panose="020B0A04020102020204" pitchFamily="34" charset="0"/>
              </a:rPr>
              <a:t>яка поєднує потужність машинного навчання із здатністю до творчого мислення. Вона дозволяє створювати оригінальні та захоплюючі тексти, включаючи статті, блоги, фіктивні історії та багато іншого.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015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0"/>
            <a:ext cx="3528839" cy="35124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Можливості </a:t>
            </a:r>
            <a:r>
              <a:rPr lang="en-GB" b="1" dirty="0"/>
              <a:t>GEMINI</a:t>
            </a:r>
            <a:br>
              <a:rPr lang="en-GB" b="1" dirty="0"/>
            </a:br>
            <a:endParaRPr lang="cs-CZ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94360" y="3521640"/>
            <a:ext cx="3456432" cy="617320"/>
          </a:xfrm>
        </p:spPr>
        <p:txBody>
          <a:bodyPr/>
          <a:lstStyle/>
          <a:p>
            <a:r>
              <a:rPr lang="uk-UA" b="1" i="1" dirty="0"/>
              <a:t>Природна Взаємодія</a:t>
            </a:r>
            <a:endParaRPr lang="cs-CZ" b="1" i="1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15"/>
          </p:nvPr>
        </p:nvSpPr>
        <p:spPr>
          <a:xfrm>
            <a:off x="594358" y="4391842"/>
            <a:ext cx="3456432" cy="2125521"/>
          </a:xfrm>
        </p:spPr>
        <p:txBody>
          <a:bodyPr/>
          <a:lstStyle/>
          <a:p>
            <a:r>
              <a:rPr lang="en-GB" sz="2000" b="1" i="1" dirty="0"/>
              <a:t>GEMINI - </a:t>
            </a:r>
            <a:r>
              <a:rPr lang="uk-UA" sz="2000" b="1" i="1" dirty="0"/>
              <a:t>система </a:t>
            </a:r>
            <a:r>
              <a:rPr lang="en-GB" sz="2000" b="1" i="1" dirty="0"/>
              <a:t>AI, </a:t>
            </a:r>
            <a:r>
              <a:rPr lang="uk-UA" sz="2000" b="1" i="1" dirty="0"/>
              <a:t>здатна до природної комунікації з людьми. Вона може розуміти контекст, емоції та інтенції користувачів.</a:t>
            </a:r>
          </a:p>
          <a:p>
            <a:endParaRPr lang="cs-CZ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277360" y="3520893"/>
            <a:ext cx="3456432" cy="626534"/>
          </a:xfrm>
        </p:spPr>
        <p:txBody>
          <a:bodyPr/>
          <a:lstStyle/>
          <a:p>
            <a:r>
              <a:rPr lang="uk-UA" b="1" i="1" dirty="0"/>
              <a:t>Самовдосконалення</a:t>
            </a:r>
            <a:endParaRPr lang="cs-CZ" b="1" i="1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16"/>
          </p:nvPr>
        </p:nvSpPr>
        <p:spPr>
          <a:xfrm>
            <a:off x="4275417" y="4391345"/>
            <a:ext cx="3456432" cy="2125833"/>
          </a:xfrm>
        </p:spPr>
        <p:txBody>
          <a:bodyPr/>
          <a:lstStyle/>
          <a:p>
            <a:r>
              <a:rPr lang="ru-RU" sz="2000" b="1" i="1" dirty="0"/>
              <a:t>Система </a:t>
            </a:r>
            <a:r>
              <a:rPr lang="ru-RU" sz="2000" b="1" i="1" dirty="0" err="1"/>
              <a:t>постійно</a:t>
            </a:r>
            <a:r>
              <a:rPr lang="ru-RU" sz="2000" b="1" i="1" dirty="0"/>
              <a:t> </a:t>
            </a:r>
            <a:r>
              <a:rPr lang="ru-RU" sz="2000" b="1" i="1" dirty="0" err="1"/>
              <a:t>навчається</a:t>
            </a:r>
            <a:r>
              <a:rPr lang="ru-RU" sz="2000" b="1" i="1" dirty="0"/>
              <a:t> і </a:t>
            </a:r>
            <a:r>
              <a:rPr lang="ru-RU" sz="2000" b="1" i="1" dirty="0" err="1"/>
              <a:t>вдосконалюється</a:t>
            </a:r>
            <a:r>
              <a:rPr lang="ru-RU" sz="2000" b="1" i="1" dirty="0"/>
              <a:t>, </a:t>
            </a:r>
            <a:r>
              <a:rPr lang="ru-RU" sz="2000" b="1" i="1" dirty="0" err="1"/>
              <a:t>підвищуючи</a:t>
            </a:r>
            <a:r>
              <a:rPr lang="ru-RU" sz="2000" b="1" i="1" dirty="0"/>
              <a:t> </a:t>
            </a:r>
            <a:r>
              <a:rPr lang="ru-RU" sz="2000" b="1" i="1" dirty="0" err="1"/>
              <a:t>свої</a:t>
            </a:r>
            <a:r>
              <a:rPr lang="ru-RU" sz="2000" b="1" i="1" dirty="0"/>
              <a:t> </a:t>
            </a:r>
            <a:r>
              <a:rPr lang="ru-RU" sz="2000" b="1" i="1" dirty="0" err="1"/>
              <a:t>можливості</a:t>
            </a:r>
            <a:r>
              <a:rPr lang="ru-RU" sz="2000" b="1" i="1" dirty="0"/>
              <a:t> та </a:t>
            </a:r>
            <a:r>
              <a:rPr lang="ru-RU" sz="2000" b="1" i="1" dirty="0" err="1"/>
              <a:t>ефективність</a:t>
            </a:r>
            <a:r>
              <a:rPr lang="ru-RU" sz="2000" b="1" i="1" dirty="0"/>
              <a:t> з </a:t>
            </a:r>
            <a:r>
              <a:rPr lang="ru-RU" sz="2000" b="1" i="1" dirty="0" err="1"/>
              <a:t>кожним</a:t>
            </a:r>
            <a:r>
              <a:rPr lang="ru-RU" sz="2000" b="1" i="1" dirty="0"/>
              <a:t> </a:t>
            </a:r>
            <a:r>
              <a:rPr lang="ru-RU" sz="2000" b="1" i="1" dirty="0" err="1"/>
              <a:t>використанням</a:t>
            </a:r>
            <a:r>
              <a:rPr lang="ru-RU" sz="2000" b="1" i="1" dirty="0"/>
              <a:t>.</a:t>
            </a:r>
          </a:p>
          <a:p>
            <a:endParaRPr lang="cs-CZ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7960360" y="3512426"/>
            <a:ext cx="3456432" cy="626534"/>
          </a:xfrm>
        </p:spPr>
        <p:txBody>
          <a:bodyPr/>
          <a:lstStyle/>
          <a:p>
            <a:r>
              <a:rPr lang="uk-UA" b="1" i="1" dirty="0"/>
              <a:t>Багатозадачність</a:t>
            </a:r>
            <a:endParaRPr lang="cs-CZ" b="1" i="1" dirty="0"/>
          </a:p>
        </p:txBody>
      </p:sp>
      <p:sp>
        <p:nvSpPr>
          <p:cNvPr id="8" name="Текст 7"/>
          <p:cNvSpPr>
            <a:spLocks noGrp="1"/>
          </p:cNvSpPr>
          <p:nvPr>
            <p:ph type="body" sz="half" idx="17"/>
          </p:nvPr>
        </p:nvSpPr>
        <p:spPr>
          <a:xfrm>
            <a:off x="7960360" y="4391842"/>
            <a:ext cx="3456432" cy="2125521"/>
          </a:xfrm>
        </p:spPr>
        <p:txBody>
          <a:bodyPr>
            <a:normAutofit lnSpcReduction="10000"/>
          </a:bodyPr>
          <a:lstStyle/>
          <a:p>
            <a:r>
              <a:rPr lang="ru-RU" sz="2000" b="1" i="1" dirty="0"/>
              <a:t>GEMINI </a:t>
            </a:r>
            <a:r>
              <a:rPr lang="ru-RU" sz="2000" b="1" i="1" dirty="0" err="1"/>
              <a:t>може</a:t>
            </a:r>
            <a:r>
              <a:rPr lang="ru-RU" sz="2000" b="1" i="1" dirty="0"/>
              <a:t> </a:t>
            </a:r>
            <a:r>
              <a:rPr lang="ru-RU" sz="2000" b="1" i="1" dirty="0" err="1"/>
              <a:t>виконувати</a:t>
            </a:r>
            <a:r>
              <a:rPr lang="ru-RU" sz="2000" b="1" i="1" dirty="0"/>
              <a:t> широкий спектр </a:t>
            </a:r>
            <a:r>
              <a:rPr lang="ru-RU" sz="2000" b="1" i="1" dirty="0" err="1"/>
              <a:t>завдань</a:t>
            </a:r>
            <a:r>
              <a:rPr lang="ru-RU" sz="2000" b="1" i="1" dirty="0"/>
              <a:t>, </a:t>
            </a:r>
            <a:r>
              <a:rPr lang="ru-RU" sz="2000" b="1" i="1" dirty="0" err="1"/>
              <a:t>від</a:t>
            </a:r>
            <a:r>
              <a:rPr lang="ru-RU" sz="2000" b="1" i="1" dirty="0"/>
              <a:t> </a:t>
            </a:r>
            <a:r>
              <a:rPr lang="ru-RU" sz="2000" b="1" i="1" dirty="0" err="1"/>
              <a:t>генерації</a:t>
            </a:r>
            <a:r>
              <a:rPr lang="ru-RU" sz="2000" b="1" i="1" dirty="0"/>
              <a:t> тексту та </a:t>
            </a:r>
            <a:r>
              <a:rPr lang="ru-RU" sz="2000" b="1" i="1" dirty="0" err="1"/>
              <a:t>відповідей</a:t>
            </a:r>
            <a:r>
              <a:rPr lang="ru-RU" sz="2000" b="1" i="1" dirty="0"/>
              <a:t> на </a:t>
            </a:r>
            <a:r>
              <a:rPr lang="ru-RU" sz="2000" b="1" i="1" dirty="0" err="1"/>
              <a:t>запитання</a:t>
            </a:r>
            <a:r>
              <a:rPr lang="ru-RU" sz="2000" b="1" i="1" dirty="0"/>
              <a:t> до </a:t>
            </a:r>
            <a:r>
              <a:rPr lang="ru-RU" sz="2000" b="1" i="1" dirty="0" err="1"/>
              <a:t>аналізу</a:t>
            </a:r>
            <a:r>
              <a:rPr lang="ru-RU" sz="2000" b="1" i="1" dirty="0"/>
              <a:t> </a:t>
            </a:r>
            <a:r>
              <a:rPr lang="ru-RU" sz="2000" b="1" i="1" dirty="0" err="1"/>
              <a:t>даних</a:t>
            </a:r>
            <a:r>
              <a:rPr lang="ru-RU" sz="2000" b="1" i="1" dirty="0"/>
              <a:t> та </a:t>
            </a:r>
            <a:r>
              <a:rPr lang="ru-RU" sz="2000" b="1" i="1" dirty="0" err="1"/>
              <a:t>допомоги</a:t>
            </a:r>
            <a:r>
              <a:rPr lang="ru-RU" sz="2000" b="1" i="1" dirty="0"/>
              <a:t> в </a:t>
            </a:r>
            <a:r>
              <a:rPr lang="ru-RU" sz="2000" b="1" i="1" dirty="0" err="1"/>
              <a:t>прийнятті</a:t>
            </a:r>
            <a:r>
              <a:rPr lang="ru-RU" sz="2000" b="1" i="1" dirty="0"/>
              <a:t> </a:t>
            </a:r>
            <a:r>
              <a:rPr lang="ru-RU" sz="2000" b="1" i="1" dirty="0" err="1"/>
              <a:t>рішень</a:t>
            </a:r>
            <a:r>
              <a:rPr lang="ru-RU" sz="2000" b="1" i="1" dirty="0"/>
              <a:t>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30312440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17</TotalTime>
  <Words>332</Words>
  <Application>Microsoft Office PowerPoint</Application>
  <PresentationFormat>Широкоэкранный</PresentationFormat>
  <Paragraphs>29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Century Gothic</vt:lpstr>
      <vt:lpstr>След самолета</vt:lpstr>
      <vt:lpstr>Вступ до AI: GPT, GEMINI, COPILOT </vt:lpstr>
      <vt:lpstr>Що таке Chat-GPT? </vt:lpstr>
      <vt:lpstr>Можливості Chat-GPT </vt:lpstr>
      <vt:lpstr>Що таке Copilot? </vt:lpstr>
      <vt:lpstr>Можливості COPILOT </vt:lpstr>
      <vt:lpstr>Що таке Gemini? </vt:lpstr>
      <vt:lpstr>Можливості GEMINI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 до AI: GPT, GEMINI, COPILOT</dc:title>
  <dc:creator>User</dc:creator>
  <cp:lastModifiedBy>User</cp:lastModifiedBy>
  <cp:revision>6</cp:revision>
  <dcterms:created xsi:type="dcterms:W3CDTF">2024-05-17T18:54:19Z</dcterms:created>
  <dcterms:modified xsi:type="dcterms:W3CDTF">2024-05-17T19:12:07Z</dcterms:modified>
</cp:coreProperties>
</file>