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56" y="6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702F-BBB1-4461-A53D-43D9EF214896}" type="datetimeFigureOut">
              <a:rPr lang="ru-RU" smtClean="0"/>
              <a:t>чт 18.01.18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F1A4-1F75-4E92-ADCA-110717850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63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702F-BBB1-4461-A53D-43D9EF214896}" type="datetimeFigureOut">
              <a:rPr lang="ru-RU" smtClean="0"/>
              <a:t>чт 18.01.18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F1A4-1F75-4E92-ADCA-110717850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63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702F-BBB1-4461-A53D-43D9EF214896}" type="datetimeFigureOut">
              <a:rPr lang="ru-RU" smtClean="0"/>
              <a:t>чт 18.01.18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F1A4-1F75-4E92-ADCA-110717850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58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702F-BBB1-4461-A53D-43D9EF214896}" type="datetimeFigureOut">
              <a:rPr lang="ru-RU" smtClean="0"/>
              <a:t>чт 18.01.18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F1A4-1F75-4E92-ADCA-110717850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32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702F-BBB1-4461-A53D-43D9EF214896}" type="datetimeFigureOut">
              <a:rPr lang="ru-RU" smtClean="0"/>
              <a:t>чт 18.01.18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F1A4-1F75-4E92-ADCA-110717850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80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702F-BBB1-4461-A53D-43D9EF214896}" type="datetimeFigureOut">
              <a:rPr lang="ru-RU" smtClean="0"/>
              <a:t>чт 18.01.18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F1A4-1F75-4E92-ADCA-110717850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01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702F-BBB1-4461-A53D-43D9EF214896}" type="datetimeFigureOut">
              <a:rPr lang="ru-RU" smtClean="0"/>
              <a:t>чт 18.01.18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F1A4-1F75-4E92-ADCA-110717850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212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702F-BBB1-4461-A53D-43D9EF214896}" type="datetimeFigureOut">
              <a:rPr lang="ru-RU" smtClean="0"/>
              <a:t>чт 18.01.18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F1A4-1F75-4E92-ADCA-110717850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544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702F-BBB1-4461-A53D-43D9EF214896}" type="datetimeFigureOut">
              <a:rPr lang="ru-RU" smtClean="0"/>
              <a:t>чт 18.01.18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F1A4-1F75-4E92-ADCA-110717850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24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702F-BBB1-4461-A53D-43D9EF214896}" type="datetimeFigureOut">
              <a:rPr lang="ru-RU" smtClean="0"/>
              <a:t>чт 18.01.18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F1A4-1F75-4E92-ADCA-110717850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71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702F-BBB1-4461-A53D-43D9EF214896}" type="datetimeFigureOut">
              <a:rPr lang="ru-RU" smtClean="0"/>
              <a:t>чт 18.01.18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F1A4-1F75-4E92-ADCA-110717850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35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C702F-BBB1-4461-A53D-43D9EF214896}" type="datetimeFigureOut">
              <a:rPr lang="ru-RU" smtClean="0"/>
              <a:t>чт 18.01.18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8F1A4-1F75-4E92-ADCA-110717850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40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Higgs Boson Machine Learning Challenge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137" y="2576945"/>
            <a:ext cx="5943317" cy="2790290"/>
          </a:xfrm>
        </p:spPr>
      </p:pic>
    </p:spTree>
    <p:extLst>
      <p:ext uri="{BB962C8B-B14F-4D97-AF65-F5344CB8AC3E}">
        <p14:creationId xmlns:p14="http://schemas.microsoft.com/office/powerpoint/2010/main" val="19002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39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Task Description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Discovery of the long awaited Higgs boson was announced July 4, 2012 and confirmed six months later. 2013 saw a number of prestigious awards, including a Nobel prize. </a:t>
            </a:r>
          </a:p>
          <a:p>
            <a:pPr fontAlgn="base"/>
            <a:r>
              <a:rPr lang="en-US" dirty="0"/>
              <a:t>A key property of any particle is how often it decays into other particles</a:t>
            </a:r>
            <a:r>
              <a:rPr lang="en-US" dirty="0" smtClean="0"/>
              <a:t>. </a:t>
            </a:r>
            <a:r>
              <a:rPr lang="en-US" dirty="0"/>
              <a:t>The ATLAS experiment has recently observed a signal of the Higgs boson decaying into two tau particles, but this decay is a small signal buried in background noise. </a:t>
            </a:r>
          </a:p>
          <a:p>
            <a:r>
              <a:rPr lang="en-US" dirty="0"/>
              <a:t>The goal of the Higgs Boson Machine Learning Challenge is to explore the potential of advanced machine learning methods to improve the discovery significance of the experiment.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754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we’ve got two types of events here: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8799"/>
            <a:ext cx="2847109" cy="1039091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Background                 </a:t>
            </a:r>
          </a:p>
          <a:p>
            <a:pPr marL="514350" indent="-514350">
              <a:buAutoNum type="arabicPeriod"/>
            </a:pPr>
            <a:r>
              <a:rPr lang="en-US" dirty="0" smtClean="0"/>
              <a:t>Signal                           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38200" y="4378035"/>
            <a:ext cx="10515600" cy="122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850" y="3428999"/>
            <a:ext cx="7796299" cy="2533081"/>
          </a:xfrm>
          <a:prstGeom prst="rect">
            <a:avLst/>
          </a:prstGeom>
        </p:spPr>
      </p:pic>
      <p:sp>
        <p:nvSpPr>
          <p:cNvPr id="8" name="Стрелка вправо 7"/>
          <p:cNvSpPr/>
          <p:nvPr/>
        </p:nvSpPr>
        <p:spPr>
          <a:xfrm rot="10173669">
            <a:off x="3929553" y="2022583"/>
            <a:ext cx="1842371" cy="346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авая фигурная скобка 8"/>
          <p:cNvSpPr/>
          <p:nvPr/>
        </p:nvSpPr>
        <p:spPr>
          <a:xfrm>
            <a:off x="3283527" y="1828799"/>
            <a:ext cx="401782" cy="10390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5750450" y="1605166"/>
            <a:ext cx="3351985" cy="111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We </a:t>
            </a:r>
            <a:r>
              <a:rPr lang="en-US" dirty="0" err="1" smtClean="0">
                <a:solidFill>
                  <a:srgbClr val="FF0000"/>
                </a:solidFill>
              </a:rPr>
              <a:t>wanna</a:t>
            </a:r>
            <a:r>
              <a:rPr lang="en-US" dirty="0" smtClean="0">
                <a:solidFill>
                  <a:srgbClr val="FF0000"/>
                </a:solidFill>
              </a:rPr>
              <a:t> learn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o distinguish them</a:t>
            </a:r>
            <a:r>
              <a:rPr lang="en-US" dirty="0" smtClean="0"/>
              <a:t>                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183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979727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𝐴𝑀𝑆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2(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𝑠𝑖𝑔𝑛𝑎𝑙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1{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𝑠𝑖𝑔𝑛𝑎𝑙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r>
                  <a:rPr lang="en-US" dirty="0" smtClean="0"/>
                  <a:t>  - True Positives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𝑏𝑎𝑐𝑘𝑔𝑟𝑜𝑢𝑛𝑑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1{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𝑠𝑖𝑔𝑛𝑎𝑙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r>
                  <a:rPr lang="en-US" dirty="0" smtClean="0"/>
                  <a:t> - False Positives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 smtClean="0"/>
                  <a:t>  - constant regularization term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It is not hard to verify that AMS(a, b) is increasing in s and decreasing in b.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979727" cy="4351338"/>
              </a:xfrm>
              <a:blipFill>
                <a:blip r:embed="rId2"/>
                <a:stretch>
                  <a:fillRect l="-1110" b="-2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66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0036" y="365125"/>
            <a:ext cx="10023764" cy="1325563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30036" y="1825625"/>
            <a:ext cx="10023764" cy="4351338"/>
          </a:xfrm>
        </p:spPr>
        <p:txBody>
          <a:bodyPr/>
          <a:lstStyle/>
          <a:p>
            <a:r>
              <a:rPr lang="en-US" dirty="0" smtClean="0"/>
              <a:t>250000 observations</a:t>
            </a:r>
          </a:p>
          <a:p>
            <a:r>
              <a:rPr lang="en-US" dirty="0" smtClean="0"/>
              <a:t>30 features (29 continuous, 1 categorical)</a:t>
            </a:r>
          </a:p>
          <a:p>
            <a:r>
              <a:rPr lang="en-US" dirty="0" smtClean="0"/>
              <a:t>Column with weights</a:t>
            </a:r>
          </a:p>
          <a:p>
            <a:r>
              <a:rPr lang="en-US" dirty="0" smtClean="0"/>
              <a:t>Response (background or signal)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244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 &amp; Feature Engineering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Fill NA and inadequate data with the mean</a:t>
            </a:r>
          </a:p>
          <a:p>
            <a:pPr marL="514350" indent="-514350">
              <a:buAutoNum type="arabicPeriod"/>
            </a:pPr>
            <a:r>
              <a:rPr lang="en-US" dirty="0" smtClean="0"/>
              <a:t>Pairwise visualization of features and label</a:t>
            </a:r>
          </a:p>
          <a:p>
            <a:pPr marL="514350" indent="-514350">
              <a:buAutoNum type="arabicPeriod"/>
            </a:pPr>
            <a:r>
              <a:rPr lang="en-US" dirty="0" smtClean="0"/>
              <a:t>Throwing away some features, which contain more noise than useful information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143000" y="4056207"/>
            <a:ext cx="4786745" cy="1915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295400" y="4208607"/>
            <a:ext cx="4786745" cy="1915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7495309" y="4056207"/>
            <a:ext cx="4371108" cy="159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91" y="3563937"/>
            <a:ext cx="5224463" cy="329406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553" y="3533981"/>
            <a:ext cx="4979660" cy="332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0144" y="365125"/>
            <a:ext cx="9843655" cy="1325563"/>
          </a:xfrm>
        </p:spPr>
        <p:txBody>
          <a:bodyPr/>
          <a:lstStyle/>
          <a:p>
            <a:r>
              <a:rPr lang="en-US" dirty="0" smtClean="0"/>
              <a:t>Classifiers used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10144" y="1825625"/>
            <a:ext cx="9843656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KNN (with different k)</a:t>
            </a:r>
          </a:p>
          <a:p>
            <a:pPr marL="514350" indent="-514350">
              <a:buAutoNum type="arabicPeriod"/>
            </a:pPr>
            <a:r>
              <a:rPr lang="en-US" dirty="0" smtClean="0"/>
              <a:t>Decision Tree Classifier</a:t>
            </a:r>
          </a:p>
          <a:p>
            <a:pPr marL="514350" indent="-514350">
              <a:buAutoNum type="arabicPeriod"/>
            </a:pPr>
            <a:r>
              <a:rPr lang="en-US" dirty="0" smtClean="0"/>
              <a:t>Random Forest Classifier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AdaBoost</a:t>
            </a:r>
            <a:r>
              <a:rPr lang="en-US" dirty="0" smtClean="0"/>
              <a:t> Classifier</a:t>
            </a:r>
          </a:p>
          <a:p>
            <a:pPr marL="514350" indent="-514350">
              <a:buAutoNum type="arabicPeriod"/>
            </a:pPr>
            <a:r>
              <a:rPr lang="en-US" dirty="0" smtClean="0"/>
              <a:t>Gradient Boosting Classifier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MLPClassifier</a:t>
            </a:r>
            <a:r>
              <a:rPr lang="en-US" dirty="0" smtClean="0"/>
              <a:t> (Neural Nets)</a:t>
            </a:r>
          </a:p>
          <a:p>
            <a:pPr marL="514350" indent="-514350">
              <a:buAutoNum type="arabicPeriod"/>
            </a:pPr>
            <a:r>
              <a:rPr lang="en-US" dirty="0" smtClean="0"/>
              <a:t>Gaussian Naive Bayes</a:t>
            </a:r>
          </a:p>
          <a:p>
            <a:pPr marL="514350" indent="-514350">
              <a:buAutoNum type="arabicPeriod"/>
            </a:pPr>
            <a:r>
              <a:rPr lang="en-US" dirty="0" smtClean="0"/>
              <a:t>Quadratic Discriminant Analysis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832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about our beloved metric AMS?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56715"/>
            <a:ext cx="10515600" cy="1347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Experience shows me, that choosing the top 15% most-probable–signal-events as signals gives very good results. Though, this may be optimized somehow.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676400" y="6128808"/>
            <a:ext cx="10515600" cy="549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After some parameters tuning, we’ve got the winner…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381" y="3103419"/>
            <a:ext cx="5597238" cy="288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365125"/>
            <a:ext cx="9067800" cy="1325563"/>
          </a:xfrm>
        </p:spPr>
        <p:txBody>
          <a:bodyPr/>
          <a:lstStyle/>
          <a:p>
            <a:r>
              <a:rPr lang="en-US" dirty="0" smtClean="0"/>
              <a:t>Gradient Boosting Classifier!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4836" y="1825625"/>
            <a:ext cx="9718964" cy="4351338"/>
          </a:xfrm>
        </p:spPr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ot </a:t>
            </a:r>
            <a:r>
              <a:rPr lang="en-US" dirty="0"/>
              <a:t>all features </a:t>
            </a:r>
            <a:r>
              <a:rPr lang="en-US" dirty="0" smtClean="0"/>
              <a:t>used</a:t>
            </a:r>
            <a:endParaRPr lang="en-US" dirty="0"/>
          </a:p>
          <a:p>
            <a:r>
              <a:rPr lang="en-US" dirty="0"/>
              <a:t>Accuracy = </a:t>
            </a:r>
            <a:r>
              <a:rPr lang="en-US" dirty="0" smtClean="0"/>
              <a:t>0.8362</a:t>
            </a:r>
            <a:endParaRPr lang="en-US" dirty="0"/>
          </a:p>
          <a:p>
            <a:r>
              <a:rPr lang="en-US" dirty="0"/>
              <a:t>AMS = </a:t>
            </a:r>
            <a:r>
              <a:rPr lang="en-US" dirty="0" smtClean="0"/>
              <a:t>3.5729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436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243</Words>
  <Application>Microsoft Office PowerPoint</Application>
  <PresentationFormat>Широкоэкранный</PresentationFormat>
  <Paragraphs>49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Тема Office</vt:lpstr>
      <vt:lpstr>   Higgs Boson Machine Learning Challenge</vt:lpstr>
      <vt:lpstr>   Task Description</vt:lpstr>
      <vt:lpstr>So we’ve got two types of events here:</vt:lpstr>
      <vt:lpstr>Metric</vt:lpstr>
      <vt:lpstr>Data</vt:lpstr>
      <vt:lpstr>Data Preparation &amp; Feature Engineering</vt:lpstr>
      <vt:lpstr>Classifiers used</vt:lpstr>
      <vt:lpstr>But what about our beloved metric AMS?</vt:lpstr>
      <vt:lpstr>Gradient Boosting Classifier!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14</cp:revision>
  <dcterms:created xsi:type="dcterms:W3CDTF">2018-01-18T10:14:06Z</dcterms:created>
  <dcterms:modified xsi:type="dcterms:W3CDTF">2018-01-18T13:54:59Z</dcterms:modified>
</cp:coreProperties>
</file>