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notesMasterIdLst>
    <p:notesMasterId r:id="rId31"/>
  </p:notesMasterIdLst>
  <p:handoutMasterIdLst>
    <p:handoutMasterId r:id="rId32"/>
  </p:handoutMasterIdLst>
  <p:sldIdLst>
    <p:sldId id="434" r:id="rId3"/>
    <p:sldId id="444" r:id="rId4"/>
    <p:sldId id="460" r:id="rId5"/>
    <p:sldId id="445" r:id="rId6"/>
    <p:sldId id="397" r:id="rId7"/>
    <p:sldId id="446" r:id="rId8"/>
    <p:sldId id="447" r:id="rId9"/>
    <p:sldId id="435" r:id="rId10"/>
    <p:sldId id="448" r:id="rId11"/>
    <p:sldId id="437" r:id="rId12"/>
    <p:sldId id="438" r:id="rId13"/>
    <p:sldId id="449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3" r:id="rId24"/>
    <p:sldId id="462" r:id="rId25"/>
    <p:sldId id="441" r:id="rId26"/>
    <p:sldId id="450" r:id="rId27"/>
    <p:sldId id="461" r:id="rId28"/>
    <p:sldId id="464" r:id="rId29"/>
    <p:sldId id="465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tenet" initials="b" lastIdx="6" clrIdx="0">
    <p:extLst>
      <p:ext uri="{19B8F6BF-5375-455C-9EA6-DF929625EA0E}">
        <p15:presenceInfo xmlns:p15="http://schemas.microsoft.com/office/powerpoint/2012/main" userId="brite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6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54877" autoAdjust="0"/>
  </p:normalViewPr>
  <p:slideViewPr>
    <p:cSldViewPr snapToGrid="0" showGuides="1">
      <p:cViewPr varScale="1">
        <p:scale>
          <a:sx n="82" d="100"/>
          <a:sy n="82" d="100"/>
        </p:scale>
        <p:origin x="24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8"/>
    </p:cViewPr>
  </p:sorterViewPr>
  <p:notesViewPr>
    <p:cSldViewPr snapToGrid="0" showGuides="1">
      <p:cViewPr varScale="1">
        <p:scale>
          <a:sx n="81" d="100"/>
          <a:sy n="81" d="100"/>
        </p:scale>
        <p:origin x="19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1BD6-766B-4D19-B75E-7E6A037A6B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302AA-81B1-4225-BC36-6DD3E8E9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4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D3C34-4FAE-4634-9621-7C1A1531823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1758-ED3D-4611-B861-63A1DF03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wydawać</a:t>
            </a:r>
            <a:r>
              <a:rPr lang="en-US" dirty="0"/>
              <a:t> </a:t>
            </a:r>
            <a:r>
              <a:rPr lang="en-US" dirty="0" err="1"/>
              <a:t>niskopoziomowe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developera</a:t>
            </a:r>
            <a:r>
              <a:rPr lang="en-US" dirty="0"/>
              <a:t>, </a:t>
            </a:r>
            <a:r>
              <a:rPr lang="en-US" dirty="0" err="1"/>
              <a:t>wieć</a:t>
            </a:r>
            <a:r>
              <a:rPr lang="en-US" dirty="0"/>
              <a:t> </a:t>
            </a:r>
            <a:r>
              <a:rPr lang="en-US" dirty="0" err="1"/>
              <a:t>zapamiętajcie</a:t>
            </a:r>
            <a:r>
              <a:rPr lang="en-US" dirty="0"/>
              <a:t> ten </a:t>
            </a:r>
            <a:r>
              <a:rPr lang="en-US" dirty="0" err="1"/>
              <a:t>cytat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Standardowy</a:t>
            </a:r>
            <a:r>
              <a:rPr lang="en-US" dirty="0"/>
              <a:t> </a:t>
            </a:r>
            <a:r>
              <a:rPr lang="en-US" dirty="0" err="1"/>
              <a:t>kontener</a:t>
            </a:r>
            <a:r>
              <a:rPr lang="en-US" dirty="0"/>
              <a:t> </a:t>
            </a:r>
            <a:r>
              <a:rPr lang="en-US" dirty="0" err="1"/>
              <a:t>załadunkowy</a:t>
            </a:r>
            <a:r>
              <a:rPr lang="en-US" dirty="0"/>
              <a:t> – </a:t>
            </a:r>
            <a:r>
              <a:rPr lang="en-US" dirty="0" err="1"/>
              <a:t>nic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wchodzi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statek</a:t>
            </a:r>
            <a:r>
              <a:rPr lang="en-US" dirty="0"/>
              <a:t>, 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że</a:t>
            </a:r>
            <a:r>
              <a:rPr lang="en-US" dirty="0"/>
              <a:t> w </a:t>
            </a:r>
            <a:r>
              <a:rPr lang="en-US" dirty="0" err="1"/>
              <a:t>kontenerze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 </a:t>
            </a:r>
            <a:r>
              <a:rPr lang="en-US" dirty="0" err="1"/>
              <a:t>każdym</a:t>
            </a:r>
            <a:r>
              <a:rPr lang="en-US" dirty="0"/>
              <a:t> </a:t>
            </a:r>
            <a:r>
              <a:rPr lang="en-US" dirty="0" err="1"/>
              <a:t>porcie</a:t>
            </a:r>
            <a:r>
              <a:rPr lang="en-US" dirty="0"/>
              <a:t> </a:t>
            </a:r>
            <a:r>
              <a:rPr lang="en-US" dirty="0" err="1"/>
              <a:t>takie</a:t>
            </a:r>
            <a:r>
              <a:rPr lang="en-US" dirty="0"/>
              <a:t> same – </a:t>
            </a:r>
            <a:r>
              <a:rPr lang="en-US" dirty="0" err="1"/>
              <a:t>satndardowe</a:t>
            </a:r>
            <a:r>
              <a:rPr lang="en-US" dirty="0"/>
              <a:t> </a:t>
            </a:r>
            <a:r>
              <a:rPr lang="en-US" dirty="0" err="1"/>
              <a:t>urządzeni</a:t>
            </a:r>
            <a:r>
              <a:rPr lang="en-US" dirty="0"/>
              <a:t> – </a:t>
            </a:r>
            <a:r>
              <a:rPr lang="en-US" dirty="0" err="1"/>
              <a:t>żurawie</a:t>
            </a:r>
            <a:r>
              <a:rPr lang="en-US" dirty="0"/>
              <a:t>, tory, </a:t>
            </a:r>
            <a:r>
              <a:rPr lang="en-US" dirty="0" err="1"/>
              <a:t>wózki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przenieść</a:t>
            </a:r>
            <a:r>
              <a:rPr lang="en-US" dirty="0"/>
              <a:t> </a:t>
            </a:r>
            <a:r>
              <a:rPr lang="en-US" dirty="0" err="1"/>
              <a:t>pracownika</a:t>
            </a:r>
            <a:r>
              <a:rPr lang="en-US" dirty="0"/>
              <a:t> do </a:t>
            </a:r>
            <a:r>
              <a:rPr lang="en-US" dirty="0" err="1"/>
              <a:t>inego</a:t>
            </a:r>
            <a:r>
              <a:rPr lang="en-US" dirty="0"/>
              <a:t> </a:t>
            </a:r>
            <a:r>
              <a:rPr lang="en-US" dirty="0" err="1"/>
              <a:t>portu</a:t>
            </a:r>
            <a:r>
              <a:rPr lang="en-US" dirty="0"/>
              <a:t> I </a:t>
            </a:r>
            <a:r>
              <a:rPr lang="en-US" dirty="0" err="1"/>
              <a:t>dalej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pacował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samo</a:t>
            </a: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małe</a:t>
            </a:r>
            <a:r>
              <a:rPr lang="en-US" dirty="0"/>
              <a:t> </a:t>
            </a:r>
            <a:r>
              <a:rPr lang="en-US" dirty="0" err="1"/>
              <a:t>rozmiary</a:t>
            </a:r>
            <a:r>
              <a:rPr lang="en-US" dirty="0"/>
              <a:t>,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niezbędne</a:t>
            </a:r>
            <a:r>
              <a:rPr lang="en-US" dirty="0"/>
              <a:t> </a:t>
            </a:r>
            <a:r>
              <a:rPr lang="en-US" dirty="0" err="1"/>
              <a:t>rzeczy</a:t>
            </a:r>
            <a:r>
              <a:rPr lang="en-US" dirty="0"/>
              <a:t>, </a:t>
            </a:r>
            <a:r>
              <a:rPr lang="en-US" dirty="0" err="1"/>
              <a:t>okrojone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wszytkeigo</a:t>
            </a:r>
            <a:r>
              <a:rPr lang="en-US" dirty="0"/>
              <a:t> co </a:t>
            </a:r>
            <a:r>
              <a:rPr lang="en-US" dirty="0" err="1"/>
              <a:t>niepotrzebne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Najmniejszy</a:t>
            </a:r>
            <a:r>
              <a:rPr lang="en-US" dirty="0"/>
              <a:t> Linux ma </a:t>
            </a:r>
            <a:r>
              <a:rPr lang="en-US" dirty="0" err="1"/>
              <a:t>chyba</a:t>
            </a:r>
            <a:r>
              <a:rPr lang="en-US" dirty="0"/>
              <a:t> ok. 20MB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:latest </a:t>
            </a:r>
            <a:r>
              <a:rPr lang="en-US" dirty="0" err="1"/>
              <a:t>domyślny</a:t>
            </a:r>
            <a:r>
              <a:rPr lang="en-US" dirty="0"/>
              <a:t> tag – </a:t>
            </a:r>
            <a:r>
              <a:rPr lang="en-US" dirty="0" err="1"/>
              <a:t>najnowszy</a:t>
            </a:r>
            <a:r>
              <a:rPr lang="en-US" dirty="0"/>
              <a:t> </a:t>
            </a:r>
            <a:r>
              <a:rPr lang="en-US" dirty="0" err="1"/>
              <a:t>obraz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9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 pristine base images</a:t>
            </a:r>
            <a:endParaRPr lang="en-US" b="0" dirty="0">
              <a:effectLst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 add stuff (config)</a:t>
            </a:r>
            <a:endParaRPr lang="en-US" b="0" dirty="0">
              <a:effectLst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can reuse layers!</a:t>
            </a:r>
            <a:endParaRPr lang="en-US" b="0" dirty="0">
              <a:effectLst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on disk and cache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10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każdy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swój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</a:t>
            </a:r>
            <a:endParaRPr lang="pl-PL" b="0" dirty="0">
              <a:effectLst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listed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</a:t>
            </a:r>
            <a:endParaRPr lang="pl-PL" b="0" dirty="0">
              <a:effectLst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</a:t>
            </a:r>
            <a:endParaRPr lang="pl-PL" b="0" dirty="0">
              <a:effectLst/>
            </a:endParaRPr>
          </a:p>
          <a:p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9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24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1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7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 jest </a:t>
            </a:r>
            <a:r>
              <a:rPr lang="en-US" dirty="0" err="1"/>
              <a:t>potrzebny</a:t>
            </a:r>
            <a:r>
              <a:rPr lang="en-US" dirty="0"/>
              <a:t>, </a:t>
            </a:r>
            <a:r>
              <a:rPr lang="en-US" dirty="0" err="1"/>
              <a:t>bo</a:t>
            </a:r>
            <a:r>
              <a:rPr lang="en-US" dirty="0"/>
              <a:t> jest. </a:t>
            </a:r>
            <a:r>
              <a:rPr lang="en-US" dirty="0" err="1"/>
              <a:t>Gdyby</a:t>
            </a:r>
            <a:r>
              <a:rPr lang="en-US" dirty="0"/>
              <a:t> </a:t>
            </a:r>
            <a:r>
              <a:rPr lang="en-US" dirty="0" err="1"/>
              <a:t>mogło</a:t>
            </a:r>
            <a:r>
              <a:rPr lang="en-US" dirty="0"/>
              <a:t> go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, to by go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było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Przyroda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znosi</a:t>
            </a:r>
            <a:r>
              <a:rPr lang="en-US" dirty="0"/>
              <a:t> </a:t>
            </a:r>
            <a:r>
              <a:rPr lang="en-US" dirty="0" err="1"/>
              <a:t>próżni</a:t>
            </a:r>
            <a:r>
              <a:rPr lang="en-US" dirty="0"/>
              <a:t>” – </a:t>
            </a:r>
            <a:r>
              <a:rPr lang="en-US" dirty="0" err="1"/>
              <a:t>mniej</a:t>
            </a:r>
            <a:r>
              <a:rPr lang="en-US" dirty="0"/>
              <a:t> </a:t>
            </a:r>
            <a:r>
              <a:rPr lang="en-US" dirty="0" err="1"/>
              <a:t>wydajne</a:t>
            </a:r>
            <a:r>
              <a:rPr lang="en-US" dirty="0"/>
              <a:t> </a:t>
            </a:r>
            <a:r>
              <a:rPr lang="en-US" dirty="0" err="1"/>
              <a:t>rozwiązani</a:t>
            </a:r>
            <a:r>
              <a:rPr lang="en-US" dirty="0"/>
              <a:t>, </a:t>
            </a:r>
            <a:r>
              <a:rPr lang="en-US" dirty="0" err="1"/>
              <a:t>muszą</a:t>
            </a:r>
            <a:r>
              <a:rPr lang="en-US" dirty="0"/>
              <a:t> </a:t>
            </a:r>
            <a:r>
              <a:rPr lang="en-US" dirty="0" err="1"/>
              <a:t>zostać</a:t>
            </a:r>
            <a:r>
              <a:rPr lang="en-US" dirty="0"/>
              <a:t> </a:t>
            </a:r>
            <a:r>
              <a:rPr lang="en-US" dirty="0" err="1"/>
              <a:t>zastąpione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bardziej</a:t>
            </a:r>
            <a:r>
              <a:rPr lang="en-US" dirty="0"/>
              <a:t> </a:t>
            </a:r>
            <a:r>
              <a:rPr lang="en-US" dirty="0" err="1"/>
              <a:t>wydajne</a:t>
            </a:r>
            <a:r>
              <a:rPr lang="en-US" dirty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7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szybkie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Uruchamiają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dosłownie</a:t>
            </a:r>
            <a:r>
              <a:rPr lang="en-US" dirty="0"/>
              <a:t> w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sekund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Łatwe</a:t>
            </a:r>
            <a:r>
              <a:rPr lang="en-US" dirty="0"/>
              <a:t> w </a:t>
            </a:r>
            <a:r>
              <a:rPr lang="en-US" dirty="0" err="1"/>
              <a:t>skalowaniu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4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Przykład</a:t>
            </a:r>
            <a:r>
              <a:rPr lang="en-US" dirty="0"/>
              <a:t>: </a:t>
            </a:r>
            <a:r>
              <a:rPr lang="en-US" dirty="0" err="1"/>
              <a:t>Sygnity</a:t>
            </a:r>
            <a:r>
              <a:rPr lang="en-US" dirty="0"/>
              <a:t> + </a:t>
            </a:r>
            <a:r>
              <a:rPr lang="en-US" dirty="0" err="1"/>
              <a:t>eDOK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updaty</a:t>
            </a:r>
            <a:r>
              <a:rPr lang="en-US" dirty="0"/>
              <a:t> </a:t>
            </a:r>
            <a:r>
              <a:rPr lang="en-US" dirty="0" err="1"/>
              <a:t>Javy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8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Np. Docker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kontenerów</a:t>
            </a:r>
            <a:r>
              <a:rPr lang="en-US" dirty="0"/>
              <a:t>, </a:t>
            </a:r>
            <a:r>
              <a:rPr lang="en-US" dirty="0" err="1"/>
              <a:t>jak</a:t>
            </a:r>
            <a:r>
              <a:rPr lang="en-US" dirty="0"/>
              <a:t> Ubuntu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Linuxa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Przenośne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Jeżeli</a:t>
            </a:r>
            <a:r>
              <a:rPr lang="en-US" dirty="0"/>
              <a:t> </a:t>
            </a:r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była</a:t>
            </a:r>
            <a:r>
              <a:rPr lang="en-US" dirty="0"/>
              <a:t> </a:t>
            </a:r>
            <a:r>
              <a:rPr lang="en-US" dirty="0" err="1"/>
              <a:t>napisana</a:t>
            </a:r>
            <a:r>
              <a:rPr lang="en-US" dirty="0"/>
              <a:t>, </a:t>
            </a: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dziłąć</a:t>
            </a:r>
            <a:r>
              <a:rPr lang="en-US" dirty="0"/>
              <a:t> w </a:t>
            </a:r>
            <a:r>
              <a:rPr lang="en-US" dirty="0" err="1"/>
              <a:t>kontenerze</a:t>
            </a:r>
            <a:r>
              <a:rPr lang="en-US" dirty="0"/>
              <a:t>, to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dzaiłać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wszędzie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Azure, AWS, PC, VM – </a:t>
            </a:r>
            <a:r>
              <a:rPr lang="en-US" dirty="0" err="1"/>
              <a:t>dosłownie</a:t>
            </a:r>
            <a:r>
              <a:rPr lang="en-US" dirty="0"/>
              <a:t> </a:t>
            </a:r>
            <a:r>
              <a:rPr lang="en-US" dirty="0" err="1"/>
              <a:t>podnosimy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przenosimy</a:t>
            </a:r>
            <a:r>
              <a:rPr lang="en-US" dirty="0"/>
              <a:t> – </a:t>
            </a:r>
            <a:r>
              <a:rPr lang="en-US" dirty="0" err="1"/>
              <a:t>nieważne</a:t>
            </a:r>
            <a:r>
              <a:rPr lang="en-US" dirty="0"/>
              <a:t> </a:t>
            </a:r>
            <a:r>
              <a:rPr lang="en-US" dirty="0" err="1"/>
              <a:t>gdzie</a:t>
            </a:r>
            <a:r>
              <a:rPr lang="en-US" dirty="0"/>
              <a:t>, </a:t>
            </a:r>
            <a:r>
              <a:rPr lang="en-US" dirty="0" err="1"/>
              <a:t>oby</a:t>
            </a:r>
            <a:r>
              <a:rPr lang="en-US" dirty="0"/>
              <a:t> </a:t>
            </a:r>
            <a:r>
              <a:rPr lang="en-US" dirty="0" err="1"/>
              <a:t>był</a:t>
            </a:r>
            <a:r>
              <a:rPr lang="en-US" dirty="0"/>
              <a:t> Docker Engine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7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Compose – orchestration</a:t>
            </a:r>
          </a:p>
          <a:p>
            <a:r>
              <a:rPr lang="en-US" dirty="0"/>
              <a:t>Swarm – </a:t>
            </a:r>
            <a:r>
              <a:rPr lang="en-US" dirty="0" err="1"/>
              <a:t>klastrowanie</a:t>
            </a:r>
            <a:r>
              <a:rPr lang="en-US" dirty="0"/>
              <a:t>, </a:t>
            </a:r>
            <a:r>
              <a:rPr lang="en-US" dirty="0" err="1"/>
              <a:t>skalowanie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Międzynarodowy</a:t>
            </a:r>
            <a:r>
              <a:rPr lang="en-US" dirty="0"/>
              <a:t> import / export to </a:t>
            </a:r>
            <a:r>
              <a:rPr lang="en-US" dirty="0" err="1"/>
              <a:t>był</a:t>
            </a:r>
            <a:r>
              <a:rPr lang="en-US" dirty="0"/>
              <a:t> </a:t>
            </a:r>
            <a:r>
              <a:rPr lang="en-US" dirty="0" err="1"/>
              <a:t>koszmar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Załadunek</a:t>
            </a:r>
            <a:r>
              <a:rPr lang="en-US" dirty="0"/>
              <a:t>, </a:t>
            </a:r>
            <a:r>
              <a:rPr lang="en-US" dirty="0" err="1"/>
              <a:t>rozładunek</a:t>
            </a:r>
            <a:r>
              <a:rPr lang="en-US" dirty="0"/>
              <a:t> – </a:t>
            </a:r>
            <a:r>
              <a:rPr lang="en-US" dirty="0" err="1"/>
              <a:t>dużo</a:t>
            </a:r>
            <a:r>
              <a:rPr lang="en-US" dirty="0"/>
              <a:t> </a:t>
            </a:r>
            <a:r>
              <a:rPr lang="en-US" dirty="0" err="1"/>
              <a:t>czasu</a:t>
            </a:r>
            <a:r>
              <a:rPr lang="en-US" dirty="0"/>
              <a:t>, zero </a:t>
            </a:r>
            <a:r>
              <a:rPr lang="en-US" dirty="0" err="1"/>
              <a:t>standardu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Wysoki</a:t>
            </a:r>
            <a:r>
              <a:rPr lang="en-US" dirty="0"/>
              <a:t> </a:t>
            </a:r>
            <a:r>
              <a:rPr lang="en-US" dirty="0" err="1"/>
              <a:t>koszt</a:t>
            </a:r>
            <a:r>
              <a:rPr lang="en-US" dirty="0"/>
              <a:t>, </a:t>
            </a:r>
            <a:r>
              <a:rPr lang="en-US" dirty="0" err="1"/>
              <a:t>wysokie</a:t>
            </a:r>
            <a:r>
              <a:rPr lang="en-US" dirty="0"/>
              <a:t> </a:t>
            </a:r>
            <a:r>
              <a:rPr lang="en-US" dirty="0" err="1"/>
              <a:t>ryzyko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Przypomina</a:t>
            </a:r>
            <a:r>
              <a:rPr lang="en-US" dirty="0"/>
              <a:t> troche IT – “u </a:t>
            </a:r>
            <a:r>
              <a:rPr lang="en-US" dirty="0" err="1"/>
              <a:t>mnie</a:t>
            </a:r>
            <a:r>
              <a:rPr lang="en-US" dirty="0"/>
              <a:t> </a:t>
            </a:r>
            <a:r>
              <a:rPr lang="en-US" dirty="0" err="1"/>
              <a:t>działało</a:t>
            </a:r>
            <a:r>
              <a:rPr lang="en-US" dirty="0"/>
              <a:t>” (</a:t>
            </a:r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środowisko</a:t>
            </a:r>
            <a:r>
              <a:rPr lang="en-US" dirty="0"/>
              <a:t> DEV, QA, UAT…)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a_strona_stop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3" y="0"/>
            <a:ext cx="9144000" cy="5143500"/>
          </a:xfrm>
          <a:prstGeom prst="rect">
            <a:avLst/>
          </a:prstGeom>
        </p:spPr>
      </p:pic>
      <p:cxnSp>
        <p:nvCxnSpPr>
          <p:cNvPr id="3" name="Łącznik prosty 2"/>
          <p:cNvCxnSpPr/>
          <p:nvPr userDrawn="1"/>
        </p:nvCxnSpPr>
        <p:spPr>
          <a:xfrm flipH="1">
            <a:off x="0" y="4516119"/>
            <a:ext cx="914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51" y="4636183"/>
            <a:ext cx="1088372" cy="43170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8" y="4621435"/>
            <a:ext cx="1451579" cy="457247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70" y="4644289"/>
            <a:ext cx="1451899" cy="42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2884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6396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14719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2692400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Servic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643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40792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617259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3250" y="2790824"/>
            <a:ext cx="3282950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267324" y="2790824"/>
            <a:ext cx="3280631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62200" y="1966913"/>
            <a:ext cx="4419600" cy="3176585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Half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56204" y="575840"/>
            <a:ext cx="3394071" cy="681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165727" y="1306764"/>
            <a:ext cx="3394071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65727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Right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304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31722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ortfolio Singl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49"/>
            <a:ext cx="3986742" cy="2756285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22871" y="1686719"/>
            <a:ext cx="4598829" cy="267096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67249" y="1943100"/>
            <a:ext cx="3107531" cy="194327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3" y="0"/>
            <a:ext cx="9144000" cy="5143500"/>
          </a:xfrm>
          <a:prstGeom prst="rect">
            <a:avLst/>
          </a:prstGeom>
        </p:spPr>
      </p:pic>
      <p:cxnSp>
        <p:nvCxnSpPr>
          <p:cNvPr id="3" name="Łącznik prosty 2"/>
          <p:cNvCxnSpPr/>
          <p:nvPr userDrawn="1"/>
        </p:nvCxnSpPr>
        <p:spPr>
          <a:xfrm flipH="1">
            <a:off x="0" y="4516119"/>
            <a:ext cx="914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70" y="4644289"/>
            <a:ext cx="1451899" cy="42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D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979246" y="1911986"/>
            <a:ext cx="2706929" cy="16289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86213" y="202168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ortfolio Showcas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48047" y="1804652"/>
            <a:ext cx="1573825" cy="2100597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73016" y="2437606"/>
            <a:ext cx="2107406" cy="1581944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723197" y="192560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Projec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594391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61555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577973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0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6545137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5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1"/>
          </p:nvPr>
        </p:nvSpPr>
        <p:spPr>
          <a:xfrm>
            <a:off x="591940" y="3128769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 userDrawn="1">
            <p:ph type="pic" sz="quarter" idx="20"/>
          </p:nvPr>
        </p:nvSpPr>
        <p:spPr>
          <a:xfrm>
            <a:off x="3524298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 userDrawn="1">
            <p:ph type="pic" sz="quarter" idx="21"/>
          </p:nvPr>
        </p:nvSpPr>
        <p:spPr>
          <a:xfrm>
            <a:off x="6426859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1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06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787273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pl-PL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Britenet</a:t>
            </a:r>
            <a:endParaRPr lang="en-US" sz="800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1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5384" userDrawn="1">
          <p15:clr>
            <a:srgbClr val="FBAE40"/>
          </p15:clr>
        </p15:guide>
        <p15:guide id="3" pos="374" userDrawn="1">
          <p15:clr>
            <a:srgbClr val="FBAE40"/>
          </p15:clr>
        </p15:guide>
        <p15:guide id="4" orient="horz" pos="306" userDrawn="1">
          <p15:clr>
            <a:srgbClr val="FBAE40"/>
          </p15:clr>
        </p15:guide>
        <p15:guide id="5" orient="horz" pos="97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0271" y="1588761"/>
            <a:ext cx="963458" cy="963458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78675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189509" y="1590011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7197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211734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2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76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3617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48003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12389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6775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411611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3617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248003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12389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576775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411611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Box 2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3244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90059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3972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7887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792064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9584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2884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6396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1270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35961855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2692400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7373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Servic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643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40792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617259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9974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3250" y="2790824"/>
            <a:ext cx="3282950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267324" y="2790824"/>
            <a:ext cx="3280631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62200" y="1966913"/>
            <a:ext cx="4419600" cy="3176585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888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Half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56204" y="575840"/>
            <a:ext cx="3394071" cy="681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165727" y="1306764"/>
            <a:ext cx="3394071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65727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9495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Right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304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2603420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ortfolio Singl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49"/>
            <a:ext cx="3986742" cy="2756285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205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22871" y="1686719"/>
            <a:ext cx="4598829" cy="267096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1669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67249" y="1943100"/>
            <a:ext cx="3107531" cy="194327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498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D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979246" y="1911986"/>
            <a:ext cx="2706929" cy="16289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344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86213" y="202168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9154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ortfolio Showcas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48047" y="1804652"/>
            <a:ext cx="1573825" cy="2100597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73016" y="2437606"/>
            <a:ext cx="2107406" cy="1581944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764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723197" y="192560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3693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1057275" y="1771649"/>
            <a:ext cx="7029451" cy="337185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03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0271" y="1588761"/>
            <a:ext cx="963458" cy="963458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Projec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594391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61555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577973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0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6545137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3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1"/>
          </p:nvPr>
        </p:nvSpPr>
        <p:spPr>
          <a:xfrm>
            <a:off x="591940" y="3128769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 userDrawn="1">
            <p:ph type="pic" sz="quarter" idx="20"/>
          </p:nvPr>
        </p:nvSpPr>
        <p:spPr>
          <a:xfrm>
            <a:off x="3524298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 userDrawn="1">
            <p:ph type="pic" sz="quarter" idx="21"/>
          </p:nvPr>
        </p:nvSpPr>
        <p:spPr>
          <a:xfrm>
            <a:off x="6426859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76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8640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Prostokąt 20"/>
          <p:cNvSpPr/>
          <p:nvPr userDrawn="1"/>
        </p:nvSpPr>
        <p:spPr>
          <a:xfrm>
            <a:off x="0" y="4541520"/>
            <a:ext cx="9144000" cy="60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Łącznik prosty 2"/>
          <p:cNvCxnSpPr/>
          <p:nvPr userDrawn="1"/>
        </p:nvCxnSpPr>
        <p:spPr>
          <a:xfrm flipH="1">
            <a:off x="0" y="4538241"/>
            <a:ext cx="914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03" y="4521636"/>
            <a:ext cx="1561841" cy="629957"/>
          </a:xfrm>
          <a:prstGeom prst="rect">
            <a:avLst/>
          </a:prstGeom>
        </p:spPr>
      </p:pic>
      <p:sp>
        <p:nvSpPr>
          <p:cNvPr id="6" name="Prostokąt 5"/>
          <p:cNvSpPr/>
          <p:nvPr userDrawn="1"/>
        </p:nvSpPr>
        <p:spPr>
          <a:xfrm>
            <a:off x="0" y="0"/>
            <a:ext cx="9144000" cy="907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948196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9467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189509" y="1590011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211734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3617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48003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12389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6775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411611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3617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248003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12389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576775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411611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Box 2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90059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3972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7887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792064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8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722" r:id="rId2"/>
    <p:sldLayoutId id="2147483667" r:id="rId3"/>
    <p:sldLayoutId id="2147483673" r:id="rId4"/>
    <p:sldLayoutId id="2147483674" r:id="rId5"/>
    <p:sldLayoutId id="2147483690" r:id="rId6"/>
    <p:sldLayoutId id="2147483691" r:id="rId7"/>
    <p:sldLayoutId id="2147483672" r:id="rId8"/>
    <p:sldLayoutId id="2147483693" r:id="rId9"/>
    <p:sldLayoutId id="2147483671" r:id="rId10"/>
    <p:sldLayoutId id="2147483675" r:id="rId11"/>
    <p:sldLayoutId id="2147483682" r:id="rId12"/>
    <p:sldLayoutId id="2147483687" r:id="rId13"/>
    <p:sldLayoutId id="2147483680" r:id="rId14"/>
    <p:sldLayoutId id="2147483676" r:id="rId15"/>
    <p:sldLayoutId id="2147483692" r:id="rId16"/>
    <p:sldLayoutId id="2147483679" r:id="rId17"/>
    <p:sldLayoutId id="2147483677" r:id="rId18"/>
    <p:sldLayoutId id="2147483683" r:id="rId19"/>
    <p:sldLayoutId id="2147483684" r:id="rId20"/>
    <p:sldLayoutId id="2147483685" r:id="rId21"/>
    <p:sldLayoutId id="2147483689" r:id="rId22"/>
    <p:sldLayoutId id="2147483686" r:id="rId23"/>
    <p:sldLayoutId id="2147483678" r:id="rId24"/>
    <p:sldLayoutId id="2147483688" r:id="rId25"/>
    <p:sldLayoutId id="2147483669" r:id="rId26"/>
    <p:sldLayoutId id="2147483670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01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</p:sldLayoutIdLst>
  <p:transition spd="slow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britene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322619"/>
            <a:ext cx="9144000" cy="820882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6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96" y="3552847"/>
            <a:ext cx="1991366" cy="579506"/>
          </a:xfrm>
          <a:prstGeom prst="rect">
            <a:avLst/>
          </a:prstGeom>
        </p:spPr>
      </p:pic>
      <p:sp>
        <p:nvSpPr>
          <p:cNvPr id="8" name="TextBox 9"/>
          <p:cNvSpPr txBox="1"/>
          <p:nvPr/>
        </p:nvSpPr>
        <p:spPr>
          <a:xfrm>
            <a:off x="1882775" y="4594560"/>
            <a:ext cx="53784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sz="1400" spc="70" dirty="0">
                <a:solidFill>
                  <a:schemeClr val="bg1"/>
                </a:solidFill>
                <a:latin typeface="Lato" panose="020F0502020204030203" pitchFamily="34" charset="0"/>
              </a:rPr>
              <a:t>Britenet –</a:t>
            </a:r>
            <a:r>
              <a:rPr lang="en-US" sz="1400" spc="7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pl-PL" sz="1400" spc="70" dirty="0">
                <a:solidFill>
                  <a:schemeClr val="bg1"/>
                </a:solidFill>
                <a:latin typeface="Lato" panose="020F0502020204030203" pitchFamily="34" charset="0"/>
              </a:rPr>
              <a:t>201</a:t>
            </a:r>
            <a:r>
              <a:rPr lang="en-US" sz="1400" spc="70" dirty="0">
                <a:solidFill>
                  <a:schemeClr val="bg1"/>
                </a:solidFill>
                <a:latin typeface="Lato" panose="020F0502020204030203" pitchFamily="34" charset="0"/>
              </a:rPr>
              <a:t>8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FE04422-4892-4A97-A2E7-37D0625C7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38" y="110869"/>
            <a:ext cx="4507523" cy="40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803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Krok</a:t>
            </a:r>
            <a:r>
              <a:rPr lang="en-US" sz="2400" spc="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 </a:t>
            </a:r>
            <a:r>
              <a:rPr lang="en-US" sz="2400" spc="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tył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83A94FF5-2618-41E1-99C3-D0299C63A5F4}"/>
              </a:ext>
            </a:extLst>
          </p:cNvPr>
          <p:cNvSpPr txBox="1"/>
          <p:nvPr/>
        </p:nvSpPr>
        <p:spPr>
          <a:xfrm>
            <a:off x="6318718" y="2041519"/>
            <a:ext cx="26501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Brak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izolacji</a:t>
            </a:r>
            <a:endParaRPr lang="en-US" sz="2400" spc="50" dirty="0">
              <a:solidFill>
                <a:srgbClr val="00AEE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E56DB19-7FD3-4430-9FCB-0A6FF7E1EED0}"/>
              </a:ext>
            </a:extLst>
          </p:cNvPr>
          <p:cNvSpPr txBox="1"/>
          <p:nvPr/>
        </p:nvSpPr>
        <p:spPr>
          <a:xfrm>
            <a:off x="6186357" y="1284669"/>
            <a:ext cx="27825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Dlaczego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zainstalować</a:t>
            </a:r>
            <a:r>
              <a:rPr lang="en-US" dirty="0"/>
              <a:t> </a:t>
            </a:r>
            <a:r>
              <a:rPr lang="en-US" dirty="0" err="1"/>
              <a:t>wszyskich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en-US" dirty="0" err="1"/>
              <a:t>bezpośrednio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komputerze</a:t>
            </a:r>
            <a:r>
              <a:rPr lang="en-US" dirty="0"/>
              <a:t>?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prościej</a:t>
            </a:r>
            <a:r>
              <a:rPr lang="en-US" dirty="0"/>
              <a:t>?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7E8E0D5F-400D-4DAA-9387-FE58F7CEFA5F}"/>
              </a:ext>
            </a:extLst>
          </p:cNvPr>
          <p:cNvSpPr/>
          <p:nvPr/>
        </p:nvSpPr>
        <p:spPr>
          <a:xfrm>
            <a:off x="266700" y="1314450"/>
            <a:ext cx="2558584" cy="31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0" name="Obraz 69">
            <a:extLst>
              <a:ext uri="{FF2B5EF4-FFF2-40B4-BE49-F238E27FC236}">
                <a16:creationId xmlns:a16="http://schemas.microsoft.com/office/drawing/2014/main" id="{D0DB20E6-BAE7-4FEF-A683-B4429E794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9" y="3938083"/>
            <a:ext cx="1113932" cy="424173"/>
          </a:xfrm>
          <a:prstGeom prst="rect">
            <a:avLst/>
          </a:prstGeom>
        </p:spPr>
      </p:pic>
      <p:pic>
        <p:nvPicPr>
          <p:cNvPr id="71" name="Obraz 70">
            <a:extLst>
              <a:ext uri="{FF2B5EF4-FFF2-40B4-BE49-F238E27FC236}">
                <a16:creationId xmlns:a16="http://schemas.microsoft.com/office/drawing/2014/main" id="{FF55347F-ADC5-4D9D-A886-6D38485D99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8" y="3902074"/>
            <a:ext cx="332863" cy="515937"/>
          </a:xfrm>
          <a:prstGeom prst="rect">
            <a:avLst/>
          </a:prstGeom>
        </p:spPr>
      </p:pic>
      <p:sp>
        <p:nvSpPr>
          <p:cNvPr id="72" name="Prostokąt 71">
            <a:extLst>
              <a:ext uri="{FF2B5EF4-FFF2-40B4-BE49-F238E27FC236}">
                <a16:creationId xmlns:a16="http://schemas.microsoft.com/office/drawing/2014/main" id="{1CFA56C9-75C1-42C7-A98A-B542A3B8EBA3}"/>
              </a:ext>
            </a:extLst>
          </p:cNvPr>
          <p:cNvSpPr/>
          <p:nvPr/>
        </p:nvSpPr>
        <p:spPr>
          <a:xfrm>
            <a:off x="266700" y="3257550"/>
            <a:ext cx="2558584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3" name="Obraz 72">
            <a:extLst>
              <a:ext uri="{FF2B5EF4-FFF2-40B4-BE49-F238E27FC236}">
                <a16:creationId xmlns:a16="http://schemas.microsoft.com/office/drawing/2014/main" id="{A75AEDCF-DAB6-422E-AA95-89D9A37F1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15" y="3321842"/>
            <a:ext cx="482600" cy="482600"/>
          </a:xfrm>
          <a:prstGeom prst="rect">
            <a:avLst/>
          </a:prstGeom>
        </p:spPr>
      </p:pic>
      <p:pic>
        <p:nvPicPr>
          <p:cNvPr id="1026" name="Picture 2" descr="640 (640×393)">
            <a:extLst>
              <a:ext uri="{FF2B5EF4-FFF2-40B4-BE49-F238E27FC236}">
                <a16:creationId xmlns:a16="http://schemas.microsoft.com/office/drawing/2014/main" id="{2E5E0469-D6AF-4CB6-85F8-8DA34EF0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05" y="2479158"/>
            <a:ext cx="842820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FE603534-F10A-4B31-8EE7-28E720F8EBA4}"/>
              </a:ext>
            </a:extLst>
          </p:cNvPr>
          <p:cNvSpPr/>
          <p:nvPr/>
        </p:nvSpPr>
        <p:spPr>
          <a:xfrm>
            <a:off x="403718" y="1435100"/>
            <a:ext cx="1031382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(Java 1.7)</a:t>
            </a:r>
            <a:endParaRPr lang="pl-PL" dirty="0"/>
          </a:p>
        </p:txBody>
      </p:sp>
      <p:sp>
        <p:nvSpPr>
          <p:cNvPr id="80" name="Prostokąt 79">
            <a:extLst>
              <a:ext uri="{FF2B5EF4-FFF2-40B4-BE49-F238E27FC236}">
                <a16:creationId xmlns:a16="http://schemas.microsoft.com/office/drawing/2014/main" id="{7451A420-C695-4B26-9CA3-C66496FF5CC6}"/>
              </a:ext>
            </a:extLst>
          </p:cNvPr>
          <p:cNvSpPr/>
          <p:nvPr/>
        </p:nvSpPr>
        <p:spPr>
          <a:xfrm>
            <a:off x="1620851" y="1435100"/>
            <a:ext cx="1031382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(Java 1.8)</a:t>
            </a:r>
            <a:endParaRPr lang="pl-PL" dirty="0"/>
          </a:p>
        </p:txBody>
      </p:sp>
      <p:sp>
        <p:nvSpPr>
          <p:cNvPr id="81" name="Prostokąt 80">
            <a:extLst>
              <a:ext uri="{FF2B5EF4-FFF2-40B4-BE49-F238E27FC236}">
                <a16:creationId xmlns:a16="http://schemas.microsoft.com/office/drawing/2014/main" id="{21847B1B-85CC-4B9B-810C-45C0AD3C4DF7}"/>
              </a:ext>
            </a:extLst>
          </p:cNvPr>
          <p:cNvSpPr/>
          <p:nvPr/>
        </p:nvSpPr>
        <p:spPr>
          <a:xfrm>
            <a:off x="3160347" y="1314450"/>
            <a:ext cx="2558584" cy="31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2" name="Obraz 81">
            <a:extLst>
              <a:ext uri="{FF2B5EF4-FFF2-40B4-BE49-F238E27FC236}">
                <a16:creationId xmlns:a16="http://schemas.microsoft.com/office/drawing/2014/main" id="{52C85223-66B3-4B9B-BE1B-2F426CCC3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46" y="3938083"/>
            <a:ext cx="1113932" cy="424173"/>
          </a:xfrm>
          <a:prstGeom prst="rect">
            <a:avLst/>
          </a:prstGeom>
        </p:spPr>
      </p:pic>
      <p:pic>
        <p:nvPicPr>
          <p:cNvPr id="83" name="Obraz 82">
            <a:extLst>
              <a:ext uri="{FF2B5EF4-FFF2-40B4-BE49-F238E27FC236}">
                <a16:creationId xmlns:a16="http://schemas.microsoft.com/office/drawing/2014/main" id="{4D520FCD-DEAF-47BD-9C80-007B91D2AD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65" y="3902074"/>
            <a:ext cx="332863" cy="515937"/>
          </a:xfrm>
          <a:prstGeom prst="rect">
            <a:avLst/>
          </a:prstGeom>
        </p:spPr>
      </p:pic>
      <p:sp>
        <p:nvSpPr>
          <p:cNvPr id="84" name="Prostokąt 83">
            <a:extLst>
              <a:ext uri="{FF2B5EF4-FFF2-40B4-BE49-F238E27FC236}">
                <a16:creationId xmlns:a16="http://schemas.microsoft.com/office/drawing/2014/main" id="{A8AC3B6C-97F6-47AD-9B27-AEACFE99A33B}"/>
              </a:ext>
            </a:extLst>
          </p:cNvPr>
          <p:cNvSpPr/>
          <p:nvPr/>
        </p:nvSpPr>
        <p:spPr>
          <a:xfrm>
            <a:off x="3160347" y="3257550"/>
            <a:ext cx="2558584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5" name="Obraz 84">
            <a:extLst>
              <a:ext uri="{FF2B5EF4-FFF2-40B4-BE49-F238E27FC236}">
                <a16:creationId xmlns:a16="http://schemas.microsoft.com/office/drawing/2014/main" id="{9F5DD565-8181-419D-A096-EB85BDC0BD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62" y="3321842"/>
            <a:ext cx="482600" cy="482600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A8459D96-EB57-40C6-8CC2-DE5386CA913B}"/>
              </a:ext>
            </a:extLst>
          </p:cNvPr>
          <p:cNvSpPr/>
          <p:nvPr/>
        </p:nvSpPr>
        <p:spPr>
          <a:xfrm>
            <a:off x="3251200" y="1390650"/>
            <a:ext cx="1111250" cy="1777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rostokąt 97">
            <a:extLst>
              <a:ext uri="{FF2B5EF4-FFF2-40B4-BE49-F238E27FC236}">
                <a16:creationId xmlns:a16="http://schemas.microsoft.com/office/drawing/2014/main" id="{470796DF-7DD2-466B-AD22-128A03DD4C45}"/>
              </a:ext>
            </a:extLst>
          </p:cNvPr>
          <p:cNvSpPr/>
          <p:nvPr/>
        </p:nvSpPr>
        <p:spPr>
          <a:xfrm>
            <a:off x="4508362" y="1397097"/>
            <a:ext cx="1111250" cy="1777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A748A387-8F19-480B-9872-EB1F71862C80}"/>
              </a:ext>
            </a:extLst>
          </p:cNvPr>
          <p:cNvSpPr/>
          <p:nvPr/>
        </p:nvSpPr>
        <p:spPr>
          <a:xfrm>
            <a:off x="3352461" y="1484315"/>
            <a:ext cx="908727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(Java 1.7)</a:t>
            </a:r>
            <a:endParaRPr lang="pl-PL" dirty="0"/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CED04A14-C5AD-4B72-80A1-F4A02AD4D2F4}"/>
              </a:ext>
            </a:extLst>
          </p:cNvPr>
          <p:cNvSpPr/>
          <p:nvPr/>
        </p:nvSpPr>
        <p:spPr>
          <a:xfrm>
            <a:off x="4609623" y="1484315"/>
            <a:ext cx="908727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(Java 1.8)</a:t>
            </a:r>
            <a:endParaRPr lang="pl-PL" dirty="0"/>
          </a:p>
        </p:txBody>
      </p:sp>
      <p:pic>
        <p:nvPicPr>
          <p:cNvPr id="100" name="Picture 2" descr="640 (640×393)">
            <a:extLst>
              <a:ext uri="{FF2B5EF4-FFF2-40B4-BE49-F238E27FC236}">
                <a16:creationId xmlns:a16="http://schemas.microsoft.com/office/drawing/2014/main" id="{210A66ED-A132-41E7-98B8-5BA41958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14" y="2299162"/>
            <a:ext cx="842820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640 (640×393)">
            <a:extLst>
              <a:ext uri="{FF2B5EF4-FFF2-40B4-BE49-F238E27FC236}">
                <a16:creationId xmlns:a16="http://schemas.microsoft.com/office/drawing/2014/main" id="{6C0F9FF5-A588-4717-9543-664AD269D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23" y="2279553"/>
            <a:ext cx="842820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A862BC30-DADB-4F71-B7A5-4532B940A80B}"/>
              </a:ext>
            </a:extLst>
          </p:cNvPr>
          <p:cNvSpPr txBox="1"/>
          <p:nvPr/>
        </p:nvSpPr>
        <p:spPr>
          <a:xfrm>
            <a:off x="3283833" y="2868374"/>
            <a:ext cx="889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kontener</a:t>
            </a:r>
            <a:endParaRPr lang="en-US" dirty="0"/>
          </a:p>
        </p:txBody>
      </p:sp>
      <p:sp>
        <p:nvSpPr>
          <p:cNvPr id="103" name="pole tekstowe 102">
            <a:extLst>
              <a:ext uri="{FF2B5EF4-FFF2-40B4-BE49-F238E27FC236}">
                <a16:creationId xmlns:a16="http://schemas.microsoft.com/office/drawing/2014/main" id="{57D743E5-A01E-4B85-AAD9-03C974D15554}"/>
              </a:ext>
            </a:extLst>
          </p:cNvPr>
          <p:cNvSpPr txBox="1"/>
          <p:nvPr/>
        </p:nvSpPr>
        <p:spPr>
          <a:xfrm>
            <a:off x="4519126" y="2847649"/>
            <a:ext cx="889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Kontener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izolowane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środowisko</a:t>
            </a:r>
            <a:endParaRPr kumimoji="0" lang="en-US" sz="2400" b="0" i="0" u="none" strike="noStrike" kern="1200" cap="none" spc="5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0FA395AA-5CEE-4C81-B21C-06FC78CF5447}"/>
              </a:ext>
            </a:extLst>
          </p:cNvPr>
          <p:cNvSpPr/>
          <p:nvPr/>
        </p:nvSpPr>
        <p:spPr>
          <a:xfrm>
            <a:off x="348784" y="1263650"/>
            <a:ext cx="5791200" cy="31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18146DB8-8C57-47EF-BA7C-A49651C1AF03}"/>
              </a:ext>
            </a:extLst>
          </p:cNvPr>
          <p:cNvSpPr/>
          <p:nvPr/>
        </p:nvSpPr>
        <p:spPr>
          <a:xfrm>
            <a:off x="430868" y="13398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l-PL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F0D032A3-5106-4EB3-B40A-384F081E9BD3}"/>
              </a:ext>
            </a:extLst>
          </p:cNvPr>
          <p:cNvSpPr/>
          <p:nvPr/>
        </p:nvSpPr>
        <p:spPr>
          <a:xfrm>
            <a:off x="1789768" y="13398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l-PL" dirty="0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F211BEB1-153D-408A-A83B-2142F1AC91D7}"/>
              </a:ext>
            </a:extLst>
          </p:cNvPr>
          <p:cNvSpPr/>
          <p:nvPr/>
        </p:nvSpPr>
        <p:spPr>
          <a:xfrm>
            <a:off x="3148668" y="13398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l-PL" dirty="0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421033EF-184A-4948-8F9B-9BD0CA1B30CF}"/>
              </a:ext>
            </a:extLst>
          </p:cNvPr>
          <p:cNvSpPr/>
          <p:nvPr/>
        </p:nvSpPr>
        <p:spPr>
          <a:xfrm>
            <a:off x="4808383" y="13398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l-PL" dirty="0"/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65DA32BD-83CB-4DD5-BCF4-252A816A7DA2}"/>
              </a:ext>
            </a:extLst>
          </p:cNvPr>
          <p:cNvSpPr txBox="1"/>
          <p:nvPr/>
        </p:nvSpPr>
        <p:spPr>
          <a:xfrm>
            <a:off x="4438731" y="2357899"/>
            <a:ext cx="249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pl-PL" dirty="0"/>
          </a:p>
        </p:txBody>
      </p:sp>
      <p:pic>
        <p:nvPicPr>
          <p:cNvPr id="59" name="Obraz 58">
            <a:extLst>
              <a:ext uri="{FF2B5EF4-FFF2-40B4-BE49-F238E27FC236}">
                <a16:creationId xmlns:a16="http://schemas.microsoft.com/office/drawing/2014/main" id="{F6113F71-3CB3-42C1-8D0D-EADAAC637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3" y="3887283"/>
            <a:ext cx="1113932" cy="424173"/>
          </a:xfrm>
          <a:prstGeom prst="rect">
            <a:avLst/>
          </a:prstGeom>
        </p:spPr>
      </p:pic>
      <p:pic>
        <p:nvPicPr>
          <p:cNvPr id="60" name="Obraz 59">
            <a:extLst>
              <a:ext uri="{FF2B5EF4-FFF2-40B4-BE49-F238E27FC236}">
                <a16:creationId xmlns:a16="http://schemas.microsoft.com/office/drawing/2014/main" id="{7F3A6E3D-00A3-4D9A-9623-2E7A24F81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2" y="3851274"/>
            <a:ext cx="332863" cy="515937"/>
          </a:xfrm>
          <a:prstGeom prst="rect">
            <a:avLst/>
          </a:prstGeom>
        </p:spPr>
      </p:pic>
      <p:sp>
        <p:nvSpPr>
          <p:cNvPr id="61" name="Prostokąt 60">
            <a:extLst>
              <a:ext uri="{FF2B5EF4-FFF2-40B4-BE49-F238E27FC236}">
                <a16:creationId xmlns:a16="http://schemas.microsoft.com/office/drawing/2014/main" id="{A08A1F20-5578-4D22-A252-3A8E6B7194D0}"/>
              </a:ext>
            </a:extLst>
          </p:cNvPr>
          <p:cNvSpPr/>
          <p:nvPr/>
        </p:nvSpPr>
        <p:spPr>
          <a:xfrm>
            <a:off x="348784" y="3206750"/>
            <a:ext cx="5791200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(Kernel)</a:t>
            </a:r>
            <a:endParaRPr lang="pl-PL" dirty="0"/>
          </a:p>
        </p:txBody>
      </p:sp>
      <p:pic>
        <p:nvPicPr>
          <p:cNvPr id="62" name="Obraz 61">
            <a:extLst>
              <a:ext uri="{FF2B5EF4-FFF2-40B4-BE49-F238E27FC236}">
                <a16:creationId xmlns:a16="http://schemas.microsoft.com/office/drawing/2014/main" id="{323AE423-38A7-4439-956E-022BB3CFC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68" y="3271837"/>
            <a:ext cx="482600" cy="482600"/>
          </a:xfrm>
          <a:prstGeom prst="rect">
            <a:avLst/>
          </a:prstGeom>
        </p:spPr>
      </p:pic>
      <p:pic>
        <p:nvPicPr>
          <p:cNvPr id="2050" name="Picture 2" descr="basea14.jpg (1089×422)">
            <a:extLst>
              <a:ext uri="{FF2B5EF4-FFF2-40B4-BE49-F238E27FC236}">
                <a16:creationId xmlns:a16="http://schemas.microsoft.com/office/drawing/2014/main" id="{20AC6994-2B96-4C1C-B840-6A70C8D68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1" y="1797265"/>
            <a:ext cx="1113769" cy="5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cess_tree.png (574×546)">
            <a:extLst>
              <a:ext uri="{FF2B5EF4-FFF2-40B4-BE49-F238E27FC236}">
                <a16:creationId xmlns:a16="http://schemas.microsoft.com/office/drawing/2014/main" id="{884A24E1-BB3C-4BC0-95E3-C23ECDE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3" y="2472533"/>
            <a:ext cx="41666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p-link-tg-3269,7893200222_7.jpg (335×298)">
            <a:extLst>
              <a:ext uri="{FF2B5EF4-FFF2-40B4-BE49-F238E27FC236}">
                <a16:creationId xmlns:a16="http://schemas.microsoft.com/office/drawing/2014/main" id="{F9953714-CDAA-4DD4-A708-33F40FE60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8" y="2480961"/>
            <a:ext cx="538951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basea14.jpg (1089×422)">
            <a:extLst>
              <a:ext uri="{FF2B5EF4-FFF2-40B4-BE49-F238E27FC236}">
                <a16:creationId xmlns:a16="http://schemas.microsoft.com/office/drawing/2014/main" id="{D0D19766-CA96-45F5-ADC4-095E247C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22" y="1790613"/>
            <a:ext cx="1113769" cy="5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process_tree.png (574×546)">
            <a:extLst>
              <a:ext uri="{FF2B5EF4-FFF2-40B4-BE49-F238E27FC236}">
                <a16:creationId xmlns:a16="http://schemas.microsoft.com/office/drawing/2014/main" id="{D6B4EE18-5168-48F9-8244-D5167BBD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04" y="2465881"/>
            <a:ext cx="41666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tp-link-tg-3269,7893200222_7.jpg (335×298)">
            <a:extLst>
              <a:ext uri="{FF2B5EF4-FFF2-40B4-BE49-F238E27FC236}">
                <a16:creationId xmlns:a16="http://schemas.microsoft.com/office/drawing/2014/main" id="{675770EB-982B-4BAA-AE4A-F755F20B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49" y="2474309"/>
            <a:ext cx="538951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basea14.jpg (1089×422)">
            <a:extLst>
              <a:ext uri="{FF2B5EF4-FFF2-40B4-BE49-F238E27FC236}">
                <a16:creationId xmlns:a16="http://schemas.microsoft.com/office/drawing/2014/main" id="{DD3D0434-687D-4A0C-956E-409A3AA5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98" y="1805082"/>
            <a:ext cx="1113769" cy="5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process_tree.png (574×546)">
            <a:extLst>
              <a:ext uri="{FF2B5EF4-FFF2-40B4-BE49-F238E27FC236}">
                <a16:creationId xmlns:a16="http://schemas.microsoft.com/office/drawing/2014/main" id="{1839D012-5DE3-4601-B81A-C2B39C32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080" y="2480350"/>
            <a:ext cx="41666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tp-link-tg-3269,7893200222_7.jpg (335×298)">
            <a:extLst>
              <a:ext uri="{FF2B5EF4-FFF2-40B4-BE49-F238E27FC236}">
                <a16:creationId xmlns:a16="http://schemas.microsoft.com/office/drawing/2014/main" id="{49F718D2-45F4-4920-8E01-9F1CA4B3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25" y="2488778"/>
            <a:ext cx="538951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basea14.jpg (1089×422)">
            <a:extLst>
              <a:ext uri="{FF2B5EF4-FFF2-40B4-BE49-F238E27FC236}">
                <a16:creationId xmlns:a16="http://schemas.microsoft.com/office/drawing/2014/main" id="{4D81194D-E337-4EE6-AF6D-B33A469F6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37" y="1790613"/>
            <a:ext cx="1113769" cy="5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process_tree.png (574×546)">
            <a:extLst>
              <a:ext uri="{FF2B5EF4-FFF2-40B4-BE49-F238E27FC236}">
                <a16:creationId xmlns:a16="http://schemas.microsoft.com/office/drawing/2014/main" id="{E19E26A0-4A2F-4DFD-9A24-E26680E3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19" y="2465881"/>
            <a:ext cx="41666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tp-link-tg-3269,7893200222_7.jpg (335×298)">
            <a:extLst>
              <a:ext uri="{FF2B5EF4-FFF2-40B4-BE49-F238E27FC236}">
                <a16:creationId xmlns:a16="http://schemas.microsoft.com/office/drawing/2014/main" id="{B6474B9E-7596-4256-AA4D-78B95598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64" y="2474309"/>
            <a:ext cx="538951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pole tekstowe 71">
            <a:extLst>
              <a:ext uri="{FF2B5EF4-FFF2-40B4-BE49-F238E27FC236}">
                <a16:creationId xmlns:a16="http://schemas.microsoft.com/office/drawing/2014/main" id="{AEFD163C-184B-4D6E-A9CA-97EC30751B64}"/>
              </a:ext>
            </a:extLst>
          </p:cNvPr>
          <p:cNvSpPr txBox="1"/>
          <p:nvPr/>
        </p:nvSpPr>
        <p:spPr>
          <a:xfrm>
            <a:off x="6468097" y="1284669"/>
            <a:ext cx="25008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Jak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 namespaces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Groups (</a:t>
            </a:r>
            <a:r>
              <a:rPr lang="en-US" dirty="0" err="1"/>
              <a:t>cgroups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7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Kontener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izolowane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środowisko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c.d.</a:t>
            </a:r>
            <a:endParaRPr kumimoji="0" lang="en-US" sz="2400" b="0" i="0" u="none" strike="noStrike" kern="1200" cap="none" spc="5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6D2CE1D-C99C-4B5E-A077-A2F5150E06F6}"/>
              </a:ext>
            </a:extLst>
          </p:cNvPr>
          <p:cNvSpPr/>
          <p:nvPr/>
        </p:nvSpPr>
        <p:spPr>
          <a:xfrm>
            <a:off x="120650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07E0BC4-4F1E-4FCE-BD35-5EE0E432FB81}"/>
              </a:ext>
            </a:extLst>
          </p:cNvPr>
          <p:cNvSpPr txBox="1"/>
          <p:nvPr/>
        </p:nvSpPr>
        <p:spPr>
          <a:xfrm>
            <a:off x="157707" y="1231900"/>
            <a:ext cx="241508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FS (/)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Dostęp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do </a:t>
            </a:r>
            <a:r>
              <a:rPr lang="en-US" dirty="0" err="1"/>
              <a:t>swoich</a:t>
            </a:r>
            <a:r>
              <a:rPr lang="en-US" dirty="0"/>
              <a:t> </a:t>
            </a:r>
            <a:r>
              <a:rPr lang="en-US" dirty="0" err="1"/>
              <a:t>plików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Własne</a:t>
            </a:r>
            <a:r>
              <a:rPr lang="en-US" dirty="0"/>
              <a:t> /, /</a:t>
            </a:r>
            <a:r>
              <a:rPr lang="en-US" dirty="0" err="1"/>
              <a:t>etc</a:t>
            </a:r>
            <a:r>
              <a:rPr lang="en-US" dirty="0"/>
              <a:t>, /</a:t>
            </a:r>
            <a:r>
              <a:rPr lang="en-US" dirty="0" err="1"/>
              <a:t>var</a:t>
            </a:r>
            <a:r>
              <a:rPr lang="en-US" dirty="0"/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Aplikacje</a:t>
            </a:r>
            <a:r>
              <a:rPr lang="en-US" dirty="0"/>
              <a:t> w </a:t>
            </a:r>
            <a:r>
              <a:rPr lang="en-US" dirty="0" err="1"/>
              <a:t>kontenerze</a:t>
            </a:r>
            <a:r>
              <a:rPr lang="en-US" dirty="0"/>
              <a:t> </a:t>
            </a:r>
            <a:r>
              <a:rPr lang="en-US" dirty="0" err="1"/>
              <a:t>mogą</a:t>
            </a:r>
            <a:r>
              <a:rPr lang="en-US" dirty="0"/>
              <a:t> </a:t>
            </a:r>
            <a:r>
              <a:rPr lang="en-US" dirty="0" err="1"/>
              <a:t>modyfikować</a:t>
            </a:r>
            <a:r>
              <a:rPr lang="en-US" dirty="0"/>
              <a:t> </a:t>
            </a:r>
            <a:r>
              <a:rPr lang="en-US" dirty="0" err="1"/>
              <a:t>pliki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w </a:t>
            </a:r>
            <a:r>
              <a:rPr lang="en-US" dirty="0" err="1"/>
              <a:t>kontenerze</a:t>
            </a:r>
            <a:endParaRPr lang="en-US" dirty="0"/>
          </a:p>
        </p:txBody>
      </p:sp>
      <p:pic>
        <p:nvPicPr>
          <p:cNvPr id="3074" name="Picture 2" descr="basea14.jpg (1089×422)">
            <a:extLst>
              <a:ext uri="{FF2B5EF4-FFF2-40B4-BE49-F238E27FC236}">
                <a16:creationId xmlns:a16="http://schemas.microsoft.com/office/drawing/2014/main" id="{D5A6D21F-5F12-4A68-9043-5868AE21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1" y="3416300"/>
            <a:ext cx="2392516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rostokąt 28">
            <a:extLst>
              <a:ext uri="{FF2B5EF4-FFF2-40B4-BE49-F238E27FC236}">
                <a16:creationId xmlns:a16="http://schemas.microsoft.com/office/drawing/2014/main" id="{843BB6EC-2D5E-415C-A234-E2DBCD4269F2}"/>
              </a:ext>
            </a:extLst>
          </p:cNvPr>
          <p:cNvSpPr/>
          <p:nvPr/>
        </p:nvSpPr>
        <p:spPr>
          <a:xfrm>
            <a:off x="3282886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273AE8AA-F1F2-447B-A68F-70227785C443}"/>
              </a:ext>
            </a:extLst>
          </p:cNvPr>
          <p:cNvSpPr txBox="1"/>
          <p:nvPr/>
        </p:nvSpPr>
        <p:spPr>
          <a:xfrm>
            <a:off x="3319943" y="1231900"/>
            <a:ext cx="2415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Drzewo</a:t>
            </a:r>
            <a:r>
              <a:rPr lang="en-US" dirty="0"/>
              <a:t> </a:t>
            </a:r>
            <a:r>
              <a:rPr lang="en-US" dirty="0" err="1"/>
              <a:t>procesów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Dostęp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do </a:t>
            </a:r>
            <a:r>
              <a:rPr lang="en-US" dirty="0" err="1"/>
              <a:t>swoich</a:t>
            </a:r>
            <a:r>
              <a:rPr lang="en-US" dirty="0"/>
              <a:t> </a:t>
            </a:r>
            <a:r>
              <a:rPr lang="en-US" dirty="0" err="1"/>
              <a:t>procesów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Własne</a:t>
            </a:r>
            <a:r>
              <a:rPr lang="en-US" dirty="0"/>
              <a:t> PID 0,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Proces</a:t>
            </a:r>
            <a:r>
              <a:rPr lang="en-US" dirty="0"/>
              <a:t> w </a:t>
            </a:r>
            <a:r>
              <a:rPr lang="en-US" dirty="0" err="1"/>
              <a:t>kontenerze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wysłać</a:t>
            </a:r>
            <a:r>
              <a:rPr lang="en-US" dirty="0"/>
              <a:t> </a:t>
            </a:r>
            <a:r>
              <a:rPr lang="en-US" dirty="0" err="1"/>
              <a:t>sygnału</a:t>
            </a:r>
            <a:r>
              <a:rPr lang="en-US" dirty="0"/>
              <a:t> do </a:t>
            </a:r>
            <a:r>
              <a:rPr lang="en-US" dirty="0" err="1"/>
              <a:t>procesu</a:t>
            </a:r>
            <a:r>
              <a:rPr lang="en-US" dirty="0"/>
              <a:t> w </a:t>
            </a:r>
            <a:r>
              <a:rPr lang="en-US" dirty="0" err="1"/>
              <a:t>innym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EC7FF794-E534-4742-AAFB-C8566E9B5BA2}"/>
              </a:ext>
            </a:extLst>
          </p:cNvPr>
          <p:cNvSpPr/>
          <p:nvPr/>
        </p:nvSpPr>
        <p:spPr>
          <a:xfrm>
            <a:off x="6490929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1D8B705-56DF-4846-A6B4-59507897E094}"/>
              </a:ext>
            </a:extLst>
          </p:cNvPr>
          <p:cNvSpPr txBox="1"/>
          <p:nvPr/>
        </p:nvSpPr>
        <p:spPr>
          <a:xfrm>
            <a:off x="6527986" y="1231900"/>
            <a:ext cx="241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Sieć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Własny</a:t>
            </a:r>
            <a:r>
              <a:rPr lang="en-US" dirty="0"/>
              <a:t> </a:t>
            </a:r>
            <a:r>
              <a:rPr lang="en-US" dirty="0" err="1"/>
              <a:t>adres</a:t>
            </a:r>
            <a:r>
              <a:rPr lang="en-US" dirty="0"/>
              <a:t>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Własna</a:t>
            </a:r>
            <a:r>
              <a:rPr lang="en-US" dirty="0"/>
              <a:t> </a:t>
            </a:r>
            <a:r>
              <a:rPr lang="en-US" dirty="0" err="1"/>
              <a:t>tablica</a:t>
            </a:r>
            <a:r>
              <a:rPr lang="en-US" dirty="0"/>
              <a:t> </a:t>
            </a:r>
            <a:r>
              <a:rPr lang="en-US" dirty="0" err="1"/>
              <a:t>routingu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Własny</a:t>
            </a:r>
            <a:r>
              <a:rPr lang="en-US" dirty="0"/>
              <a:t> </a:t>
            </a:r>
            <a:r>
              <a:rPr lang="en-US" dirty="0" err="1"/>
              <a:t>zakres</a:t>
            </a:r>
            <a:r>
              <a:rPr lang="en-US" dirty="0"/>
              <a:t> </a:t>
            </a:r>
            <a:r>
              <a:rPr lang="en-US" dirty="0" err="1"/>
              <a:t>portów</a:t>
            </a:r>
            <a:endParaRPr lang="en-US" dirty="0"/>
          </a:p>
        </p:txBody>
      </p:sp>
      <p:pic>
        <p:nvPicPr>
          <p:cNvPr id="3076" name="Picture 4" descr="process_tree.png (574×546)">
            <a:extLst>
              <a:ext uri="{FF2B5EF4-FFF2-40B4-BE49-F238E27FC236}">
                <a16:creationId xmlns:a16="http://schemas.microsoft.com/office/drawing/2014/main" id="{EE02883C-1D54-49CC-BBE9-83C5A05D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25" y="3028950"/>
            <a:ext cx="1401821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p-link-tg-3269,7893200222_7.jpg (335×298)">
            <a:extLst>
              <a:ext uri="{FF2B5EF4-FFF2-40B4-BE49-F238E27FC236}">
                <a16:creationId xmlns:a16="http://schemas.microsoft.com/office/drawing/2014/main" id="{12CAD860-F0AF-4ED4-B17F-738B13F85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885" y="3558929"/>
            <a:ext cx="903287" cy="80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7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Czym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jest Docker?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4820F5E-BA79-4765-8544-D95FCC342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49" y="1462383"/>
            <a:ext cx="2971311" cy="265091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4808E5E-6E7B-4F2F-965C-5307E17FDEDE}"/>
              </a:ext>
            </a:extLst>
          </p:cNvPr>
          <p:cNvSpPr txBox="1"/>
          <p:nvPr/>
        </p:nvSpPr>
        <p:spPr>
          <a:xfrm>
            <a:off x="348784" y="1324487"/>
            <a:ext cx="574086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Kiedyś</a:t>
            </a:r>
            <a:r>
              <a:rPr lang="en-US" dirty="0"/>
              <a:t> – </a:t>
            </a:r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uruchomieniowe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kontenerów</a:t>
            </a:r>
            <a:r>
              <a:rPr lang="en-US" dirty="0"/>
              <a:t> (container runtime)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Praktyczna</a:t>
            </a:r>
            <a:r>
              <a:rPr lang="en-US" dirty="0"/>
              <a:t> </a:t>
            </a:r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konceptu</a:t>
            </a:r>
            <a:r>
              <a:rPr lang="en-US" dirty="0"/>
              <a:t> </a:t>
            </a:r>
            <a:r>
              <a:rPr lang="en-US" dirty="0" err="1"/>
              <a:t>kontenerów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Standardowe</a:t>
            </a:r>
            <a:r>
              <a:rPr lang="en-US" dirty="0"/>
              <a:t> </a:t>
            </a:r>
            <a:r>
              <a:rPr lang="en-US" dirty="0" err="1"/>
              <a:t>zunifikowane</a:t>
            </a:r>
            <a:r>
              <a:rPr lang="en-US" dirty="0"/>
              <a:t> </a:t>
            </a:r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uruchomieniowe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kontenerów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Napisany</a:t>
            </a:r>
            <a:r>
              <a:rPr lang="en-US" dirty="0"/>
              <a:t> w </a:t>
            </a:r>
            <a:r>
              <a:rPr lang="en-US" dirty="0" err="1"/>
              <a:t>golang</a:t>
            </a:r>
            <a:r>
              <a:rPr lang="en-US" dirty="0"/>
              <a:t>, Apache 2 License</a:t>
            </a:r>
          </a:p>
          <a:p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1CC607F-C5D2-4C3B-9D87-7416497FB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455566"/>
            <a:ext cx="5327650" cy="20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4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Czym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jest Docker c.d.?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4820F5E-BA79-4765-8544-D95FCC342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49" y="1462383"/>
            <a:ext cx="2971311" cy="265091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4808E5E-6E7B-4F2F-965C-5307E17FDEDE}"/>
              </a:ext>
            </a:extLst>
          </p:cNvPr>
          <p:cNvSpPr txBox="1"/>
          <p:nvPr/>
        </p:nvSpPr>
        <p:spPr>
          <a:xfrm>
            <a:off x="348784" y="1324487"/>
            <a:ext cx="574086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Dziś</a:t>
            </a:r>
            <a:r>
              <a:rPr lang="en-US" dirty="0"/>
              <a:t> – </a:t>
            </a:r>
            <a:r>
              <a:rPr lang="en-US" dirty="0" err="1"/>
              <a:t>platforma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Engine (CLI)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7923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Transport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morski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kiedyś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18CCB9F-CDEE-4B56-871C-60129B1D7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75781"/>
            <a:ext cx="4692650" cy="32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6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Transport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morski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dziś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E43372B-C3D5-467F-8F5B-1EC8B020BEAF}"/>
              </a:ext>
            </a:extLst>
          </p:cNvPr>
          <p:cNvSpPr/>
          <p:nvPr/>
        </p:nvSpPr>
        <p:spPr>
          <a:xfrm>
            <a:off x="120650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7E411C2-E51D-4159-A40E-EDEDFE06A5EE}"/>
              </a:ext>
            </a:extLst>
          </p:cNvPr>
          <p:cNvSpPr txBox="1"/>
          <p:nvPr/>
        </p:nvSpPr>
        <p:spPr>
          <a:xfrm>
            <a:off x="157707" y="1231900"/>
            <a:ext cx="2415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Engine</a:t>
            </a:r>
          </a:p>
          <a:p>
            <a:pPr algn="ctr"/>
            <a:r>
              <a:rPr lang="en-US" dirty="0"/>
              <a:t>(Shipping Yard)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A9FA421-BC6C-4912-A97B-E8A3D7090FE4}"/>
              </a:ext>
            </a:extLst>
          </p:cNvPr>
          <p:cNvSpPr/>
          <p:nvPr/>
        </p:nvSpPr>
        <p:spPr>
          <a:xfrm>
            <a:off x="3282886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4C10EA3-8264-49CD-B561-B1E38345F3B4}"/>
              </a:ext>
            </a:extLst>
          </p:cNvPr>
          <p:cNvSpPr txBox="1"/>
          <p:nvPr/>
        </p:nvSpPr>
        <p:spPr>
          <a:xfrm>
            <a:off x="3319943" y="1231900"/>
            <a:ext cx="2415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Image</a:t>
            </a:r>
          </a:p>
          <a:p>
            <a:pPr algn="ctr"/>
            <a:r>
              <a:rPr lang="en-US" dirty="0"/>
              <a:t>(Manifest – cargo document)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B65C3D3-6EBC-4BAD-A4F5-8E5D1D2700BC}"/>
              </a:ext>
            </a:extLst>
          </p:cNvPr>
          <p:cNvSpPr/>
          <p:nvPr/>
        </p:nvSpPr>
        <p:spPr>
          <a:xfrm>
            <a:off x="6490929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0B2E910-A844-4D3A-983B-3A522517FDD1}"/>
              </a:ext>
            </a:extLst>
          </p:cNvPr>
          <p:cNvSpPr txBox="1"/>
          <p:nvPr/>
        </p:nvSpPr>
        <p:spPr>
          <a:xfrm>
            <a:off x="6527986" y="1231900"/>
            <a:ext cx="2415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Shipping Container</a:t>
            </a:r>
          </a:p>
        </p:txBody>
      </p:sp>
      <p:pic>
        <p:nvPicPr>
          <p:cNvPr id="4098" name="Picture 2" descr="shanghai.jpg (800×532)">
            <a:extLst>
              <a:ext uri="{FF2B5EF4-FFF2-40B4-BE49-F238E27FC236}">
                <a16:creationId xmlns:a16="http://schemas.microsoft.com/office/drawing/2014/main" id="{DB4B699D-B2D9-4CC0-B598-4DD6723C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8" y="2749550"/>
            <a:ext cx="2291474" cy="15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125ior.jpg (848×1199)">
            <a:extLst>
              <a:ext uri="{FF2B5EF4-FFF2-40B4-BE49-F238E27FC236}">
                <a16:creationId xmlns:a16="http://schemas.microsoft.com/office/drawing/2014/main" id="{19F061BF-B23C-48A3-87DE-EADDC7A2A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84" y="2429626"/>
            <a:ext cx="1378232" cy="19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hipping-container-b.jpg (1024×611)">
            <a:extLst>
              <a:ext uri="{FF2B5EF4-FFF2-40B4-BE49-F238E27FC236}">
                <a16:creationId xmlns:a16="http://schemas.microsoft.com/office/drawing/2014/main" id="{72BF700D-883D-4425-B9E3-F9AD3EAC2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455" y="3065887"/>
            <a:ext cx="2198858" cy="13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Engine (Docker Daemon, Docker Runtime)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4808E5E-6E7B-4F2F-965C-5307E17FDEDE}"/>
              </a:ext>
            </a:extLst>
          </p:cNvPr>
          <p:cNvSpPr txBox="1"/>
          <p:nvPr/>
        </p:nvSpPr>
        <p:spPr>
          <a:xfrm>
            <a:off x="348784" y="1324487"/>
            <a:ext cx="486456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Cała</a:t>
            </a:r>
            <a:r>
              <a:rPr lang="en-US" dirty="0"/>
              <a:t> </a:t>
            </a:r>
            <a:r>
              <a:rPr lang="en-US" dirty="0" err="1"/>
              <a:t>potrzebna</a:t>
            </a:r>
            <a:r>
              <a:rPr lang="en-US" dirty="0"/>
              <a:t> </a:t>
            </a:r>
            <a:r>
              <a:rPr lang="en-US" dirty="0" err="1"/>
              <a:t>infrastruktura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Stos</a:t>
            </a:r>
            <a:r>
              <a:rPr lang="en-US" dirty="0"/>
              <a:t> </a:t>
            </a:r>
            <a:r>
              <a:rPr lang="en-US" dirty="0" err="1"/>
              <a:t>sieciowy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Zmienne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Dostęp</a:t>
            </a:r>
            <a:r>
              <a:rPr lang="en-US" dirty="0"/>
              <a:t> do </a:t>
            </a:r>
            <a:r>
              <a:rPr lang="en-US" dirty="0" err="1"/>
              <a:t>funkcji</a:t>
            </a:r>
            <a:r>
              <a:rPr lang="en-US" dirty="0"/>
              <a:t> </a:t>
            </a:r>
            <a:r>
              <a:rPr lang="en-US" dirty="0" err="1"/>
              <a:t>kernela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Alokacja</a:t>
            </a:r>
            <a:r>
              <a:rPr lang="en-US" dirty="0"/>
              <a:t> </a:t>
            </a:r>
            <a:r>
              <a:rPr lang="en-US" dirty="0" err="1"/>
              <a:t>zasobów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Ustandaryzowane</a:t>
            </a:r>
            <a:r>
              <a:rPr lang="en-US" dirty="0"/>
              <a:t> – </a:t>
            </a:r>
            <a:r>
              <a:rPr lang="en-US" dirty="0" err="1"/>
              <a:t>nieważne</a:t>
            </a:r>
            <a:r>
              <a:rPr lang="en-US" dirty="0"/>
              <a:t>, </a:t>
            </a:r>
            <a:r>
              <a:rPr lang="en-US" dirty="0" err="1"/>
              <a:t>gdzie</a:t>
            </a:r>
            <a:r>
              <a:rPr lang="en-US" dirty="0"/>
              <a:t> </a:t>
            </a:r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hostowana</a:t>
            </a:r>
            <a:r>
              <a:rPr lang="en-US" dirty="0"/>
              <a:t>: PC, VM, AWS, Azure,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“Portability”</a:t>
            </a:r>
          </a:p>
        </p:txBody>
      </p:sp>
      <p:pic>
        <p:nvPicPr>
          <p:cNvPr id="6" name="Picture 2" descr="shanghai.jpg (800×532)">
            <a:extLst>
              <a:ext uri="{FF2B5EF4-FFF2-40B4-BE49-F238E27FC236}">
                <a16:creationId xmlns:a16="http://schemas.microsoft.com/office/drawing/2014/main" id="{556814AB-79DF-49FE-A95B-9E95D5595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02" y="1324486"/>
            <a:ext cx="3603930" cy="239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9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Image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5F2A96B-3BE8-4D93-AFB8-EB88025C25F3}"/>
              </a:ext>
            </a:extLst>
          </p:cNvPr>
          <p:cNvSpPr txBox="1"/>
          <p:nvPr/>
        </p:nvSpPr>
        <p:spPr>
          <a:xfrm>
            <a:off x="348784" y="1324487"/>
            <a:ext cx="496616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wszystkiego</a:t>
            </a:r>
            <a:r>
              <a:rPr lang="en-US" dirty="0"/>
              <a:t> co jest w </a:t>
            </a:r>
            <a:r>
              <a:rPr lang="en-US" dirty="0" err="1"/>
              <a:t>kontenerze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Instrukcje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to </a:t>
            </a:r>
            <a:r>
              <a:rPr lang="en-US" dirty="0" err="1"/>
              <a:t>zbudować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 </a:t>
            </a:r>
            <a:r>
              <a:rPr lang="en-US" dirty="0" err="1"/>
              <a:t>obrazów</a:t>
            </a:r>
            <a:r>
              <a:rPr lang="en-US" dirty="0"/>
              <a:t> </a:t>
            </a:r>
            <a:r>
              <a:rPr lang="en-US" dirty="0" err="1"/>
              <a:t>uruchamiane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kontenery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uruchomić</a:t>
            </a:r>
            <a:r>
              <a:rPr lang="en-US" dirty="0"/>
              <a:t> </a:t>
            </a:r>
            <a:r>
              <a:rPr lang="en-US" dirty="0" err="1"/>
              <a:t>kontener</a:t>
            </a:r>
            <a:r>
              <a:rPr lang="en-US" dirty="0"/>
              <a:t>, </a:t>
            </a:r>
            <a:r>
              <a:rPr lang="en-US" dirty="0" err="1"/>
              <a:t>należy</a:t>
            </a:r>
            <a:r>
              <a:rPr lang="en-US" dirty="0"/>
              <a:t> </a:t>
            </a:r>
            <a:r>
              <a:rPr lang="en-US" dirty="0" err="1"/>
              <a:t>zbuodwać</a:t>
            </a:r>
            <a:r>
              <a:rPr lang="en-US" dirty="0"/>
              <a:t> </a:t>
            </a:r>
            <a:r>
              <a:rPr lang="en-US" dirty="0" err="1"/>
              <a:t>obraz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build image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Minimalna</a:t>
            </a:r>
            <a:r>
              <a:rPr lang="en-US" dirty="0"/>
              <a:t> </a:t>
            </a:r>
            <a:r>
              <a:rPr lang="en-US" dirty="0" err="1"/>
              <a:t>potrzebna</a:t>
            </a:r>
            <a:r>
              <a:rPr lang="en-US" dirty="0"/>
              <a:t> </a:t>
            </a:r>
            <a:r>
              <a:rPr lang="en-US" dirty="0" err="1"/>
              <a:t>zawartość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Statyczne</a:t>
            </a:r>
            <a:r>
              <a:rPr lang="en-US" dirty="0"/>
              <a:t> - “</a:t>
            </a:r>
            <a:r>
              <a:rPr lang="en-US" dirty="0" err="1"/>
              <a:t>Kontenery</a:t>
            </a:r>
            <a:r>
              <a:rPr lang="en-US" dirty="0"/>
              <a:t> </a:t>
            </a:r>
            <a:r>
              <a:rPr lang="en-US" dirty="0" err="1"/>
              <a:t>zamrożone</a:t>
            </a:r>
            <a:r>
              <a:rPr lang="en-US" dirty="0"/>
              <a:t> w </a:t>
            </a:r>
            <a:r>
              <a:rPr lang="en-US" dirty="0" err="1"/>
              <a:t>czasie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Tagowane</a:t>
            </a:r>
            <a:r>
              <a:rPr lang="en-US" dirty="0"/>
              <a:t> (</a:t>
            </a:r>
            <a:r>
              <a:rPr lang="en-US" dirty="0" err="1"/>
              <a:t>wersjonowane</a:t>
            </a:r>
            <a:r>
              <a:rPr lang="en-US" dirty="0"/>
              <a:t>)</a:t>
            </a:r>
          </a:p>
        </p:txBody>
      </p:sp>
      <p:pic>
        <p:nvPicPr>
          <p:cNvPr id="8" name="Picture 4" descr="125ior.jpg (848×1199)">
            <a:extLst>
              <a:ext uri="{FF2B5EF4-FFF2-40B4-BE49-F238E27FC236}">
                <a16:creationId xmlns:a16="http://schemas.microsoft.com/office/drawing/2014/main" id="{55ADE895-407B-49E4-B508-82CAABC3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324487"/>
            <a:ext cx="2136916" cy="30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127FBD2F-B7A8-4EF8-9C3E-2B913C9338AF}"/>
              </a:ext>
            </a:extLst>
          </p:cNvPr>
          <p:cNvSpPr/>
          <p:nvPr/>
        </p:nvSpPr>
        <p:spPr>
          <a:xfrm>
            <a:off x="348784" y="2335083"/>
            <a:ext cx="3721100" cy="2027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Image Layers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5F2A96B-3BE8-4D93-AFB8-EB88025C25F3}"/>
              </a:ext>
            </a:extLst>
          </p:cNvPr>
          <p:cNvSpPr txBox="1"/>
          <p:nvPr/>
        </p:nvSpPr>
        <p:spPr>
          <a:xfrm>
            <a:off x="348783" y="1324487"/>
            <a:ext cx="8114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Zbudowane</a:t>
            </a:r>
            <a:r>
              <a:rPr lang="en-US" dirty="0"/>
              <a:t> z </a:t>
            </a:r>
            <a:r>
              <a:rPr lang="en-US" dirty="0" err="1"/>
              <a:t>wielu</a:t>
            </a:r>
            <a:r>
              <a:rPr lang="en-US" dirty="0"/>
              <a:t> </a:t>
            </a:r>
            <a:r>
              <a:rPr lang="en-US" dirty="0" err="1"/>
              <a:t>warstw</a:t>
            </a:r>
            <a:r>
              <a:rPr lang="en-US" dirty="0"/>
              <a:t> </a:t>
            </a:r>
            <a:r>
              <a:rPr lang="en-US" dirty="0" err="1"/>
              <a:t>nałożonych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drugą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Warswty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2"/>
                </a:solidFill>
              </a:rPr>
              <a:t>layerd</a:t>
            </a:r>
            <a:r>
              <a:rPr lang="en-US" dirty="0">
                <a:solidFill>
                  <a:schemeClr val="accent2"/>
                </a:solidFill>
              </a:rPr>
              <a:t> images</a:t>
            </a:r>
            <a:r>
              <a:rPr lang="en-US" dirty="0"/>
              <a:t>) </a:t>
            </a:r>
            <a:r>
              <a:rPr lang="en-US" dirty="0" err="1"/>
              <a:t>razem</a:t>
            </a:r>
            <a:r>
              <a:rPr lang="en-US" dirty="0"/>
              <a:t> </a:t>
            </a:r>
            <a:r>
              <a:rPr lang="en-US" dirty="0" err="1"/>
              <a:t>tworzą</a:t>
            </a:r>
            <a:r>
              <a:rPr lang="en-US" dirty="0"/>
              <a:t> </a:t>
            </a:r>
            <a:r>
              <a:rPr lang="en-US" dirty="0" err="1"/>
              <a:t>obraz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Każdy</a:t>
            </a:r>
            <a:r>
              <a:rPr lang="en-US" dirty="0"/>
              <a:t> </a:t>
            </a:r>
            <a:r>
              <a:rPr lang="en-US" dirty="0" err="1"/>
              <a:t>obraz</a:t>
            </a:r>
            <a:r>
              <a:rPr lang="en-US" dirty="0"/>
              <a:t> (</a:t>
            </a:r>
            <a:r>
              <a:rPr lang="en-US" dirty="0" err="1"/>
              <a:t>warstwa</a:t>
            </a:r>
            <a:r>
              <a:rPr lang="en-US" dirty="0"/>
              <a:t>) ma </a:t>
            </a:r>
            <a:r>
              <a:rPr lang="en-US" dirty="0" err="1"/>
              <a:t>unikalny</a:t>
            </a:r>
            <a:r>
              <a:rPr lang="en-US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Różne</a:t>
            </a:r>
            <a:r>
              <a:rPr lang="en-US" dirty="0"/>
              <a:t> </a:t>
            </a:r>
            <a:r>
              <a:rPr lang="en-US" dirty="0" err="1"/>
              <a:t>obrazy</a:t>
            </a:r>
            <a:r>
              <a:rPr lang="en-US" dirty="0"/>
              <a:t> </a:t>
            </a:r>
            <a:r>
              <a:rPr lang="en-US" dirty="0" err="1"/>
              <a:t>mogą</a:t>
            </a:r>
            <a:r>
              <a:rPr lang="en-US" dirty="0"/>
              <a:t> </a:t>
            </a:r>
            <a:r>
              <a:rPr lang="en-US" dirty="0" err="1"/>
              <a:t>wykorzystywać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same </a:t>
            </a:r>
            <a:r>
              <a:rPr lang="en-US" dirty="0" err="1"/>
              <a:t>warstwy</a:t>
            </a:r>
            <a:r>
              <a:rPr lang="en-US" dirty="0"/>
              <a:t> – </a:t>
            </a:r>
            <a:r>
              <a:rPr lang="en-US" dirty="0" err="1"/>
              <a:t>zmniejsza</a:t>
            </a:r>
            <a:r>
              <a:rPr lang="en-US" dirty="0"/>
              <a:t> </a:t>
            </a: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dysku,chache</a:t>
            </a:r>
            <a:endParaRPr lang="en-US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4B54841-609E-4998-B081-E54F269EDAEB}"/>
              </a:ext>
            </a:extLst>
          </p:cNvPr>
          <p:cNvSpPr/>
          <p:nvPr/>
        </p:nvSpPr>
        <p:spPr>
          <a:xfrm>
            <a:off x="469434" y="3841750"/>
            <a:ext cx="351790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0 (Image 0)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12287B0-BFAD-4C20-8CE4-C6FEDFA08F57}"/>
              </a:ext>
            </a:extLst>
          </p:cNvPr>
          <p:cNvSpPr/>
          <p:nvPr/>
        </p:nvSpPr>
        <p:spPr>
          <a:xfrm>
            <a:off x="469434" y="3359150"/>
            <a:ext cx="351790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 (Image 1)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17C4843-7C3B-4140-9111-7BE14070214E}"/>
              </a:ext>
            </a:extLst>
          </p:cNvPr>
          <p:cNvSpPr/>
          <p:nvPr/>
        </p:nvSpPr>
        <p:spPr>
          <a:xfrm>
            <a:off x="469434" y="2876550"/>
            <a:ext cx="351790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 (Image 2)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5811E8B-8F86-4A00-A4B9-87DC814684A7}"/>
              </a:ext>
            </a:extLst>
          </p:cNvPr>
          <p:cNvSpPr txBox="1"/>
          <p:nvPr/>
        </p:nvSpPr>
        <p:spPr>
          <a:xfrm>
            <a:off x="1020841" y="2368719"/>
            <a:ext cx="24150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(3-warstwowy)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EFCBBE6-F4A8-495E-A061-C3BB814626B3}"/>
              </a:ext>
            </a:extLst>
          </p:cNvPr>
          <p:cNvSpPr/>
          <p:nvPr/>
        </p:nvSpPr>
        <p:spPr>
          <a:xfrm>
            <a:off x="4741941" y="2335083"/>
            <a:ext cx="3721100" cy="2027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DBDA6CA-88F1-4004-BCF4-E7C1EA7E1129}"/>
              </a:ext>
            </a:extLst>
          </p:cNvPr>
          <p:cNvSpPr/>
          <p:nvPr/>
        </p:nvSpPr>
        <p:spPr>
          <a:xfrm>
            <a:off x="4889500" y="3875386"/>
            <a:ext cx="3517900" cy="425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(root fs – layer 0)</a:t>
            </a:r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7CAFC00-E2EE-4F0E-94D8-072DA20FA5B0}"/>
              </a:ext>
            </a:extLst>
          </p:cNvPr>
          <p:cNvSpPr/>
          <p:nvPr/>
        </p:nvSpPr>
        <p:spPr>
          <a:xfrm>
            <a:off x="4889500" y="3392786"/>
            <a:ext cx="351790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(Layer 1)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9EAD3B2-FE8F-4A1D-A4BB-F49A9E92E0C9}"/>
              </a:ext>
            </a:extLst>
          </p:cNvPr>
          <p:cNvSpPr/>
          <p:nvPr/>
        </p:nvSpPr>
        <p:spPr>
          <a:xfrm>
            <a:off x="4889500" y="2910186"/>
            <a:ext cx="3517900" cy="425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 2 (Layer 2)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43C3FA4-EBD2-4A8A-9211-D50A8CBB137B}"/>
              </a:ext>
            </a:extLst>
          </p:cNvPr>
          <p:cNvSpPr txBox="1"/>
          <p:nvPr/>
        </p:nvSpPr>
        <p:spPr>
          <a:xfrm>
            <a:off x="5440907" y="2402355"/>
            <a:ext cx="24150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</a:t>
            </a:r>
            <a:r>
              <a:rPr lang="en-US" b="1" dirty="0" err="1"/>
              <a:t>ks</a:t>
            </a:r>
            <a:r>
              <a:rPr lang="en-US" b="1" dirty="0"/>
              <a:t>-ng-app</a:t>
            </a:r>
          </a:p>
        </p:txBody>
      </p:sp>
    </p:spTree>
    <p:extLst>
      <p:ext uri="{BB962C8B-B14F-4D97-AF65-F5344CB8AC3E}">
        <p14:creationId xmlns:p14="http://schemas.microsoft.com/office/powerpoint/2010/main" val="9424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"/>
          <p:cNvSpPr txBox="1"/>
          <p:nvPr/>
        </p:nvSpPr>
        <p:spPr>
          <a:xfrm>
            <a:off x="340941" y="1270001"/>
            <a:ext cx="8429679" cy="25006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pl-PL" sz="1200" b="1" spc="20" dirty="0">
                <a:latin typeface="Lato" panose="020F0502020204030203" pitchFamily="34" charset="0"/>
              </a:rPr>
              <a:t>Część I</a:t>
            </a:r>
            <a:r>
              <a:rPr lang="pl-PL" sz="1200" spc="20" dirty="0">
                <a:latin typeface="Lato" panose="020F0502020204030203" pitchFamily="34" charset="0"/>
              </a:rPr>
              <a:t> - Teoria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Trochę historii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Serwer aplikacji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Maszyny wirtualne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Kontenery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Docker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Czym jest Docker?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Docker Engine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Docker Image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Docker Container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Docker Hub</a:t>
            </a:r>
          </a:p>
          <a:p>
            <a:pPr lvl="1">
              <a:lnSpc>
                <a:spcPts val="1500"/>
              </a:lnSpc>
            </a:pPr>
            <a:endParaRPr lang="pl-PL" sz="1200" spc="20" dirty="0">
              <a:latin typeface="Lato" panose="020F0502020204030203" pitchFamily="34" charset="0"/>
            </a:endParaRPr>
          </a:p>
          <a:p>
            <a:pPr>
              <a:lnSpc>
                <a:spcPts val="1500"/>
              </a:lnSpc>
            </a:pPr>
            <a:r>
              <a:rPr lang="pl-PL" sz="1200" b="1" spc="20" dirty="0">
                <a:latin typeface="Lato" panose="020F0502020204030203" pitchFamily="34" charset="0"/>
              </a:rPr>
              <a:t>Część II </a:t>
            </a:r>
            <a:r>
              <a:rPr lang="pl-PL" sz="1200" spc="20" dirty="0">
                <a:latin typeface="Lato" panose="020F0502020204030203" pitchFamily="34" charset="0"/>
              </a:rPr>
              <a:t>- DEMO</a:t>
            </a:r>
          </a:p>
        </p:txBody>
      </p:sp>
      <p:sp>
        <p:nvSpPr>
          <p:cNvPr id="40" name="TextBox 2"/>
          <p:cNvSpPr txBox="1"/>
          <p:nvPr/>
        </p:nvSpPr>
        <p:spPr>
          <a:xfrm>
            <a:off x="340941" y="455142"/>
            <a:ext cx="27368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Agenda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BC0D1A6-5F12-46EB-93B3-A1C898DA95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77" y="768761"/>
            <a:ext cx="4507523" cy="40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 Mounts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5F2A96B-3BE8-4D93-AFB8-EB88025C25F3}"/>
              </a:ext>
            </a:extLst>
          </p:cNvPr>
          <p:cNvSpPr txBox="1"/>
          <p:nvPr/>
        </p:nvSpPr>
        <p:spPr>
          <a:xfrm>
            <a:off x="348784" y="1232922"/>
            <a:ext cx="61282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Widoczne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“</a:t>
            </a:r>
            <a:r>
              <a:rPr lang="en-US" dirty="0" err="1"/>
              <a:t>spłaszczone</a:t>
            </a:r>
            <a:r>
              <a:rPr lang="en-US" dirty="0"/>
              <a:t>” – </a:t>
            </a:r>
            <a:r>
              <a:rPr lang="en-US" dirty="0" err="1"/>
              <a:t>montowane</a:t>
            </a:r>
            <a:r>
              <a:rPr lang="en-US" dirty="0"/>
              <a:t> “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drugą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Pliki</a:t>
            </a:r>
            <a:r>
              <a:rPr lang="en-US" dirty="0"/>
              <a:t> w </a:t>
            </a:r>
            <a:r>
              <a:rPr lang="en-US" dirty="0" err="1"/>
              <a:t>wyższych</a:t>
            </a:r>
            <a:r>
              <a:rPr lang="en-US" dirty="0"/>
              <a:t> </a:t>
            </a:r>
            <a:r>
              <a:rPr lang="en-US" dirty="0" err="1"/>
              <a:t>warstwach</a:t>
            </a:r>
            <a:r>
              <a:rPr lang="en-US" dirty="0"/>
              <a:t> “</a:t>
            </a:r>
            <a:r>
              <a:rPr lang="en-US" dirty="0" err="1"/>
              <a:t>przykrywają</a:t>
            </a:r>
            <a:r>
              <a:rPr lang="en-US" dirty="0"/>
              <a:t>” </a:t>
            </a:r>
            <a:r>
              <a:rPr lang="en-US" dirty="0" err="1"/>
              <a:t>te</a:t>
            </a:r>
            <a:r>
              <a:rPr lang="en-US" dirty="0"/>
              <a:t> w </a:t>
            </a:r>
            <a:r>
              <a:rPr lang="en-US" dirty="0" err="1"/>
              <a:t>niższych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Jeżeli</a:t>
            </a:r>
            <a:r>
              <a:rPr lang="en-US" dirty="0"/>
              <a:t> jest </a:t>
            </a:r>
            <a:r>
              <a:rPr lang="en-US" dirty="0" err="1"/>
              <a:t>konflikt</a:t>
            </a:r>
            <a:r>
              <a:rPr lang="en-US" dirty="0"/>
              <a:t>, to </a:t>
            </a:r>
            <a:r>
              <a:rPr lang="en-US" dirty="0" err="1"/>
              <a:t>wyższa</a:t>
            </a:r>
            <a:r>
              <a:rPr lang="en-US" dirty="0"/>
              <a:t> </a:t>
            </a:r>
            <a:r>
              <a:rPr lang="en-US" dirty="0" err="1"/>
              <a:t>wratstwa</a:t>
            </a:r>
            <a:r>
              <a:rPr lang="en-US" dirty="0"/>
              <a:t> “</a:t>
            </a:r>
            <a:r>
              <a:rPr lang="en-US" dirty="0" err="1"/>
              <a:t>wygrywa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READ-ONLY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Warstwa</a:t>
            </a:r>
            <a:r>
              <a:rPr lang="en-US" dirty="0"/>
              <a:t> R/W </a:t>
            </a:r>
            <a:r>
              <a:rPr lang="en-US" dirty="0" err="1"/>
              <a:t>nakładana</a:t>
            </a:r>
            <a:r>
              <a:rPr lang="en-US" dirty="0"/>
              <a:t> “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wierzch</a:t>
            </a:r>
            <a:r>
              <a:rPr lang="en-US" dirty="0"/>
              <a:t>” –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tutaj</a:t>
            </a:r>
            <a:r>
              <a:rPr lang="en-US" dirty="0"/>
              <a:t> </a:t>
            </a:r>
            <a:r>
              <a:rPr lang="en-US" dirty="0" err="1"/>
              <a:t>zapisuje</a:t>
            </a:r>
            <a:r>
              <a:rPr lang="en-US" dirty="0"/>
              <a:t> </a:t>
            </a:r>
            <a:r>
              <a:rPr lang="en-US" dirty="0" err="1"/>
              <a:t>kontener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64F37251-ED5E-4E3B-B608-4BAC1FFDA808}"/>
              </a:ext>
            </a:extLst>
          </p:cNvPr>
          <p:cNvSpPr/>
          <p:nvPr/>
        </p:nvSpPr>
        <p:spPr>
          <a:xfrm>
            <a:off x="348784" y="3855908"/>
            <a:ext cx="5677366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</a:rPr>
              <a:t>0e86dfeca437</a:t>
            </a:r>
            <a:r>
              <a:rPr lang="en-US" dirty="0"/>
              <a:t> Ubuntu	/</a:t>
            </a:r>
            <a:r>
              <a:rPr lang="en-US" dirty="0" err="1"/>
              <a:t>etc</a:t>
            </a:r>
            <a:r>
              <a:rPr lang="en-US" dirty="0"/>
              <a:t>/hosts</a:t>
            </a:r>
            <a:endParaRPr lang="pl-PL" dirty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B34A014-46FC-40D0-93EE-B60814931D35}"/>
              </a:ext>
            </a:extLst>
          </p:cNvPr>
          <p:cNvSpPr/>
          <p:nvPr/>
        </p:nvSpPr>
        <p:spPr>
          <a:xfrm>
            <a:off x="348784" y="3373308"/>
            <a:ext cx="5677366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</a:rPr>
              <a:t>637f85056a26</a:t>
            </a:r>
            <a:r>
              <a:rPr lang="en-US" dirty="0"/>
              <a:t> NGINX	/</a:t>
            </a:r>
            <a:r>
              <a:rPr lang="en-US" dirty="0" err="1"/>
              <a:t>etc</a:t>
            </a:r>
            <a:r>
              <a:rPr lang="en-US" dirty="0"/>
              <a:t>/hosts	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nginx.conf</a:t>
            </a:r>
            <a:endParaRPr lang="pl-PL" dirty="0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136D1CC-6695-4DD8-85B2-C8324CD7A9A0}"/>
              </a:ext>
            </a:extLst>
          </p:cNvPr>
          <p:cNvSpPr/>
          <p:nvPr/>
        </p:nvSpPr>
        <p:spPr>
          <a:xfrm>
            <a:off x="348784" y="2890708"/>
            <a:ext cx="5677366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</a:rPr>
              <a:t>da544dad28ca</a:t>
            </a:r>
            <a:r>
              <a:rPr lang="en-US" dirty="0"/>
              <a:t> NG App			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nginx.conf</a:t>
            </a:r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9D55EBE4-DEC6-4F5C-B66A-E2E164881A3F}"/>
              </a:ext>
            </a:extLst>
          </p:cNvPr>
          <p:cNvSpPr/>
          <p:nvPr/>
        </p:nvSpPr>
        <p:spPr>
          <a:xfrm>
            <a:off x="348784" y="2408108"/>
            <a:ext cx="5677366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          R/W			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nginx.conf</a:t>
            </a:r>
            <a:endParaRPr lang="pl-PL" dirty="0"/>
          </a:p>
        </p:txBody>
      </p:sp>
      <p:sp>
        <p:nvSpPr>
          <p:cNvPr id="4" name="Łuk 3">
            <a:extLst>
              <a:ext uri="{FF2B5EF4-FFF2-40B4-BE49-F238E27FC236}">
                <a16:creationId xmlns:a16="http://schemas.microsoft.com/office/drawing/2014/main" id="{33E3197B-F203-413F-B5C9-C5F8CE3F9F87}"/>
              </a:ext>
            </a:extLst>
          </p:cNvPr>
          <p:cNvSpPr/>
          <p:nvPr/>
        </p:nvSpPr>
        <p:spPr>
          <a:xfrm>
            <a:off x="6115050" y="2959100"/>
            <a:ext cx="361950" cy="1338828"/>
          </a:xfrm>
          <a:prstGeom prst="arc">
            <a:avLst>
              <a:gd name="adj1" fmla="val 16200000"/>
              <a:gd name="adj2" fmla="val 201730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Łuk 4">
            <a:extLst>
              <a:ext uri="{FF2B5EF4-FFF2-40B4-BE49-F238E27FC236}">
                <a16:creationId xmlns:a16="http://schemas.microsoft.com/office/drawing/2014/main" id="{31D9D45C-08F8-407D-8C43-860AEB11FB82}"/>
              </a:ext>
            </a:extLst>
          </p:cNvPr>
          <p:cNvSpPr/>
          <p:nvPr/>
        </p:nvSpPr>
        <p:spPr>
          <a:xfrm rot="5400000">
            <a:off x="5746473" y="3601194"/>
            <a:ext cx="1065927" cy="395127"/>
          </a:xfrm>
          <a:prstGeom prst="arc">
            <a:avLst>
              <a:gd name="adj1" fmla="val 17601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146" name="Picture 2" descr="lock-clipart-pad-18.png (1600×1600)">
            <a:extLst>
              <a:ext uri="{FF2B5EF4-FFF2-40B4-BE49-F238E27FC236}">
                <a16:creationId xmlns:a16="http://schemas.microsoft.com/office/drawing/2014/main" id="{7F7B92D5-A84A-42FA-83D6-019D02C44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23" y="3534470"/>
            <a:ext cx="376108" cy="3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Conatiner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5F2A96B-3BE8-4D93-AFB8-EB88025C25F3}"/>
              </a:ext>
            </a:extLst>
          </p:cNvPr>
          <p:cNvSpPr txBox="1"/>
          <p:nvPr/>
        </p:nvSpPr>
        <p:spPr>
          <a:xfrm>
            <a:off x="348784" y="1324487"/>
            <a:ext cx="49661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Uruchomione</a:t>
            </a:r>
            <a:r>
              <a:rPr lang="en-US" dirty="0"/>
              <a:t> z </a:t>
            </a:r>
            <a:r>
              <a:rPr lang="en-US" dirty="0" err="1"/>
              <a:t>obrazów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Działające</a:t>
            </a:r>
            <a:r>
              <a:rPr lang="en-US" dirty="0"/>
              <a:t> </a:t>
            </a:r>
            <a:r>
              <a:rPr lang="en-US" dirty="0" err="1"/>
              <a:t>instacje</a:t>
            </a:r>
            <a:r>
              <a:rPr lang="en-US" dirty="0"/>
              <a:t> </a:t>
            </a:r>
            <a:r>
              <a:rPr lang="en-US" dirty="0" err="1"/>
              <a:t>obrazów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Obrazy</a:t>
            </a:r>
            <a:r>
              <a:rPr lang="en-US" dirty="0"/>
              <a:t> = built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Kontenery</a:t>
            </a:r>
            <a:r>
              <a:rPr lang="en-US" dirty="0"/>
              <a:t> =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Służą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izolowane</a:t>
            </a:r>
            <a:r>
              <a:rPr lang="en-US" dirty="0"/>
              <a:t> </a:t>
            </a:r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aplikacji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6" descr="shipping-container-b.jpg (1024×611)">
            <a:extLst>
              <a:ext uri="{FF2B5EF4-FFF2-40B4-BE49-F238E27FC236}">
                <a16:creationId xmlns:a16="http://schemas.microsoft.com/office/drawing/2014/main" id="{FC4E85A0-6F85-4533-9C28-811DFE80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89" y="1273686"/>
            <a:ext cx="3026829" cy="180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CBA06CEB-C1C2-4413-8300-BE9B32548646}"/>
              </a:ext>
            </a:extLst>
          </p:cNvPr>
          <p:cNvSpPr/>
          <p:nvPr/>
        </p:nvSpPr>
        <p:spPr>
          <a:xfrm>
            <a:off x="348784" y="2663315"/>
            <a:ext cx="4020016" cy="615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Image = class</a:t>
            </a:r>
          </a:p>
          <a:p>
            <a:pPr algn="ctr"/>
            <a:r>
              <a:rPr lang="en-US" dirty="0"/>
              <a:t>Docker </a:t>
            </a:r>
            <a:r>
              <a:rPr lang="en-US" dirty="0" err="1"/>
              <a:t>Conatiner</a:t>
            </a:r>
            <a:r>
              <a:rPr lang="en-US" dirty="0"/>
              <a:t> = </a:t>
            </a:r>
            <a:r>
              <a:rPr lang="en-US" dirty="0" err="1"/>
              <a:t>instace</a:t>
            </a:r>
            <a:r>
              <a:rPr lang="en-US" dirty="0"/>
              <a:t> of a class (object)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80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Linux vs Windows Containers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8EE5268-0F1B-41BD-BC50-428A8E9A4EC6}"/>
              </a:ext>
            </a:extLst>
          </p:cNvPr>
          <p:cNvSpPr txBox="1"/>
          <p:nvPr/>
        </p:nvSpPr>
        <p:spPr>
          <a:xfrm>
            <a:off x="206979" y="1360357"/>
            <a:ext cx="42825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Istnieją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natywne</a:t>
            </a:r>
            <a:r>
              <a:rPr lang="en-US" dirty="0"/>
              <a:t> </a:t>
            </a:r>
            <a:r>
              <a:rPr lang="en-US" dirty="0" err="1"/>
              <a:t>kontenery</a:t>
            </a:r>
            <a:r>
              <a:rPr lang="en-US" dirty="0"/>
              <a:t> Windows (10,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używać</a:t>
            </a:r>
            <a:r>
              <a:rPr lang="en-US" dirty="0"/>
              <a:t> </a:t>
            </a:r>
            <a:r>
              <a:rPr lang="en-US" dirty="0" err="1"/>
              <a:t>kontenerów</a:t>
            </a:r>
            <a:r>
              <a:rPr lang="en-US" dirty="0"/>
              <a:t> Windows </a:t>
            </a:r>
            <a:r>
              <a:rPr lang="en-US" dirty="0" err="1"/>
              <a:t>i</a:t>
            </a:r>
            <a:r>
              <a:rPr lang="en-US" dirty="0"/>
              <a:t> Linux 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samym</a:t>
            </a:r>
            <a:r>
              <a:rPr lang="en-US" dirty="0"/>
              <a:t> </a:t>
            </a:r>
            <a:r>
              <a:rPr lang="en-US" dirty="0" err="1"/>
              <a:t>kernelu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Kontenery</a:t>
            </a:r>
            <a:r>
              <a:rPr lang="en-US" dirty="0"/>
              <a:t> </a:t>
            </a:r>
            <a:r>
              <a:rPr lang="en-US" dirty="0" err="1"/>
              <a:t>linuxowe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Widows </a:t>
            </a:r>
            <a:r>
              <a:rPr lang="en-US" dirty="0" err="1"/>
              <a:t>działają</a:t>
            </a:r>
            <a:r>
              <a:rPr lang="en-US" dirty="0"/>
              <a:t> w Hyper-V (</a:t>
            </a:r>
            <a:r>
              <a:rPr lang="en-US" dirty="0" err="1">
                <a:solidFill>
                  <a:schemeClr val="accent2"/>
                </a:solidFill>
              </a:rPr>
              <a:t>MobyLinuxVM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5912968-57FA-4EE5-A9C5-5D119370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30948"/>
            <a:ext cx="4282528" cy="13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Hub (Registry,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Reposiories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CBA06CEB-C1C2-4413-8300-BE9B32548646}"/>
              </a:ext>
            </a:extLst>
          </p:cNvPr>
          <p:cNvSpPr/>
          <p:nvPr/>
        </p:nvSpPr>
        <p:spPr>
          <a:xfrm>
            <a:off x="264538" y="2941349"/>
            <a:ext cx="4116962" cy="3846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https://hub.docker.com/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8D1245-A99B-4078-ABFD-8DCF0D497AAF}"/>
              </a:ext>
            </a:extLst>
          </p:cNvPr>
          <p:cNvSpPr/>
          <p:nvPr/>
        </p:nvSpPr>
        <p:spPr>
          <a:xfrm>
            <a:off x="4680416" y="1333500"/>
            <a:ext cx="4199046" cy="308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FBF3881-CFF4-49F0-A9E5-11B49B0649B7}"/>
              </a:ext>
            </a:extLst>
          </p:cNvPr>
          <p:cNvSpPr/>
          <p:nvPr/>
        </p:nvSpPr>
        <p:spPr>
          <a:xfrm>
            <a:off x="4838700" y="1472690"/>
            <a:ext cx="1689100" cy="258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4AB743-3B9C-43F0-9211-D89BA4574090}"/>
              </a:ext>
            </a:extLst>
          </p:cNvPr>
          <p:cNvSpPr txBox="1"/>
          <p:nvPr/>
        </p:nvSpPr>
        <p:spPr>
          <a:xfrm>
            <a:off x="6366108" y="4133344"/>
            <a:ext cx="869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244A1B6-0163-499A-83A0-2539EE1909FB}"/>
              </a:ext>
            </a:extLst>
          </p:cNvPr>
          <p:cNvSpPr txBox="1"/>
          <p:nvPr/>
        </p:nvSpPr>
        <p:spPr>
          <a:xfrm>
            <a:off x="4883150" y="3799659"/>
            <a:ext cx="1600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 1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6300CD73-D327-4929-950F-1858B114D4C5}"/>
              </a:ext>
            </a:extLst>
          </p:cNvPr>
          <p:cNvSpPr/>
          <p:nvPr/>
        </p:nvSpPr>
        <p:spPr>
          <a:xfrm>
            <a:off x="4978400" y="1574800"/>
            <a:ext cx="1460500" cy="41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1:stable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49F305F-1D69-46F9-852D-D21880472119}"/>
              </a:ext>
            </a:extLst>
          </p:cNvPr>
          <p:cNvSpPr/>
          <p:nvPr/>
        </p:nvSpPr>
        <p:spPr>
          <a:xfrm>
            <a:off x="4978400" y="2016728"/>
            <a:ext cx="1460500" cy="41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1:nightly</a:t>
            </a:r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0CF1B1C-F84F-413E-92BC-04F3E4B97D79}"/>
              </a:ext>
            </a:extLst>
          </p:cNvPr>
          <p:cNvSpPr/>
          <p:nvPr/>
        </p:nvSpPr>
        <p:spPr>
          <a:xfrm>
            <a:off x="4978400" y="2458656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2:latest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2115DE24-CA5E-4A6D-ABB0-C450C2214D7D}"/>
              </a:ext>
            </a:extLst>
          </p:cNvPr>
          <p:cNvSpPr/>
          <p:nvPr/>
        </p:nvSpPr>
        <p:spPr>
          <a:xfrm>
            <a:off x="4978400" y="2906934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2:2.1</a:t>
            </a:r>
            <a:endParaRPr lang="pl-PL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FDF3BAD1-F838-4F2C-B984-47C1FC478FB8}"/>
              </a:ext>
            </a:extLst>
          </p:cNvPr>
          <p:cNvSpPr/>
          <p:nvPr/>
        </p:nvSpPr>
        <p:spPr>
          <a:xfrm>
            <a:off x="4978400" y="3355212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2:2.0</a:t>
            </a:r>
            <a:endParaRPr lang="pl-PL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5B8B4C0-8A31-4D95-9E84-C21ABEC40CCE}"/>
              </a:ext>
            </a:extLst>
          </p:cNvPr>
          <p:cNvSpPr/>
          <p:nvPr/>
        </p:nvSpPr>
        <p:spPr>
          <a:xfrm>
            <a:off x="6661150" y="1472690"/>
            <a:ext cx="1689100" cy="258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24BD202-C848-4321-BCAC-D82196B654BF}"/>
              </a:ext>
            </a:extLst>
          </p:cNvPr>
          <p:cNvSpPr txBox="1"/>
          <p:nvPr/>
        </p:nvSpPr>
        <p:spPr>
          <a:xfrm>
            <a:off x="6705600" y="3799659"/>
            <a:ext cx="1600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 2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C6A5DB7-D906-46FD-92BE-685E43C9919D}"/>
              </a:ext>
            </a:extLst>
          </p:cNvPr>
          <p:cNvSpPr/>
          <p:nvPr/>
        </p:nvSpPr>
        <p:spPr>
          <a:xfrm>
            <a:off x="6800850" y="1574800"/>
            <a:ext cx="1460500" cy="41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1:dev</a:t>
            </a:r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10005974-AE3A-43B1-866F-8E0A3A4EA29D}"/>
              </a:ext>
            </a:extLst>
          </p:cNvPr>
          <p:cNvSpPr/>
          <p:nvPr/>
        </p:nvSpPr>
        <p:spPr>
          <a:xfrm>
            <a:off x="6800850" y="2016728"/>
            <a:ext cx="1460500" cy="41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1:0.1</a:t>
            </a:r>
            <a:endParaRPr lang="pl-PL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209DA1D-7B37-41E4-9FD3-FA66B3285829}"/>
              </a:ext>
            </a:extLst>
          </p:cNvPr>
          <p:cNvSpPr/>
          <p:nvPr/>
        </p:nvSpPr>
        <p:spPr>
          <a:xfrm>
            <a:off x="6800850" y="2458656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2:3.0.0</a:t>
            </a:r>
            <a:endParaRPr lang="pl-PL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0388687-EC18-443F-9922-DC2EF500A780}"/>
              </a:ext>
            </a:extLst>
          </p:cNvPr>
          <p:cNvSpPr/>
          <p:nvPr/>
        </p:nvSpPr>
        <p:spPr>
          <a:xfrm>
            <a:off x="6800850" y="2906934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2:3.2.1</a:t>
            </a:r>
            <a:endParaRPr lang="pl-PL" dirty="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197EEEF0-246C-4CD4-86AF-A3429E86F590}"/>
              </a:ext>
            </a:extLst>
          </p:cNvPr>
          <p:cNvSpPr/>
          <p:nvPr/>
        </p:nvSpPr>
        <p:spPr>
          <a:xfrm>
            <a:off x="6800850" y="3355212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2:3.2.0</a:t>
            </a:r>
            <a:endParaRPr lang="pl-PL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8CD98F0B-1939-4857-87CB-CCE8CFCD524E}"/>
              </a:ext>
            </a:extLst>
          </p:cNvPr>
          <p:cNvSpPr txBox="1"/>
          <p:nvPr/>
        </p:nvSpPr>
        <p:spPr>
          <a:xfrm>
            <a:off x="8439150" y="2668206"/>
            <a:ext cx="249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8EE5268-0F1B-41BD-BC50-428A8E9A4EC6}"/>
              </a:ext>
            </a:extLst>
          </p:cNvPr>
          <p:cNvSpPr txBox="1"/>
          <p:nvPr/>
        </p:nvSpPr>
        <p:spPr>
          <a:xfrm>
            <a:off x="206979" y="1360357"/>
            <a:ext cx="428252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Obrazy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pobierane</a:t>
            </a:r>
            <a:r>
              <a:rPr lang="en-US" dirty="0"/>
              <a:t> z </a:t>
            </a:r>
            <a:r>
              <a:rPr lang="en-US" dirty="0" err="1"/>
              <a:t>repozytoriów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Repozytoria</a:t>
            </a:r>
            <a:r>
              <a:rPr lang="en-US" dirty="0"/>
              <a:t> </a:t>
            </a:r>
            <a:r>
              <a:rPr lang="en-US" dirty="0" err="1"/>
              <a:t>umieszczone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w </a:t>
            </a:r>
            <a:r>
              <a:rPr lang="en-US" dirty="0" err="1"/>
              <a:t>rejestrach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registries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Hub = </a:t>
            </a:r>
            <a:r>
              <a:rPr lang="en-US" dirty="0" err="1"/>
              <a:t>Publiczny</a:t>
            </a:r>
            <a:r>
              <a:rPr lang="en-US" dirty="0"/>
              <a:t> </a:t>
            </a:r>
            <a:r>
              <a:rPr lang="en-US" dirty="0" err="1"/>
              <a:t>rejestr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Prywatne</a:t>
            </a:r>
            <a:r>
              <a:rPr lang="en-US" dirty="0"/>
              <a:t> </a:t>
            </a:r>
            <a:r>
              <a:rPr lang="en-US" dirty="0" err="1"/>
              <a:t>rejestry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Hub ma </a:t>
            </a:r>
            <a:r>
              <a:rPr lang="en-US" dirty="0" err="1"/>
              <a:t>tzw</a:t>
            </a:r>
            <a:r>
              <a:rPr lang="en-US" dirty="0"/>
              <a:t>. </a:t>
            </a:r>
            <a:r>
              <a:rPr lang="en-US" dirty="0" err="1"/>
              <a:t>oficjalne</a:t>
            </a:r>
            <a:r>
              <a:rPr lang="en-US" dirty="0"/>
              <a:t> </a:t>
            </a:r>
            <a:r>
              <a:rPr lang="en-US" dirty="0" err="1"/>
              <a:t>repozytoria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official repos</a:t>
            </a:r>
            <a:r>
              <a:rPr lang="en-US" dirty="0"/>
              <a:t>) – </a:t>
            </a:r>
            <a:r>
              <a:rPr lang="en-US" dirty="0" err="1"/>
              <a:t>utrzymywane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Docker Inc. + </a:t>
            </a:r>
            <a:r>
              <a:rPr lang="en-US" dirty="0" err="1"/>
              <a:t>firmy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Instalacja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aplikacji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FE26148-3FAE-4710-83BE-BEB42DEE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" y="1197211"/>
            <a:ext cx="4264190" cy="147647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00BB14F1-E264-4EFA-9303-68DB3302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3" y="2966679"/>
            <a:ext cx="4237199" cy="1446571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021D828-A645-492A-91A8-B250B824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270" y="1197212"/>
            <a:ext cx="4122429" cy="14764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B2215A6-0660-4D91-BE9C-19FE30F80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239" y="2966679"/>
            <a:ext cx="1853598" cy="145292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ABDF853E-7BAB-4423-8E51-C30117E85E0F}"/>
              </a:ext>
            </a:extLst>
          </p:cNvPr>
          <p:cNvSpPr/>
          <p:nvPr/>
        </p:nvSpPr>
        <p:spPr>
          <a:xfrm>
            <a:off x="7670799" y="3303229"/>
            <a:ext cx="1231900" cy="1110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;(</a:t>
            </a:r>
            <a:endParaRPr lang="pl-PL" sz="4800" b="1" dirty="0"/>
          </a:p>
        </p:txBody>
      </p:sp>
    </p:spTree>
    <p:extLst>
      <p:ext uri="{BB962C8B-B14F-4D97-AF65-F5344CB8AC3E}">
        <p14:creationId xmlns:p14="http://schemas.microsoft.com/office/powerpoint/2010/main" val="39386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Sneak-peak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FCD0340-DB2E-4144-88C6-912DD450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440605"/>
            <a:ext cx="52387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/>
          <p:cNvSpPr txBox="1"/>
          <p:nvPr/>
        </p:nvSpPr>
        <p:spPr>
          <a:xfrm>
            <a:off x="740433" y="2205994"/>
            <a:ext cx="77369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CZĘŚĆ II - DEMO</a:t>
            </a:r>
          </a:p>
        </p:txBody>
      </p:sp>
    </p:spTree>
    <p:extLst>
      <p:ext uri="{BB962C8B-B14F-4D97-AF65-F5344CB8AC3E}">
        <p14:creationId xmlns:p14="http://schemas.microsoft.com/office/powerpoint/2010/main" val="30800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"/>
          <p:cNvSpPr txBox="1"/>
          <p:nvPr/>
        </p:nvSpPr>
        <p:spPr>
          <a:xfrm>
            <a:off x="340942" y="1270001"/>
            <a:ext cx="4507524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CLI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Uruchamianie kontenerów (run)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Podstawowa praca z kontenerami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Kopiowanie plików do/z kontenera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1200" spc="20" dirty="0">
                <a:latin typeface="Lato" panose="020F0502020204030203" pitchFamily="34" charset="0"/>
              </a:rPr>
              <a:t>W</a:t>
            </a:r>
            <a:r>
              <a:rPr lang="pl-PL" sz="1200" spc="20" dirty="0" err="1">
                <a:latin typeface="Lato" panose="020F0502020204030203" pitchFamily="34" charset="0"/>
              </a:rPr>
              <a:t>olumeny</a:t>
            </a:r>
            <a:r>
              <a:rPr lang="pl-PL" sz="1200" spc="20" dirty="0">
                <a:latin typeface="Lato" panose="020F0502020204030203" pitchFamily="34" charset="0"/>
              </a:rPr>
              <a:t> (</a:t>
            </a:r>
            <a:r>
              <a:rPr lang="pl-PL" sz="1200" spc="20" dirty="0" err="1">
                <a:latin typeface="Lato" panose="020F0502020204030203" pitchFamily="34" charset="0"/>
              </a:rPr>
              <a:t>volumes</a:t>
            </a:r>
            <a:r>
              <a:rPr lang="pl-PL" sz="1200" spc="20" dirty="0">
                <a:latin typeface="Lato" panose="020F0502020204030203" pitchFamily="34" charset="0"/>
              </a:rPr>
              <a:t>)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Tworzenie obrazów z kontenera (</a:t>
            </a:r>
            <a:r>
              <a:rPr lang="pl-PL" sz="1200" spc="20" dirty="0" err="1">
                <a:latin typeface="Lato" panose="020F0502020204030203" pitchFamily="34" charset="0"/>
              </a:rPr>
              <a:t>commit</a:t>
            </a:r>
            <a:r>
              <a:rPr lang="pl-PL" sz="1200" spc="20" dirty="0">
                <a:latin typeface="Lato" panose="020F0502020204030203" pitchFamily="34" charset="0"/>
              </a:rPr>
              <a:t>)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 err="1">
                <a:latin typeface="Lato" panose="020F0502020204030203" pitchFamily="34" charset="0"/>
              </a:rPr>
              <a:t>Tworz</a:t>
            </a:r>
            <a:r>
              <a:rPr lang="en-US" sz="1200" spc="20" dirty="0">
                <a:latin typeface="Lato" panose="020F0502020204030203" pitchFamily="34" charset="0"/>
              </a:rPr>
              <a:t>e</a:t>
            </a:r>
            <a:r>
              <a:rPr lang="pl-PL" sz="1200" spc="20" dirty="0">
                <a:latin typeface="Lato" panose="020F0502020204030203" pitchFamily="34" charset="0"/>
              </a:rPr>
              <a:t>nie obrazów z pliku </a:t>
            </a:r>
            <a:r>
              <a:rPr lang="pl-PL" sz="1200" spc="20" dirty="0" err="1">
                <a:latin typeface="Lato" panose="020F0502020204030203" pitchFamily="34" charset="0"/>
              </a:rPr>
              <a:t>Dockerfile</a:t>
            </a:r>
            <a:endParaRPr lang="pl-PL" sz="1200" spc="20" dirty="0">
              <a:latin typeface="Lato" panose="020F0502020204030203" pitchFamily="34" charset="0"/>
            </a:endParaRP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 err="1">
                <a:latin typeface="Lato" panose="020F0502020204030203" pitchFamily="34" charset="0"/>
              </a:rPr>
              <a:t>Orchestration</a:t>
            </a:r>
            <a:r>
              <a:rPr lang="pl-PL" sz="1200" spc="20" dirty="0">
                <a:latin typeface="Lato" panose="020F0502020204030203" pitchFamily="34" charset="0"/>
              </a:rPr>
              <a:t> (</a:t>
            </a:r>
            <a:r>
              <a:rPr lang="pl-PL" sz="1200" spc="20" dirty="0" err="1">
                <a:latin typeface="Lato" panose="020F0502020204030203" pitchFamily="34" charset="0"/>
              </a:rPr>
              <a:t>docker-compose</a:t>
            </a:r>
            <a:r>
              <a:rPr lang="pl-PL" sz="1200" spc="20" dirty="0">
                <a:latin typeface="Lato" panose="020F0502020204030203" pitchFamily="34" charset="0"/>
              </a:rPr>
              <a:t>)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 err="1">
                <a:latin typeface="Lato" panose="020F0502020204030203" pitchFamily="34" charset="0"/>
              </a:rPr>
              <a:t>Swarm</a:t>
            </a:r>
            <a:endParaRPr lang="en-US" sz="1200" spc="20" dirty="0">
              <a:latin typeface="Lato" panose="020F0502020204030203" pitchFamily="34" charset="0"/>
            </a:endParaRP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1200" spc="20" dirty="0">
                <a:latin typeface="Lato" panose="020F0502020204030203" pitchFamily="34" charset="0"/>
              </a:rPr>
              <a:t>Docker Cloud</a:t>
            </a:r>
            <a:endParaRPr lang="pl-PL" sz="1200" spc="20" dirty="0">
              <a:latin typeface="Lato" panose="020F0502020204030203" pitchFamily="34" charset="0"/>
            </a:endParaRPr>
          </a:p>
        </p:txBody>
      </p:sp>
      <p:sp>
        <p:nvSpPr>
          <p:cNvPr id="40" name="TextBox 2"/>
          <p:cNvSpPr txBox="1"/>
          <p:nvPr/>
        </p:nvSpPr>
        <p:spPr>
          <a:xfrm>
            <a:off x="340941" y="455142"/>
            <a:ext cx="27368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 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Agenda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BC0D1A6-5F12-46EB-93B3-A1C898D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77" y="768761"/>
            <a:ext cx="4507523" cy="40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"/>
          <p:cNvSpPr/>
          <p:nvPr/>
        </p:nvSpPr>
        <p:spPr>
          <a:xfrm>
            <a:off x="0" y="0"/>
            <a:ext cx="9144000" cy="324226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4360" y="2017752"/>
            <a:ext cx="7955280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3400" cap="all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Dziękuję </a:t>
            </a:r>
            <a:r>
              <a:rPr lang="pl-PL" sz="3400" cap="all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 uwagę!</a:t>
            </a:r>
            <a:endParaRPr lang="en-US" sz="3400" cap="all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6680" y="1941618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6680" y="3730290"/>
            <a:ext cx="79552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b="1" dirty="0">
                <a:solidFill>
                  <a:schemeClr val="accent3"/>
                </a:solidFill>
                <a:latin typeface="Lato" panose="020F0502020204030203" pitchFamily="34" charset="0"/>
              </a:rPr>
              <a:t>Nie zapomnij polubić nas na </a:t>
            </a:r>
            <a:r>
              <a:rPr lang="pl-PL" sz="1400" b="1" dirty="0" err="1">
                <a:solidFill>
                  <a:schemeClr val="accent3"/>
                </a:solidFill>
                <a:latin typeface="Lato" panose="020F0502020204030203" pitchFamily="34" charset="0"/>
              </a:rPr>
              <a:t>facebooku</a:t>
            </a:r>
            <a:r>
              <a:rPr lang="pl-PL" sz="1400" b="1" dirty="0">
                <a:solidFill>
                  <a:schemeClr val="accent3"/>
                </a:solidFill>
                <a:latin typeface="Lato" panose="020F0502020204030203" pitchFamily="34" charset="0"/>
              </a:rPr>
              <a:t> ;)</a:t>
            </a:r>
            <a:endParaRPr lang="en-US" sz="1400" b="1" dirty="0">
              <a:solidFill>
                <a:schemeClr val="accent3"/>
              </a:solidFill>
              <a:latin typeface="Lato" panose="020F0502020204030203" pitchFamily="34" charset="0"/>
            </a:endParaRPr>
          </a:p>
        </p:txBody>
      </p:sp>
      <p:grpSp>
        <p:nvGrpSpPr>
          <p:cNvPr id="18" name="Group 27"/>
          <p:cNvGrpSpPr/>
          <p:nvPr/>
        </p:nvGrpSpPr>
        <p:grpSpPr>
          <a:xfrm>
            <a:off x="4511040" y="3596205"/>
            <a:ext cx="416683" cy="416683"/>
            <a:chOff x="3395432" y="4075113"/>
            <a:chExt cx="150813" cy="150813"/>
          </a:xfrm>
        </p:grpSpPr>
        <p:sp>
          <p:nvSpPr>
            <p:cNvPr id="19" name="Oval 1131"/>
            <p:cNvSpPr>
              <a:spLocks noChangeArrowheads="1"/>
            </p:cNvSpPr>
            <p:nvPr/>
          </p:nvSpPr>
          <p:spPr bwMode="auto">
            <a:xfrm>
              <a:off x="3395432" y="4075113"/>
              <a:ext cx="150813" cy="150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34"/>
            <p:cNvSpPr>
              <a:spLocks/>
            </p:cNvSpPr>
            <p:nvPr/>
          </p:nvSpPr>
          <p:spPr bwMode="auto">
            <a:xfrm>
              <a:off x="3450994" y="4108450"/>
              <a:ext cx="41275" cy="82550"/>
            </a:xfrm>
            <a:custGeom>
              <a:avLst/>
              <a:gdLst>
                <a:gd name="T0" fmla="*/ 17 w 17"/>
                <a:gd name="T1" fmla="*/ 0 h 34"/>
                <a:gd name="T2" fmla="*/ 17 w 17"/>
                <a:gd name="T3" fmla="*/ 6 h 34"/>
                <a:gd name="T4" fmla="*/ 14 w 17"/>
                <a:gd name="T5" fmla="*/ 6 h 34"/>
                <a:gd name="T6" fmla="*/ 12 w 17"/>
                <a:gd name="T7" fmla="*/ 6 h 34"/>
                <a:gd name="T8" fmla="*/ 11 w 17"/>
                <a:gd name="T9" fmla="*/ 9 h 34"/>
                <a:gd name="T10" fmla="*/ 11 w 17"/>
                <a:gd name="T11" fmla="*/ 13 h 34"/>
                <a:gd name="T12" fmla="*/ 17 w 17"/>
                <a:gd name="T13" fmla="*/ 13 h 34"/>
                <a:gd name="T14" fmla="*/ 16 w 17"/>
                <a:gd name="T15" fmla="*/ 19 h 34"/>
                <a:gd name="T16" fmla="*/ 11 w 17"/>
                <a:gd name="T17" fmla="*/ 19 h 34"/>
                <a:gd name="T18" fmla="*/ 11 w 17"/>
                <a:gd name="T19" fmla="*/ 34 h 34"/>
                <a:gd name="T20" fmla="*/ 5 w 17"/>
                <a:gd name="T21" fmla="*/ 34 h 34"/>
                <a:gd name="T22" fmla="*/ 5 w 17"/>
                <a:gd name="T23" fmla="*/ 19 h 34"/>
                <a:gd name="T24" fmla="*/ 0 w 17"/>
                <a:gd name="T25" fmla="*/ 19 h 34"/>
                <a:gd name="T26" fmla="*/ 0 w 17"/>
                <a:gd name="T27" fmla="*/ 13 h 34"/>
                <a:gd name="T28" fmla="*/ 5 w 17"/>
                <a:gd name="T29" fmla="*/ 13 h 34"/>
                <a:gd name="T30" fmla="*/ 5 w 17"/>
                <a:gd name="T31" fmla="*/ 8 h 34"/>
                <a:gd name="T32" fmla="*/ 7 w 17"/>
                <a:gd name="T33" fmla="*/ 2 h 34"/>
                <a:gd name="T34" fmla="*/ 13 w 17"/>
                <a:gd name="T35" fmla="*/ 0 h 34"/>
                <a:gd name="T36" fmla="*/ 17 w 17"/>
                <a:gd name="T3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34">
                  <a:moveTo>
                    <a:pt x="17" y="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5"/>
                    <a:pt x="6" y="3"/>
                    <a:pt x="7" y="2"/>
                  </a:cubicBezTo>
                  <a:cubicBezTo>
                    <a:pt x="8" y="1"/>
                    <a:pt x="10" y="0"/>
                    <a:pt x="13" y="0"/>
                  </a:cubicBezTo>
                  <a:cubicBezTo>
                    <a:pt x="15" y="0"/>
                    <a:pt x="16" y="0"/>
                    <a:pt x="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Box 17"/>
          <p:cNvSpPr txBox="1"/>
          <p:nvPr/>
        </p:nvSpPr>
        <p:spPr>
          <a:xfrm>
            <a:off x="5081236" y="3659737"/>
            <a:ext cx="32069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  <a:hlinkClick r:id="rId2"/>
              </a:rPr>
              <a:t>www.facebook.com/</a:t>
            </a:r>
            <a:r>
              <a:rPr lang="pl-PL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  <a:hlinkClick r:id="rId2"/>
              </a:rPr>
              <a:t>b</a:t>
            </a:r>
            <a:r>
              <a:rPr 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  <a:hlinkClick r:id="rId2"/>
              </a:rPr>
              <a:t>rite</a:t>
            </a:r>
            <a:r>
              <a:rPr lang="pl-PL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  <a:hlinkClick r:id="rId2"/>
              </a:rPr>
              <a:t>n</a:t>
            </a:r>
            <a:r>
              <a:rPr 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  <a:hlinkClick r:id="rId2"/>
              </a:rPr>
              <a:t>et</a:t>
            </a:r>
            <a:endParaRPr lang="en-US" sz="1800" dirty="0">
              <a:solidFill>
                <a:schemeClr val="accent2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/>
          <p:cNvSpPr txBox="1"/>
          <p:nvPr/>
        </p:nvSpPr>
        <p:spPr>
          <a:xfrm>
            <a:off x="740433" y="2205994"/>
            <a:ext cx="77369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CZĘŚĆ I - Teoria</a:t>
            </a:r>
          </a:p>
        </p:txBody>
      </p:sp>
    </p:spTree>
    <p:extLst>
      <p:ext uri="{BB962C8B-B14F-4D97-AF65-F5344CB8AC3E}">
        <p14:creationId xmlns:p14="http://schemas.microsoft.com/office/powerpoint/2010/main" val="14024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/>
          <p:cNvSpPr txBox="1"/>
          <p:nvPr/>
        </p:nvSpPr>
        <p:spPr>
          <a:xfrm>
            <a:off x="740433" y="2205994"/>
            <a:ext cx="77369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“It’s all about </a:t>
            </a:r>
            <a:r>
              <a:rPr lang="en-US" sz="48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</a:t>
            </a:r>
            <a:r>
              <a:rPr lang="pl-PL" sz="48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sz="48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tions</a:t>
            </a:r>
            <a:r>
              <a:rPr lang="en-US" sz="48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5076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Serwer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aplikacji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14358" y="1370042"/>
            <a:ext cx="87137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aplikacja</a:t>
            </a:r>
            <a:r>
              <a:rPr lang="en-US" dirty="0"/>
              <a:t> – 1 </a:t>
            </a:r>
            <a:r>
              <a:rPr lang="en-US" dirty="0" err="1"/>
              <a:t>serwer</a:t>
            </a:r>
            <a:r>
              <a:rPr lang="en-US" dirty="0"/>
              <a:t> – 1 OS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A0D3F05-5AF2-41EF-9F39-F41CDEC1EABF}"/>
              </a:ext>
            </a:extLst>
          </p:cNvPr>
          <p:cNvSpPr/>
          <p:nvPr/>
        </p:nvSpPr>
        <p:spPr>
          <a:xfrm>
            <a:off x="348784" y="1974850"/>
            <a:ext cx="1238716" cy="237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9082955-3008-4A95-88B5-170ABA571B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83" y="3744913"/>
            <a:ext cx="332863" cy="51593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F29AD6B-6191-4E32-A0B2-2599EC41E4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8" y="3269940"/>
            <a:ext cx="1113932" cy="42417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3EA9CE4-4594-43A7-9E06-40199C17B8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4" y="2660340"/>
            <a:ext cx="482600" cy="482600"/>
          </a:xfrm>
          <a:prstGeom prst="rect">
            <a:avLst/>
          </a:prstGeom>
        </p:spPr>
      </p:pic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3A602A87-0718-4B2A-9AD4-1F70685B3201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348784" y="316230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FD118FB3-285E-42E8-8B2E-F3E94308DA0C}"/>
              </a:ext>
            </a:extLst>
          </p:cNvPr>
          <p:cNvCxnSpPr/>
          <p:nvPr/>
        </p:nvCxnSpPr>
        <p:spPr>
          <a:xfrm>
            <a:off x="348784" y="25844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 22">
            <a:extLst>
              <a:ext uri="{FF2B5EF4-FFF2-40B4-BE49-F238E27FC236}">
                <a16:creationId xmlns:a16="http://schemas.microsoft.com/office/drawing/2014/main" id="{9D44D1BD-803C-42DD-9184-31B2A5B525EF}"/>
              </a:ext>
            </a:extLst>
          </p:cNvPr>
          <p:cNvSpPr/>
          <p:nvPr/>
        </p:nvSpPr>
        <p:spPr>
          <a:xfrm>
            <a:off x="1707684" y="1974850"/>
            <a:ext cx="1238716" cy="237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9E1BB336-A56F-4D4C-B8EE-9EA6451B0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83" y="3744913"/>
            <a:ext cx="332863" cy="515937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D9387D69-B2A2-4775-95D2-FDBA73FCA2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8" y="3269940"/>
            <a:ext cx="1113932" cy="424173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41B80AFA-161E-4473-AF7A-6F4598F433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84" y="2660340"/>
            <a:ext cx="482600" cy="482600"/>
          </a:xfrm>
          <a:prstGeom prst="rect">
            <a:avLst/>
          </a:prstGeom>
        </p:spPr>
      </p:pic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97F5CBA4-9A2C-4F90-9BE2-B4EE1BC8556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1707684" y="316230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>
            <a:extLst>
              <a:ext uri="{FF2B5EF4-FFF2-40B4-BE49-F238E27FC236}">
                <a16:creationId xmlns:a16="http://schemas.microsoft.com/office/drawing/2014/main" id="{567FF366-590A-4C58-8E5D-E7CA33559C82}"/>
              </a:ext>
            </a:extLst>
          </p:cNvPr>
          <p:cNvCxnSpPr/>
          <p:nvPr/>
        </p:nvCxnSpPr>
        <p:spPr>
          <a:xfrm>
            <a:off x="1707684" y="25844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006239DA-3445-4489-BA78-F21B2C9A150F}"/>
              </a:ext>
            </a:extLst>
          </p:cNvPr>
          <p:cNvSpPr/>
          <p:nvPr/>
        </p:nvSpPr>
        <p:spPr>
          <a:xfrm>
            <a:off x="3066584" y="1974850"/>
            <a:ext cx="1238716" cy="237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0B16485C-3458-4502-B8DC-69948C954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83" y="3744913"/>
            <a:ext cx="332863" cy="515937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BDB6C746-106D-4DB3-8C91-3C8C6038AD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18" y="3269940"/>
            <a:ext cx="1113932" cy="424173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26604BD-4CC4-4549-A75B-B6A8C38E1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84" y="2660340"/>
            <a:ext cx="482600" cy="482600"/>
          </a:xfrm>
          <a:prstGeom prst="rect">
            <a:avLst/>
          </a:prstGeom>
        </p:spPr>
      </p:pic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47574872-072D-4DB2-94FD-5F4D0CBFDE3F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3066584" y="316230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138D32B-56BE-43D8-93BC-D78464D0BD36}"/>
              </a:ext>
            </a:extLst>
          </p:cNvPr>
          <p:cNvCxnSpPr/>
          <p:nvPr/>
        </p:nvCxnSpPr>
        <p:spPr>
          <a:xfrm>
            <a:off x="3066584" y="25844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Obraz 17">
            <a:extLst>
              <a:ext uri="{FF2B5EF4-FFF2-40B4-BE49-F238E27FC236}">
                <a16:creationId xmlns:a16="http://schemas.microsoft.com/office/drawing/2014/main" id="{AC89B505-1F71-418D-9135-69E9D9877E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8" y="1992313"/>
            <a:ext cx="477368" cy="560388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1FC48342-58A1-4C20-8AFF-0471ED34E8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74" y="2045230"/>
            <a:ext cx="539220" cy="53922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72B88FAF-0C95-4968-BF87-A8BE1F0E5D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04" y="2021707"/>
            <a:ext cx="565819" cy="520554"/>
          </a:xfrm>
          <a:prstGeom prst="rect">
            <a:avLst/>
          </a:prstGeom>
        </p:spPr>
      </p:pic>
      <p:sp>
        <p:nvSpPr>
          <p:cNvPr id="39" name="Prostokąt 38">
            <a:extLst>
              <a:ext uri="{FF2B5EF4-FFF2-40B4-BE49-F238E27FC236}">
                <a16:creationId xmlns:a16="http://schemas.microsoft.com/office/drawing/2014/main" id="{24B8C24D-324F-46A7-8D53-A6058F674F8A}"/>
              </a:ext>
            </a:extLst>
          </p:cNvPr>
          <p:cNvSpPr/>
          <p:nvPr/>
        </p:nvSpPr>
        <p:spPr>
          <a:xfrm>
            <a:off x="4726299" y="1974850"/>
            <a:ext cx="1238716" cy="237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0" name="Obraz 39">
            <a:extLst>
              <a:ext uri="{FF2B5EF4-FFF2-40B4-BE49-F238E27FC236}">
                <a16:creationId xmlns:a16="http://schemas.microsoft.com/office/drawing/2014/main" id="{8D8BA6C3-4081-4CD9-B9F7-DBBEB3641C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98" y="3744913"/>
            <a:ext cx="332863" cy="515937"/>
          </a:xfrm>
          <a:prstGeom prst="rect">
            <a:avLst/>
          </a:prstGeom>
        </p:spPr>
      </p:pic>
      <p:pic>
        <p:nvPicPr>
          <p:cNvPr id="41" name="Obraz 40">
            <a:extLst>
              <a:ext uri="{FF2B5EF4-FFF2-40B4-BE49-F238E27FC236}">
                <a16:creationId xmlns:a16="http://schemas.microsoft.com/office/drawing/2014/main" id="{C3943441-08BF-4469-AAD8-37F92BDCD2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33" y="3269940"/>
            <a:ext cx="1113932" cy="424173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A151FF4E-3963-4F2A-A846-0E9AB72547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99" y="2660340"/>
            <a:ext cx="482600" cy="482600"/>
          </a:xfrm>
          <a:prstGeom prst="rect">
            <a:avLst/>
          </a:prstGeom>
        </p:spPr>
      </p:pic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D75387C8-CB7D-4BBA-ADA6-D29929E9FC91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4726299" y="316230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B3D7BA14-1998-4E1F-8ADD-EE613BA60BAC}"/>
              </a:ext>
            </a:extLst>
          </p:cNvPr>
          <p:cNvCxnSpPr/>
          <p:nvPr/>
        </p:nvCxnSpPr>
        <p:spPr>
          <a:xfrm>
            <a:off x="4726299" y="25844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B9368AC-61E4-468D-89DC-F775E965EDA1}"/>
              </a:ext>
            </a:extLst>
          </p:cNvPr>
          <p:cNvSpPr txBox="1"/>
          <p:nvPr/>
        </p:nvSpPr>
        <p:spPr>
          <a:xfrm>
            <a:off x="4356647" y="2992899"/>
            <a:ext cx="249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pl-PL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82AB58AD-CF3F-48DD-BF19-0C5250511ADE}"/>
              </a:ext>
            </a:extLst>
          </p:cNvPr>
          <p:cNvSpPr txBox="1"/>
          <p:nvPr/>
        </p:nvSpPr>
        <p:spPr>
          <a:xfrm>
            <a:off x="4847496" y="2143698"/>
            <a:ext cx="9818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Aplikacja</a:t>
            </a:r>
            <a:endParaRPr lang="pl-PL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39D72C3A-006F-403D-A934-F27C23DC12A6}"/>
              </a:ext>
            </a:extLst>
          </p:cNvPr>
          <p:cNvSpPr txBox="1"/>
          <p:nvPr/>
        </p:nvSpPr>
        <p:spPr>
          <a:xfrm>
            <a:off x="6386014" y="1908380"/>
            <a:ext cx="241508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Małe</a:t>
            </a:r>
            <a:r>
              <a:rPr lang="en-US" dirty="0"/>
              <a:t> </a:t>
            </a:r>
            <a:r>
              <a:rPr lang="en-US" dirty="0" err="1"/>
              <a:t>wykorzystanie</a:t>
            </a:r>
            <a:r>
              <a:rPr lang="en-US" dirty="0"/>
              <a:t> </a:t>
            </a:r>
            <a:r>
              <a:rPr lang="en-US" dirty="0" err="1"/>
              <a:t>zasobów</a:t>
            </a:r>
            <a:r>
              <a:rPr lang="en-US" dirty="0"/>
              <a:t> (10%)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Sprzęt</a:t>
            </a:r>
            <a:r>
              <a:rPr lang="en-US" dirty="0"/>
              <a:t> jest </a:t>
            </a:r>
            <a:r>
              <a:rPr lang="en-US" dirty="0" err="1"/>
              <a:t>drogi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Administrac</a:t>
            </a:r>
            <a:r>
              <a:rPr lang="pl-PL" dirty="0"/>
              <a:t>j</a:t>
            </a:r>
            <a:r>
              <a:rPr lang="en-US" dirty="0"/>
              <a:t>a – </a:t>
            </a:r>
            <a:r>
              <a:rPr lang="en-US" dirty="0" err="1"/>
              <a:t>utrzymanie</a:t>
            </a:r>
            <a:r>
              <a:rPr lang="en-US" dirty="0"/>
              <a:t>, </a:t>
            </a:r>
            <a:r>
              <a:rPr lang="en-US" dirty="0" err="1"/>
              <a:t>instalacja</a:t>
            </a:r>
            <a:r>
              <a:rPr lang="en-US" dirty="0"/>
              <a:t>, </a:t>
            </a:r>
            <a:r>
              <a:rPr lang="en-US" dirty="0" err="1"/>
              <a:t>update’y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Sprzęt</a:t>
            </a:r>
            <a:r>
              <a:rPr lang="en-US" dirty="0"/>
              <a:t> </a:t>
            </a:r>
            <a:r>
              <a:rPr lang="en-US" dirty="0" err="1"/>
              <a:t>szybko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starzeje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18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C3EEABBA-0944-4E06-B2C8-0C87A54AADD7}"/>
              </a:ext>
            </a:extLst>
          </p:cNvPr>
          <p:cNvSpPr/>
          <p:nvPr/>
        </p:nvSpPr>
        <p:spPr>
          <a:xfrm>
            <a:off x="266700" y="1314450"/>
            <a:ext cx="5791200" cy="31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Maszyny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wirtualne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A0D3F05-5AF2-41EF-9F39-F41CDEC1EABF}"/>
              </a:ext>
            </a:extLst>
          </p:cNvPr>
          <p:cNvSpPr/>
          <p:nvPr/>
        </p:nvSpPr>
        <p:spPr>
          <a:xfrm>
            <a:off x="3487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F29AD6B-6191-4E32-A0B2-2599EC41E4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8" y="2685740"/>
            <a:ext cx="1113932" cy="42417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3EA9CE4-4594-43A7-9E06-40199C17B8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4" y="2076140"/>
            <a:ext cx="482600" cy="482600"/>
          </a:xfrm>
          <a:prstGeom prst="rect">
            <a:avLst/>
          </a:prstGeom>
        </p:spPr>
      </p:pic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3A602A87-0718-4B2A-9AD4-1F70685B3201}"/>
              </a:ext>
            </a:extLst>
          </p:cNvPr>
          <p:cNvCxnSpPr>
            <a:cxnSpLocks/>
          </p:cNvCxnSpPr>
          <p:nvPr/>
        </p:nvCxnSpPr>
        <p:spPr>
          <a:xfrm>
            <a:off x="348784" y="255874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FD118FB3-285E-42E8-8B2E-F3E94308DA0C}"/>
              </a:ext>
            </a:extLst>
          </p:cNvPr>
          <p:cNvCxnSpPr/>
          <p:nvPr/>
        </p:nvCxnSpPr>
        <p:spPr>
          <a:xfrm>
            <a:off x="3487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 22">
            <a:extLst>
              <a:ext uri="{FF2B5EF4-FFF2-40B4-BE49-F238E27FC236}">
                <a16:creationId xmlns:a16="http://schemas.microsoft.com/office/drawing/2014/main" id="{9D44D1BD-803C-42DD-9184-31B2A5B525EF}"/>
              </a:ext>
            </a:extLst>
          </p:cNvPr>
          <p:cNvSpPr/>
          <p:nvPr/>
        </p:nvSpPr>
        <p:spPr>
          <a:xfrm>
            <a:off x="17076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D9387D69-B2A2-4775-95D2-FDBA73F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8" y="2685740"/>
            <a:ext cx="1113932" cy="424173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41B80AFA-161E-4473-AF7A-6F4598F43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84" y="2076140"/>
            <a:ext cx="482600" cy="482600"/>
          </a:xfrm>
          <a:prstGeom prst="rect">
            <a:avLst/>
          </a:prstGeom>
        </p:spPr>
      </p:pic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97F5CBA4-9A2C-4F90-9BE2-B4EE1BC85569}"/>
              </a:ext>
            </a:extLst>
          </p:cNvPr>
          <p:cNvCxnSpPr>
            <a:cxnSpLocks/>
          </p:cNvCxnSpPr>
          <p:nvPr/>
        </p:nvCxnSpPr>
        <p:spPr>
          <a:xfrm>
            <a:off x="1707684" y="2568265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>
            <a:extLst>
              <a:ext uri="{FF2B5EF4-FFF2-40B4-BE49-F238E27FC236}">
                <a16:creationId xmlns:a16="http://schemas.microsoft.com/office/drawing/2014/main" id="{567FF366-590A-4C58-8E5D-E7CA33559C82}"/>
              </a:ext>
            </a:extLst>
          </p:cNvPr>
          <p:cNvCxnSpPr/>
          <p:nvPr/>
        </p:nvCxnSpPr>
        <p:spPr>
          <a:xfrm>
            <a:off x="17076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006239DA-3445-4489-BA78-F21B2C9A150F}"/>
              </a:ext>
            </a:extLst>
          </p:cNvPr>
          <p:cNvSpPr/>
          <p:nvPr/>
        </p:nvSpPr>
        <p:spPr>
          <a:xfrm>
            <a:off x="30665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BDB6C746-106D-4DB3-8C91-3C8C6038AD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18" y="2685740"/>
            <a:ext cx="1113932" cy="424173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26604BD-4CC4-4549-A75B-B6A8C38E1A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84" y="2076140"/>
            <a:ext cx="482600" cy="482600"/>
          </a:xfrm>
          <a:prstGeom prst="rect">
            <a:avLst/>
          </a:prstGeom>
        </p:spPr>
      </p:pic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47574872-072D-4DB2-94FD-5F4D0CBFDE3F}"/>
              </a:ext>
            </a:extLst>
          </p:cNvPr>
          <p:cNvCxnSpPr>
            <a:cxnSpLocks/>
          </p:cNvCxnSpPr>
          <p:nvPr/>
        </p:nvCxnSpPr>
        <p:spPr>
          <a:xfrm>
            <a:off x="3066584" y="2562225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138D32B-56BE-43D8-93BC-D78464D0BD36}"/>
              </a:ext>
            </a:extLst>
          </p:cNvPr>
          <p:cNvCxnSpPr/>
          <p:nvPr/>
        </p:nvCxnSpPr>
        <p:spPr>
          <a:xfrm>
            <a:off x="30665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Obraz 17">
            <a:extLst>
              <a:ext uri="{FF2B5EF4-FFF2-40B4-BE49-F238E27FC236}">
                <a16:creationId xmlns:a16="http://schemas.microsoft.com/office/drawing/2014/main" id="{AC89B505-1F71-418D-9135-69E9D9877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8" y="1408113"/>
            <a:ext cx="477368" cy="560388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1FC48342-58A1-4C20-8AFF-0471ED34E8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74" y="1461030"/>
            <a:ext cx="539220" cy="53922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72B88FAF-0C95-4968-BF87-A8BE1F0E5D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04" y="1437507"/>
            <a:ext cx="565819" cy="520554"/>
          </a:xfrm>
          <a:prstGeom prst="rect">
            <a:avLst/>
          </a:prstGeom>
        </p:spPr>
      </p:pic>
      <p:sp>
        <p:nvSpPr>
          <p:cNvPr id="39" name="Prostokąt 38">
            <a:extLst>
              <a:ext uri="{FF2B5EF4-FFF2-40B4-BE49-F238E27FC236}">
                <a16:creationId xmlns:a16="http://schemas.microsoft.com/office/drawing/2014/main" id="{24B8C24D-324F-46A7-8D53-A6058F674F8A}"/>
              </a:ext>
            </a:extLst>
          </p:cNvPr>
          <p:cNvSpPr/>
          <p:nvPr/>
        </p:nvSpPr>
        <p:spPr>
          <a:xfrm>
            <a:off x="4726299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1" name="Obraz 40">
            <a:extLst>
              <a:ext uri="{FF2B5EF4-FFF2-40B4-BE49-F238E27FC236}">
                <a16:creationId xmlns:a16="http://schemas.microsoft.com/office/drawing/2014/main" id="{C3943441-08BF-4469-AAD8-37F92BDCD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33" y="2685740"/>
            <a:ext cx="1113932" cy="424173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A151FF4E-3963-4F2A-A846-0E9AB7254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99" y="2076140"/>
            <a:ext cx="482600" cy="482600"/>
          </a:xfrm>
          <a:prstGeom prst="rect">
            <a:avLst/>
          </a:prstGeom>
        </p:spPr>
      </p:pic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D75387C8-CB7D-4BBA-ADA6-D29929E9FC91}"/>
              </a:ext>
            </a:extLst>
          </p:cNvPr>
          <p:cNvCxnSpPr>
            <a:cxnSpLocks/>
          </p:cNvCxnSpPr>
          <p:nvPr/>
        </p:nvCxnSpPr>
        <p:spPr>
          <a:xfrm>
            <a:off x="4726299" y="2568575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B3D7BA14-1998-4E1F-8ADD-EE613BA60BAC}"/>
              </a:ext>
            </a:extLst>
          </p:cNvPr>
          <p:cNvCxnSpPr/>
          <p:nvPr/>
        </p:nvCxnSpPr>
        <p:spPr>
          <a:xfrm>
            <a:off x="4726299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B9368AC-61E4-468D-89DC-F775E965EDA1}"/>
              </a:ext>
            </a:extLst>
          </p:cNvPr>
          <p:cNvSpPr txBox="1"/>
          <p:nvPr/>
        </p:nvSpPr>
        <p:spPr>
          <a:xfrm>
            <a:off x="4356647" y="2408699"/>
            <a:ext cx="249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pl-PL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82AB58AD-CF3F-48DD-BF19-0C5250511ADE}"/>
              </a:ext>
            </a:extLst>
          </p:cNvPr>
          <p:cNvSpPr txBox="1"/>
          <p:nvPr/>
        </p:nvSpPr>
        <p:spPr>
          <a:xfrm>
            <a:off x="4847496" y="1559498"/>
            <a:ext cx="9818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Aplikacja</a:t>
            </a:r>
            <a:endParaRPr lang="pl-PL" dirty="0"/>
          </a:p>
        </p:txBody>
      </p:sp>
      <p:pic>
        <p:nvPicPr>
          <p:cNvPr id="48" name="Obraz 47">
            <a:extLst>
              <a:ext uri="{FF2B5EF4-FFF2-40B4-BE49-F238E27FC236}">
                <a16:creationId xmlns:a16="http://schemas.microsoft.com/office/drawing/2014/main" id="{427C21D6-0BA0-4157-909B-C93D48D9C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9" y="3938083"/>
            <a:ext cx="1113932" cy="424173"/>
          </a:xfrm>
          <a:prstGeom prst="rect">
            <a:avLst/>
          </a:prstGeom>
        </p:spPr>
      </p:pic>
      <p:pic>
        <p:nvPicPr>
          <p:cNvPr id="49" name="Obraz 48">
            <a:extLst>
              <a:ext uri="{FF2B5EF4-FFF2-40B4-BE49-F238E27FC236}">
                <a16:creationId xmlns:a16="http://schemas.microsoft.com/office/drawing/2014/main" id="{871A7B8A-7566-4ED9-81AC-F8B01D07A4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8" y="3902074"/>
            <a:ext cx="332863" cy="515937"/>
          </a:xfrm>
          <a:prstGeom prst="rect">
            <a:avLst/>
          </a:prstGeom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53EBF206-DC69-4746-A12E-86928F41744A}"/>
              </a:ext>
            </a:extLst>
          </p:cNvPr>
          <p:cNvSpPr/>
          <p:nvPr/>
        </p:nvSpPr>
        <p:spPr>
          <a:xfrm>
            <a:off x="266700" y="3257550"/>
            <a:ext cx="5791200" cy="6111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  <a:endParaRPr lang="pl-PL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B270B418-BBEB-4242-96A1-FA46B743A243}"/>
              </a:ext>
            </a:extLst>
          </p:cNvPr>
          <p:cNvSpPr txBox="1"/>
          <p:nvPr/>
        </p:nvSpPr>
        <p:spPr>
          <a:xfrm>
            <a:off x="6335615" y="1299087"/>
            <a:ext cx="241508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VM - 1 OS</a:t>
            </a:r>
          </a:p>
          <a:p>
            <a:r>
              <a:rPr lang="en-US" dirty="0"/>
              <a:t>vCPU</a:t>
            </a:r>
          </a:p>
          <a:p>
            <a:r>
              <a:rPr lang="en-US" dirty="0" err="1"/>
              <a:t>vRAM</a:t>
            </a:r>
            <a:endParaRPr lang="en-US" dirty="0"/>
          </a:p>
          <a:p>
            <a:r>
              <a:rPr lang="en-US" dirty="0" err="1"/>
              <a:t>vHD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porówaniu</a:t>
            </a:r>
            <a:r>
              <a:rPr lang="en-US" dirty="0"/>
              <a:t> do </a:t>
            </a:r>
            <a:r>
              <a:rPr lang="en-US" dirty="0" err="1"/>
              <a:t>fizycznego</a:t>
            </a:r>
            <a:r>
              <a:rPr lang="en-US" dirty="0"/>
              <a:t> </a:t>
            </a:r>
            <a:r>
              <a:rPr lang="en-US" dirty="0" err="1"/>
              <a:t>serwera</a:t>
            </a:r>
            <a:r>
              <a:rPr lang="en-US" dirty="0"/>
              <a:t> </a:t>
            </a:r>
            <a:r>
              <a:rPr lang="en-US" dirty="0" err="1"/>
              <a:t>dużo</a:t>
            </a:r>
            <a:r>
              <a:rPr lang="en-US" dirty="0"/>
              <a:t> </a:t>
            </a:r>
            <a:r>
              <a:rPr lang="en-US" dirty="0" err="1"/>
              <a:t>wydajniejsze</a:t>
            </a:r>
            <a:r>
              <a:rPr lang="en-US" dirty="0"/>
              <a:t> </a:t>
            </a:r>
            <a:r>
              <a:rPr lang="en-US" dirty="0" err="1"/>
              <a:t>rozwiązanie</a:t>
            </a:r>
            <a:r>
              <a:rPr lang="en-US" dirty="0"/>
              <a:t>, ale…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79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Maszyny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wirtualne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wady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B270B418-BBEB-4242-96A1-FA46B743A243}"/>
              </a:ext>
            </a:extLst>
          </p:cNvPr>
          <p:cNvSpPr txBox="1"/>
          <p:nvPr/>
        </p:nvSpPr>
        <p:spPr>
          <a:xfrm>
            <a:off x="348784" y="1299087"/>
            <a:ext cx="840191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“It’s all about the OS”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biznesowej</a:t>
            </a:r>
            <a:r>
              <a:rPr lang="en-US" dirty="0"/>
              <a:t>, </a:t>
            </a:r>
            <a:r>
              <a:rPr lang="en-US" dirty="0" err="1"/>
              <a:t>więcej</a:t>
            </a:r>
            <a:r>
              <a:rPr lang="en-US" dirty="0"/>
              <a:t> OS != </a:t>
            </a:r>
            <a:r>
              <a:rPr lang="en-US" dirty="0" err="1"/>
              <a:t>większa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biznesu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Licencje</a:t>
            </a:r>
            <a:r>
              <a:rPr lang="en-US" dirty="0"/>
              <a:t>, </a:t>
            </a:r>
            <a:r>
              <a:rPr lang="en-US" dirty="0" err="1"/>
              <a:t>updaty</a:t>
            </a:r>
            <a:r>
              <a:rPr lang="en-US" dirty="0"/>
              <a:t>, </a:t>
            </a:r>
            <a:r>
              <a:rPr lang="en-US" dirty="0" err="1"/>
              <a:t>administracja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 “</a:t>
            </a:r>
            <a:r>
              <a:rPr lang="en-US" dirty="0" err="1"/>
              <a:t>zjada</a:t>
            </a:r>
            <a:r>
              <a:rPr lang="en-US" dirty="0"/>
              <a:t>” </a:t>
            </a:r>
            <a:r>
              <a:rPr lang="en-US" dirty="0" err="1"/>
              <a:t>zasoby</a:t>
            </a:r>
            <a:endParaRPr lang="en-US" dirty="0"/>
          </a:p>
          <a:p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AE3E398-1C13-4D26-BD78-9B5D92D4BA26}"/>
              </a:ext>
            </a:extLst>
          </p:cNvPr>
          <p:cNvSpPr/>
          <p:nvPr/>
        </p:nvSpPr>
        <p:spPr>
          <a:xfrm>
            <a:off x="552450" y="2292350"/>
            <a:ext cx="8198251" cy="1511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Np.</a:t>
            </a:r>
          </a:p>
          <a:p>
            <a:r>
              <a:rPr lang="en-US" dirty="0"/>
              <a:t>1 OS: 10GB </a:t>
            </a:r>
            <a:r>
              <a:rPr lang="en-US" dirty="0" err="1"/>
              <a:t>pamięci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dysku</a:t>
            </a:r>
            <a:r>
              <a:rPr lang="en-US" dirty="0"/>
              <a:t>, 4GB RAM, 5% CPU</a:t>
            </a:r>
          </a:p>
          <a:p>
            <a:r>
              <a:rPr lang="en-US" dirty="0"/>
              <a:t>10 VM = 100GB HDD, 40GB RAM, 50% CPU</a:t>
            </a:r>
          </a:p>
          <a:p>
            <a:r>
              <a:rPr lang="en-US" dirty="0" err="1"/>
              <a:t>Wszystko</a:t>
            </a:r>
            <a:r>
              <a:rPr lang="en-US" dirty="0"/>
              <a:t> </a:t>
            </a:r>
            <a:r>
              <a:rPr lang="en-US" dirty="0" err="1"/>
              <a:t>zanim</a:t>
            </a:r>
            <a:r>
              <a:rPr lang="en-US" dirty="0"/>
              <a:t> </a:t>
            </a:r>
            <a:r>
              <a:rPr lang="en-US" dirty="0" err="1"/>
              <a:t>zainstalujemy</a:t>
            </a:r>
            <a:r>
              <a:rPr lang="en-US" dirty="0"/>
              <a:t> </a:t>
            </a:r>
            <a:r>
              <a:rPr lang="en-US" dirty="0" err="1"/>
              <a:t>choćby</a:t>
            </a:r>
            <a:r>
              <a:rPr lang="en-US" dirty="0"/>
              <a:t> </a:t>
            </a:r>
            <a:r>
              <a:rPr lang="en-US" dirty="0" err="1"/>
              <a:t>jedną</a:t>
            </a:r>
            <a:r>
              <a:rPr lang="en-US" dirty="0"/>
              <a:t> </a:t>
            </a:r>
            <a:r>
              <a:rPr lang="en-US" dirty="0" err="1"/>
              <a:t>aplikację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 err="1"/>
              <a:t>Koszty</a:t>
            </a:r>
            <a:r>
              <a:rPr lang="en-US" dirty="0"/>
              <a:t> - </a:t>
            </a:r>
            <a:r>
              <a:rPr lang="en-US" dirty="0" err="1"/>
              <a:t>płacimy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to (</a:t>
            </a:r>
            <a:r>
              <a:rPr lang="en-US" dirty="0" err="1"/>
              <a:t>fizycznie</a:t>
            </a:r>
            <a:r>
              <a:rPr lang="en-US" dirty="0"/>
              <a:t> 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zasoby</a:t>
            </a:r>
            <a:r>
              <a:rPr lang="en-US" dirty="0"/>
              <a:t> </a:t>
            </a:r>
            <a:r>
              <a:rPr lang="en-US" dirty="0" err="1"/>
              <a:t>zużyte</a:t>
            </a:r>
            <a:r>
              <a:rPr lang="en-US" dirty="0"/>
              <a:t> w </a:t>
            </a:r>
            <a:r>
              <a:rPr lang="en-US" dirty="0" err="1"/>
              <a:t>chmurze</a:t>
            </a:r>
            <a:r>
              <a:rPr lang="en-US" dirty="0"/>
              <a:t>)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24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Czego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potrzeba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aplikacjom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B407C669-601F-4B11-B0CD-5422EEB78BEB}"/>
              </a:ext>
            </a:extLst>
          </p:cNvPr>
          <p:cNvSpPr txBox="1"/>
          <p:nvPr/>
        </p:nvSpPr>
        <p:spPr>
          <a:xfrm>
            <a:off x="740433" y="2205994"/>
            <a:ext cx="77369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Wszystko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czego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potrzbuje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aplikacja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to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bezpieczne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izolowane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środowisko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1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Kontenery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1101566-9D70-4EAF-8061-9273CCBF7CA9}"/>
              </a:ext>
            </a:extLst>
          </p:cNvPr>
          <p:cNvSpPr/>
          <p:nvPr/>
        </p:nvSpPr>
        <p:spPr>
          <a:xfrm>
            <a:off x="266700" y="1314450"/>
            <a:ext cx="5791200" cy="31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0ED4F2B-0F97-40C0-8D70-7CE9F089A3FA}"/>
              </a:ext>
            </a:extLst>
          </p:cNvPr>
          <p:cNvSpPr/>
          <p:nvPr/>
        </p:nvSpPr>
        <p:spPr>
          <a:xfrm>
            <a:off x="3487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pl-PL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CDE06B42-0446-461B-966A-C9FAEBDC895F}"/>
              </a:ext>
            </a:extLst>
          </p:cNvPr>
          <p:cNvCxnSpPr/>
          <p:nvPr/>
        </p:nvCxnSpPr>
        <p:spPr>
          <a:xfrm>
            <a:off x="3487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ostokąt 9">
            <a:extLst>
              <a:ext uri="{FF2B5EF4-FFF2-40B4-BE49-F238E27FC236}">
                <a16:creationId xmlns:a16="http://schemas.microsoft.com/office/drawing/2014/main" id="{468ECECB-2142-4FFA-BCD9-82F1305F31C1}"/>
              </a:ext>
            </a:extLst>
          </p:cNvPr>
          <p:cNvSpPr/>
          <p:nvPr/>
        </p:nvSpPr>
        <p:spPr>
          <a:xfrm>
            <a:off x="17076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pl-PL" dirty="0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3B73D4EC-FBE2-415B-86AB-156A48A9CE01}"/>
              </a:ext>
            </a:extLst>
          </p:cNvPr>
          <p:cNvCxnSpPr/>
          <p:nvPr/>
        </p:nvCxnSpPr>
        <p:spPr>
          <a:xfrm>
            <a:off x="17076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>
            <a:extLst>
              <a:ext uri="{FF2B5EF4-FFF2-40B4-BE49-F238E27FC236}">
                <a16:creationId xmlns:a16="http://schemas.microsoft.com/office/drawing/2014/main" id="{0AB51F43-D3F1-4B12-B99D-3E8E6CB6265E}"/>
              </a:ext>
            </a:extLst>
          </p:cNvPr>
          <p:cNvSpPr/>
          <p:nvPr/>
        </p:nvSpPr>
        <p:spPr>
          <a:xfrm>
            <a:off x="30665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pl-PL" dirty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C95A531-8211-4A29-9A01-B6E1F9729B81}"/>
              </a:ext>
            </a:extLst>
          </p:cNvPr>
          <p:cNvCxnSpPr/>
          <p:nvPr/>
        </p:nvCxnSpPr>
        <p:spPr>
          <a:xfrm>
            <a:off x="30665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Obraz 20">
            <a:extLst>
              <a:ext uri="{FF2B5EF4-FFF2-40B4-BE49-F238E27FC236}">
                <a16:creationId xmlns:a16="http://schemas.microsoft.com/office/drawing/2014/main" id="{1198D8BD-274F-47E5-85A7-71FF6E63B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8" y="1408113"/>
            <a:ext cx="477368" cy="560388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6F2CA365-B319-4CB6-93E2-3440469BDC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74" y="1461030"/>
            <a:ext cx="539220" cy="53922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99E6E885-D8E7-46F4-95D0-71C66B1298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04" y="1437507"/>
            <a:ext cx="565819" cy="520554"/>
          </a:xfrm>
          <a:prstGeom prst="rect">
            <a:avLst/>
          </a:prstGeom>
        </p:spPr>
      </p:pic>
      <p:sp>
        <p:nvSpPr>
          <p:cNvPr id="24" name="Prostokąt 23">
            <a:extLst>
              <a:ext uri="{FF2B5EF4-FFF2-40B4-BE49-F238E27FC236}">
                <a16:creationId xmlns:a16="http://schemas.microsoft.com/office/drawing/2014/main" id="{093CB4D8-689D-47F0-BE35-663FB5E01D96}"/>
              </a:ext>
            </a:extLst>
          </p:cNvPr>
          <p:cNvSpPr/>
          <p:nvPr/>
        </p:nvSpPr>
        <p:spPr>
          <a:xfrm>
            <a:off x="4726299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pl-PL" dirty="0"/>
          </a:p>
        </p:txBody>
      </p: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44B5454-96B0-447A-95F5-30BB7B6C19E9}"/>
              </a:ext>
            </a:extLst>
          </p:cNvPr>
          <p:cNvCxnSpPr/>
          <p:nvPr/>
        </p:nvCxnSpPr>
        <p:spPr>
          <a:xfrm>
            <a:off x="4726299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CF03233-2392-4D60-A75D-57AAB4027424}"/>
              </a:ext>
            </a:extLst>
          </p:cNvPr>
          <p:cNvSpPr txBox="1"/>
          <p:nvPr/>
        </p:nvSpPr>
        <p:spPr>
          <a:xfrm>
            <a:off x="4356647" y="2408699"/>
            <a:ext cx="249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672FD0D2-42E7-4183-BF31-60CBF3405706}"/>
              </a:ext>
            </a:extLst>
          </p:cNvPr>
          <p:cNvSpPr txBox="1"/>
          <p:nvPr/>
        </p:nvSpPr>
        <p:spPr>
          <a:xfrm>
            <a:off x="4847496" y="1559498"/>
            <a:ext cx="9818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Aplikacja</a:t>
            </a:r>
            <a:endParaRPr lang="pl-PL" dirty="0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AC526B7C-AF4D-48AD-911C-2CAB996D45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9" y="3938083"/>
            <a:ext cx="1113932" cy="424173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AEE47BCA-C601-4003-959D-973AD0B94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8" y="3902074"/>
            <a:ext cx="332863" cy="515937"/>
          </a:xfrm>
          <a:prstGeom prst="rect">
            <a:avLst/>
          </a:prstGeom>
        </p:spPr>
      </p:pic>
      <p:sp>
        <p:nvSpPr>
          <p:cNvPr id="34" name="Prostokąt 33">
            <a:extLst>
              <a:ext uri="{FF2B5EF4-FFF2-40B4-BE49-F238E27FC236}">
                <a16:creationId xmlns:a16="http://schemas.microsoft.com/office/drawing/2014/main" id="{38C13FC1-2FBD-426A-A83B-9D5278B94229}"/>
              </a:ext>
            </a:extLst>
          </p:cNvPr>
          <p:cNvSpPr/>
          <p:nvPr/>
        </p:nvSpPr>
        <p:spPr>
          <a:xfrm>
            <a:off x="266700" y="3257550"/>
            <a:ext cx="5791200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(Kernel)</a:t>
            </a:r>
            <a:endParaRPr lang="pl-PL" dirty="0"/>
          </a:p>
        </p:txBody>
      </p:sp>
      <p:pic>
        <p:nvPicPr>
          <p:cNvPr id="36" name="Obraz 35">
            <a:extLst>
              <a:ext uri="{FF2B5EF4-FFF2-40B4-BE49-F238E27FC236}">
                <a16:creationId xmlns:a16="http://schemas.microsoft.com/office/drawing/2014/main" id="{973D875E-397B-42C4-861C-7E2CBDC098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84" y="3322637"/>
            <a:ext cx="482600" cy="482600"/>
          </a:xfrm>
          <a:prstGeom prst="rect">
            <a:avLst/>
          </a:prstGeom>
        </p:spPr>
      </p:pic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34E2438-1E71-4DD2-8B74-8D532C83DDD2}"/>
              </a:ext>
            </a:extLst>
          </p:cNvPr>
          <p:cNvSpPr txBox="1"/>
          <p:nvPr/>
        </p:nvSpPr>
        <p:spPr>
          <a:xfrm>
            <a:off x="6335615" y="1299087"/>
            <a:ext cx="241508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“z </a:t>
            </a:r>
            <a:r>
              <a:rPr lang="en-US" dirty="0" err="1"/>
              <a:t>góry</a:t>
            </a:r>
            <a:r>
              <a:rPr lang="en-US" dirty="0"/>
              <a:t>” </a:t>
            </a:r>
            <a:r>
              <a:rPr lang="en-US" dirty="0" err="1"/>
              <a:t>przypominają</a:t>
            </a:r>
            <a:r>
              <a:rPr lang="en-US" dirty="0"/>
              <a:t>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uruchomieniowe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aplikacji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DUŻO “</a:t>
            </a:r>
            <a:r>
              <a:rPr lang="en-US" dirty="0" err="1"/>
              <a:t>lżejsze</a:t>
            </a:r>
            <a:r>
              <a:rPr lang="en-US" dirty="0"/>
              <a:t>” od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OS – </a:t>
            </a:r>
            <a:r>
              <a:rPr lang="en-US" dirty="0" err="1"/>
              <a:t>używają</a:t>
            </a:r>
            <a:r>
              <a:rPr lang="en-US" dirty="0"/>
              <a:t> kernel </a:t>
            </a:r>
            <a:r>
              <a:rPr lang="en-US" dirty="0" err="1"/>
              <a:t>hosta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małe</a:t>
            </a:r>
            <a:r>
              <a:rPr lang="en-US" dirty="0"/>
              <a:t> </a:t>
            </a: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zasobów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szybkie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18-Modern Blue Business Proposal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19-Dark Blue Business Proposal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008CD2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11138</TotalTime>
  <Words>1173</Words>
  <Application>Microsoft Office PowerPoint</Application>
  <PresentationFormat>Pokaz na ekranie (16:9)</PresentationFormat>
  <Paragraphs>275</Paragraphs>
  <Slides>28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28</vt:i4>
      </vt:variant>
    </vt:vector>
  </HeadingPairs>
  <TitlesOfParts>
    <vt:vector size="37" baseType="lpstr">
      <vt:lpstr>Arial</vt:lpstr>
      <vt:lpstr>Calibri</vt:lpstr>
      <vt:lpstr>Corbel</vt:lpstr>
      <vt:lpstr>Lato</vt:lpstr>
      <vt:lpstr>Lato Black</vt:lpstr>
      <vt:lpstr>Open Sans</vt:lpstr>
      <vt:lpstr>Roboto</vt:lpstr>
      <vt:lpstr>Office Theme</vt:lpstr>
      <vt:lpstr>1_Office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</dc:creator>
  <cp:lastModifiedBy>Krzesimir Siatka</cp:lastModifiedBy>
  <cp:revision>1467</cp:revision>
  <dcterms:created xsi:type="dcterms:W3CDTF">2015-05-25T12:45:08Z</dcterms:created>
  <dcterms:modified xsi:type="dcterms:W3CDTF">2018-02-02T10:58:22Z</dcterms:modified>
</cp:coreProperties>
</file>