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handoutMasterIdLst>
    <p:handoutMasterId r:id="rId50"/>
  </p:handoutMasterIdLst>
  <p:sldIdLst>
    <p:sldId id="461" r:id="rId2"/>
    <p:sldId id="470" r:id="rId3"/>
    <p:sldId id="471" r:id="rId4"/>
    <p:sldId id="472" r:id="rId5"/>
    <p:sldId id="487" r:id="rId6"/>
    <p:sldId id="473" r:id="rId7"/>
    <p:sldId id="486" r:id="rId8"/>
    <p:sldId id="488" r:id="rId9"/>
    <p:sldId id="489" r:id="rId10"/>
    <p:sldId id="490" r:id="rId11"/>
    <p:sldId id="491" r:id="rId12"/>
    <p:sldId id="492" r:id="rId13"/>
    <p:sldId id="493" r:id="rId14"/>
    <p:sldId id="495" r:id="rId15"/>
    <p:sldId id="496" r:id="rId16"/>
    <p:sldId id="494" r:id="rId17"/>
    <p:sldId id="497" r:id="rId18"/>
    <p:sldId id="499" r:id="rId19"/>
    <p:sldId id="500" r:id="rId20"/>
    <p:sldId id="501" r:id="rId21"/>
    <p:sldId id="502" r:id="rId22"/>
    <p:sldId id="504" r:id="rId23"/>
    <p:sldId id="498" r:id="rId24"/>
    <p:sldId id="503" r:id="rId25"/>
    <p:sldId id="505" r:id="rId26"/>
    <p:sldId id="506" r:id="rId27"/>
    <p:sldId id="507" r:id="rId28"/>
    <p:sldId id="508" r:id="rId29"/>
    <p:sldId id="510" r:id="rId30"/>
    <p:sldId id="512" r:id="rId31"/>
    <p:sldId id="509" r:id="rId32"/>
    <p:sldId id="513" r:id="rId33"/>
    <p:sldId id="529" r:id="rId34"/>
    <p:sldId id="516" r:id="rId35"/>
    <p:sldId id="511" r:id="rId36"/>
    <p:sldId id="527" r:id="rId37"/>
    <p:sldId id="517" r:id="rId38"/>
    <p:sldId id="521" r:id="rId39"/>
    <p:sldId id="519" r:id="rId40"/>
    <p:sldId id="520" r:id="rId41"/>
    <p:sldId id="514" r:id="rId42"/>
    <p:sldId id="518" r:id="rId43"/>
    <p:sldId id="525" r:id="rId44"/>
    <p:sldId id="526" r:id="rId45"/>
    <p:sldId id="523" r:id="rId46"/>
    <p:sldId id="528" r:id="rId47"/>
    <p:sldId id="524" r:id="rId4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tenet" initials="b" lastIdx="6" clrIdx="0">
    <p:extLst>
      <p:ext uri="{19B8F6BF-5375-455C-9EA6-DF929625EA0E}">
        <p15:presenceInfo xmlns:p15="http://schemas.microsoft.com/office/powerpoint/2012/main" userId="britene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F6F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8" autoAdjust="0"/>
    <p:restoredTop sz="96233" autoAdjust="0"/>
  </p:normalViewPr>
  <p:slideViewPr>
    <p:cSldViewPr snapToGrid="0" showGuides="1">
      <p:cViewPr varScale="1">
        <p:scale>
          <a:sx n="151" d="100"/>
          <a:sy n="151" d="100"/>
        </p:scale>
        <p:origin x="54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28"/>
    </p:cViewPr>
  </p:sorterViewPr>
  <p:notesViewPr>
    <p:cSldViewPr snapToGrid="0" showGuides="1">
      <p:cViewPr varScale="1">
        <p:scale>
          <a:sx n="81" d="100"/>
          <a:sy n="81" d="100"/>
        </p:scale>
        <p:origin x="195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01BD6-766B-4D19-B75E-7E6A037A6BF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302AA-81B1-4225-BC36-6DD3E8E98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44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D3C34-4FAE-4634-9621-7C1A1531823B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D1758-ED3D-4611-B861-63A1DF03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5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ortfolio in Brow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/>
          <p:cNvSpPr/>
          <p:nvPr userDrawn="1"/>
        </p:nvSpPr>
        <p:spPr>
          <a:xfrm>
            <a:off x="0" y="812800"/>
            <a:ext cx="9144000" cy="433069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7" name="Prostokąt 16"/>
          <p:cNvSpPr/>
          <p:nvPr userDrawn="1"/>
        </p:nvSpPr>
        <p:spPr>
          <a:xfrm>
            <a:off x="0" y="4826000"/>
            <a:ext cx="9144000" cy="31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4" name="Prostokąt 13"/>
          <p:cNvSpPr/>
          <p:nvPr userDrawn="1"/>
        </p:nvSpPr>
        <p:spPr>
          <a:xfrm>
            <a:off x="0" y="1"/>
            <a:ext cx="9144000" cy="81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Owal 1"/>
          <p:cNvSpPr/>
          <p:nvPr userDrawn="1"/>
        </p:nvSpPr>
        <p:spPr>
          <a:xfrm>
            <a:off x="246434" y="197945"/>
            <a:ext cx="421532" cy="4215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5" name="Łącznik prosty 4"/>
          <p:cNvCxnSpPr/>
          <p:nvPr userDrawn="1"/>
        </p:nvCxnSpPr>
        <p:spPr>
          <a:xfrm>
            <a:off x="0" y="812796"/>
            <a:ext cx="9144000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15"/>
          <p:cNvCxnSpPr/>
          <p:nvPr userDrawn="1"/>
        </p:nvCxnSpPr>
        <p:spPr>
          <a:xfrm>
            <a:off x="0" y="4825999"/>
            <a:ext cx="9144000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60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36170" y="1491268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2480030" y="1491268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123890" y="1491268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67750" y="1491268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7411611" y="1491268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836170" y="2990521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2480030" y="2990521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4123890" y="2990521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4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5767750" y="2990521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7411611" y="2990521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6" name="TextBox 2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5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reative Forc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90059" y="1636182"/>
            <a:ext cx="1452033" cy="1563369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853972" y="1636182"/>
            <a:ext cx="1452033" cy="1563369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817887" y="1636182"/>
            <a:ext cx="1452033" cy="1563369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792064" y="1636182"/>
            <a:ext cx="1452033" cy="1563369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2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reative For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3725" y="1543050"/>
            <a:ext cx="2483136" cy="1992630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328844" y="1543050"/>
            <a:ext cx="2483136" cy="1992630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063964" y="1543050"/>
            <a:ext cx="2483136" cy="1992630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9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Half Pictgure 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0" y="0"/>
            <a:ext cx="4572000" cy="5143499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4202" y="575841"/>
            <a:ext cx="3331093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93725" y="959101"/>
            <a:ext cx="3331093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</p:spTree>
    <p:extLst>
      <p:ext uri="{BB962C8B-B14F-4D97-AF65-F5344CB8AC3E}">
        <p14:creationId xmlns:p14="http://schemas.microsoft.com/office/powerpoint/2010/main" val="147193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Picture at Lef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3726" y="1543049"/>
            <a:ext cx="2692400" cy="2743201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d Service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3726" y="1543049"/>
            <a:ext cx="1882774" cy="2743201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64326" y="1543049"/>
            <a:ext cx="1882774" cy="2743201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640792" y="1543049"/>
            <a:ext cx="1882774" cy="2743201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617259" y="1543049"/>
            <a:ext cx="1882774" cy="2743201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1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03250" y="2790824"/>
            <a:ext cx="3282950" cy="2352673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267324" y="2790824"/>
            <a:ext cx="3280631" cy="2352673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362200" y="1966913"/>
            <a:ext cx="4419600" cy="3176585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6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Left Half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4572000" cy="5143499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156204" y="575840"/>
            <a:ext cx="3394071" cy="681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165727" y="1306764"/>
            <a:ext cx="3394071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165727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15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8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 Right Pictgure 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0" y="0"/>
            <a:ext cx="4572000" cy="3047999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4202" y="575841"/>
            <a:ext cx="3331093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93725" y="959101"/>
            <a:ext cx="3331093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</p:spTree>
    <p:extLst>
      <p:ext uri="{BB962C8B-B14F-4D97-AF65-F5344CB8AC3E}">
        <p14:creationId xmlns:p14="http://schemas.microsoft.com/office/powerpoint/2010/main" val="317226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ortfolio Single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3725" y="1543049"/>
            <a:ext cx="3986742" cy="2756285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23" y="0"/>
            <a:ext cx="9144000" cy="5143500"/>
          </a:xfrm>
          <a:prstGeom prst="rect">
            <a:avLst/>
          </a:prstGeom>
        </p:spPr>
      </p:pic>
      <p:cxnSp>
        <p:nvCxnSpPr>
          <p:cNvPr id="3" name="Łącznik prosty 2"/>
          <p:cNvCxnSpPr/>
          <p:nvPr userDrawn="1"/>
        </p:nvCxnSpPr>
        <p:spPr>
          <a:xfrm flipH="1">
            <a:off x="0" y="4509395"/>
            <a:ext cx="9144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66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 Portfolio in Brow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3922871" y="1686719"/>
            <a:ext cx="4598829" cy="267096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0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Portfolio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4667249" y="1943100"/>
            <a:ext cx="3107531" cy="194327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8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CD Portfolio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979246" y="1911986"/>
            <a:ext cx="2706929" cy="162893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6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Portfolio Showcase at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3986213" y="2021681"/>
            <a:ext cx="1216819" cy="216693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5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Portfolio Showcase a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48047" y="1804652"/>
            <a:ext cx="1573825" cy="2100597"/>
          </a:xfrm>
          <a:prstGeom prst="rect">
            <a:avLst/>
          </a:prstGeom>
          <a:noFill/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4673016" y="2437606"/>
            <a:ext cx="2107406" cy="1581944"/>
          </a:xfrm>
          <a:prstGeom prst="rect">
            <a:avLst/>
          </a:prstGeom>
          <a:noFill/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Portfolio Showcase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723197" y="1925601"/>
            <a:ext cx="1216819" cy="216693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3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ous Project Show 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9"/>
          <p:cNvSpPr>
            <a:spLocks noGrp="1"/>
          </p:cNvSpPr>
          <p:nvPr userDrawn="1">
            <p:ph type="body" sz="quarter" idx="18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9"/>
          <p:cNvSpPr>
            <a:spLocks noGrp="1"/>
          </p:cNvSpPr>
          <p:nvPr userDrawn="1">
            <p:ph type="body" sz="quarter" idx="19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6" name="Straight Connector 45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594391" y="1543050"/>
            <a:ext cx="1984248" cy="1371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8" name="TextBox 37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40" name="TextBox 39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42" name="Picture Placeholder 17"/>
          <p:cNvSpPr>
            <a:spLocks noGrp="1"/>
          </p:cNvSpPr>
          <p:nvPr>
            <p:ph type="pic" sz="quarter" idx="20"/>
          </p:nvPr>
        </p:nvSpPr>
        <p:spPr>
          <a:xfrm>
            <a:off x="4561555" y="1543050"/>
            <a:ext cx="1984248" cy="1371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47" name="Picture Placeholder 17"/>
          <p:cNvSpPr>
            <a:spLocks noGrp="1"/>
          </p:cNvSpPr>
          <p:nvPr>
            <p:ph type="pic" sz="quarter" idx="21"/>
          </p:nvPr>
        </p:nvSpPr>
        <p:spPr>
          <a:xfrm>
            <a:off x="2577973" y="2913398"/>
            <a:ext cx="1984248" cy="1371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0" name="Picture Placeholder 17"/>
          <p:cNvSpPr>
            <a:spLocks noGrp="1"/>
          </p:cNvSpPr>
          <p:nvPr>
            <p:ph type="pic" sz="quarter" idx="22"/>
          </p:nvPr>
        </p:nvSpPr>
        <p:spPr>
          <a:xfrm>
            <a:off x="6545137" y="2913398"/>
            <a:ext cx="1984248" cy="1371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7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Testimon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9"/>
          <p:cNvSpPr>
            <a:spLocks noGrp="1"/>
          </p:cNvSpPr>
          <p:nvPr userDrawn="1">
            <p:ph type="body" sz="quarter" idx="18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9"/>
          <p:cNvSpPr>
            <a:spLocks noGrp="1"/>
          </p:cNvSpPr>
          <p:nvPr userDrawn="1">
            <p:ph type="body" sz="quarter" idx="19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6" name="Straight Connector 45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40" name="TextBox 39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50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Picture Placeholder 9"/>
          <p:cNvSpPr>
            <a:spLocks noGrp="1"/>
          </p:cNvSpPr>
          <p:nvPr userDrawn="1">
            <p:ph type="pic" sz="quarter" idx="11"/>
          </p:nvPr>
        </p:nvSpPr>
        <p:spPr>
          <a:xfrm>
            <a:off x="591940" y="3128769"/>
            <a:ext cx="570159" cy="570159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3" name="Picture Placeholder 9"/>
          <p:cNvSpPr>
            <a:spLocks noGrp="1"/>
          </p:cNvSpPr>
          <p:nvPr userDrawn="1">
            <p:ph type="pic" sz="quarter" idx="20"/>
          </p:nvPr>
        </p:nvSpPr>
        <p:spPr>
          <a:xfrm>
            <a:off x="3524298" y="3132337"/>
            <a:ext cx="570159" cy="570159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4" name="Picture Placeholder 9"/>
          <p:cNvSpPr>
            <a:spLocks noGrp="1"/>
          </p:cNvSpPr>
          <p:nvPr userDrawn="1">
            <p:ph type="pic" sz="quarter" idx="21"/>
          </p:nvPr>
        </p:nvSpPr>
        <p:spPr>
          <a:xfrm>
            <a:off x="6426859" y="3132337"/>
            <a:ext cx="570159" cy="570159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4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5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ull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0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23" y="0"/>
            <a:ext cx="9144000" cy="5143500"/>
          </a:xfrm>
          <a:prstGeom prst="rect">
            <a:avLst/>
          </a:prstGeom>
        </p:spPr>
      </p:pic>
      <p:cxnSp>
        <p:nvCxnSpPr>
          <p:cNvPr id="3" name="Łącznik prosty 2"/>
          <p:cNvCxnSpPr/>
          <p:nvPr userDrawn="1"/>
        </p:nvCxnSpPr>
        <p:spPr>
          <a:xfrm flipH="1">
            <a:off x="0" y="4516119"/>
            <a:ext cx="9144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36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cowni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Łącznik prosty 2"/>
          <p:cNvCxnSpPr/>
          <p:nvPr userDrawn="1"/>
        </p:nvCxnSpPr>
        <p:spPr>
          <a:xfrm flipH="1">
            <a:off x="0" y="4516119"/>
            <a:ext cx="9144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4"/>
          <p:cNvSpPr/>
          <p:nvPr userDrawn="1"/>
        </p:nvSpPr>
        <p:spPr>
          <a:xfrm>
            <a:off x="0" y="0"/>
            <a:ext cx="9144000" cy="4508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9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29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 userDrawn="1">
          <p15:clr>
            <a:srgbClr val="FBAE40"/>
          </p15:clr>
        </p15:guide>
        <p15:guide id="2" pos="5384" userDrawn="1">
          <p15:clr>
            <a:srgbClr val="FBAE40"/>
          </p15:clr>
        </p15:guide>
        <p15:guide id="3" pos="374" userDrawn="1">
          <p15:clr>
            <a:srgbClr val="FBAE40"/>
          </p15:clr>
        </p15:guide>
        <p15:guide id="4" orient="horz" pos="306" userDrawn="1">
          <p15:clr>
            <a:srgbClr val="FBAE40"/>
          </p15:clr>
        </p15:guide>
        <p15:guide id="5" orient="horz" pos="97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1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365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History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189509" y="1590011"/>
            <a:ext cx="1035714" cy="103571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520359" y="3233602"/>
            <a:ext cx="1035714" cy="103571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907309" y="3233602"/>
            <a:ext cx="1035714" cy="103571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17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2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History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520359" y="1590770"/>
            <a:ext cx="1035714" cy="103571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907309" y="1590770"/>
            <a:ext cx="1035714" cy="103571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211734" y="3233602"/>
            <a:ext cx="1035714" cy="103571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20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5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683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68" r:id="rId2"/>
    <p:sldLayoutId id="2147483694" r:id="rId3"/>
    <p:sldLayoutId id="2147483695" r:id="rId4"/>
    <p:sldLayoutId id="2147483667" r:id="rId5"/>
    <p:sldLayoutId id="2147483673" r:id="rId6"/>
    <p:sldLayoutId id="2147483674" r:id="rId7"/>
    <p:sldLayoutId id="2147483690" r:id="rId8"/>
    <p:sldLayoutId id="2147483691" r:id="rId9"/>
    <p:sldLayoutId id="2147483672" r:id="rId10"/>
    <p:sldLayoutId id="2147483693" r:id="rId11"/>
    <p:sldLayoutId id="2147483671" r:id="rId12"/>
    <p:sldLayoutId id="2147483675" r:id="rId13"/>
    <p:sldLayoutId id="2147483682" r:id="rId14"/>
    <p:sldLayoutId id="2147483687" r:id="rId15"/>
    <p:sldLayoutId id="2147483680" r:id="rId16"/>
    <p:sldLayoutId id="2147483676" r:id="rId17"/>
    <p:sldLayoutId id="2147483692" r:id="rId18"/>
    <p:sldLayoutId id="2147483679" r:id="rId19"/>
    <p:sldLayoutId id="2147483677" r:id="rId20"/>
    <p:sldLayoutId id="2147483683" r:id="rId21"/>
    <p:sldLayoutId id="2147483684" r:id="rId22"/>
    <p:sldLayoutId id="2147483685" r:id="rId23"/>
    <p:sldLayoutId id="2147483689" r:id="rId24"/>
    <p:sldLayoutId id="2147483686" r:id="rId25"/>
    <p:sldLayoutId id="2147483678" r:id="rId26"/>
    <p:sldLayoutId id="2147483688" r:id="rId27"/>
    <p:sldLayoutId id="2147483669" r:id="rId28"/>
    <p:sldLayoutId id="2147483670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24.png"/><Relationship Id="rId5" Type="http://schemas.openxmlformats.org/officeDocument/2006/relationships/image" Target="../media/image19.png"/><Relationship Id="rId10" Type="http://schemas.openxmlformats.org/officeDocument/2006/relationships/image" Target="../media/image11.png"/><Relationship Id="rId4" Type="http://schemas.openxmlformats.org/officeDocument/2006/relationships/image" Target="../media/image18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10" Type="http://schemas.openxmlformats.org/officeDocument/2006/relationships/image" Target="../media/image28.png"/><Relationship Id="rId4" Type="http://schemas.openxmlformats.org/officeDocument/2006/relationships/image" Target="../media/image18.png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10" Type="http://schemas.openxmlformats.org/officeDocument/2006/relationships/image" Target="../media/image34.png"/><Relationship Id="rId4" Type="http://schemas.openxmlformats.org/officeDocument/2006/relationships/image" Target="../media/image18.png"/><Relationship Id="rId9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7.png"/><Relationship Id="rId7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5.png"/><Relationship Id="rId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9D5D0016-639C-44B6-878D-ECBC5B106B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38" y="561008"/>
            <a:ext cx="4507523" cy="402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2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4E2490E0-57CE-4319-B1A8-181D860EC9C6}"/>
              </a:ext>
            </a:extLst>
          </p:cNvPr>
          <p:cNvSpPr txBox="1"/>
          <p:nvPr/>
        </p:nvSpPr>
        <p:spPr>
          <a:xfrm>
            <a:off x="765907" y="164123"/>
            <a:ext cx="3963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Maszyna wirtualna - wady</a:t>
            </a:r>
          </a:p>
        </p:txBody>
      </p:sp>
      <p:sp>
        <p:nvSpPr>
          <p:cNvPr id="10" name="pole tekstowe 16">
            <a:extLst>
              <a:ext uri="{FF2B5EF4-FFF2-40B4-BE49-F238E27FC236}">
                <a16:creationId xmlns:a16="http://schemas.microsoft.com/office/drawing/2014/main" id="{4F35BC1E-0CB3-49B7-994D-4B1CA10AEB0C}"/>
              </a:ext>
            </a:extLst>
          </p:cNvPr>
          <p:cNvSpPr txBox="1"/>
          <p:nvPr/>
        </p:nvSpPr>
        <p:spPr>
          <a:xfrm>
            <a:off x="404155" y="1182152"/>
            <a:ext cx="8375513" cy="2477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base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i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„</a:t>
            </a:r>
            <a:r>
              <a:rPr lang="pl-PL" sz="1600" i="1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It’s</a:t>
            </a:r>
            <a:r>
              <a:rPr lang="pl-PL" sz="1600" i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pl-PL" sz="1600" i="1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all</a:t>
            </a:r>
            <a:r>
              <a:rPr lang="pl-PL" sz="1600" i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pl-PL" sz="1600" i="1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about</a:t>
            </a:r>
            <a:r>
              <a:rPr lang="pl-PL" sz="1600" i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the OS”</a:t>
            </a: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</a:p>
          <a:p>
            <a:pPr marL="285750" indent="-285750" fontAlgn="base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OS nie dodaje żadnej wartości biznesowej</a:t>
            </a:r>
          </a:p>
          <a:p>
            <a:pPr marL="285750" indent="-285750" fontAlgn="base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Więcej </a:t>
            </a:r>
            <a:r>
              <a:rPr lang="pl-PL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OSów</a:t>
            </a:r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!= więcej $$$, jest całkiem odwrotnie</a:t>
            </a:r>
          </a:p>
          <a:p>
            <a:pPr marL="285750" indent="-285750" fontAlgn="base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Administracja, </a:t>
            </a:r>
            <a:r>
              <a:rPr lang="pl-PL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update’y</a:t>
            </a:r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licencje</a:t>
            </a:r>
          </a:p>
          <a:p>
            <a:pPr marL="285750" indent="-285750" fontAlgn="base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OS dodaje „narzut wydajnościowy”</a:t>
            </a:r>
          </a:p>
        </p:txBody>
      </p:sp>
    </p:spTree>
    <p:extLst>
      <p:ext uri="{BB962C8B-B14F-4D97-AF65-F5344CB8AC3E}">
        <p14:creationId xmlns:p14="http://schemas.microsoft.com/office/powerpoint/2010/main" val="403938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4E2490E0-57CE-4319-B1A8-181D860EC9C6}"/>
              </a:ext>
            </a:extLst>
          </p:cNvPr>
          <p:cNvSpPr txBox="1"/>
          <p:nvPr/>
        </p:nvSpPr>
        <p:spPr>
          <a:xfrm>
            <a:off x="765907" y="164123"/>
            <a:ext cx="6929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Maszyna wirtualna – narzut wydajnościowy OS</a:t>
            </a:r>
          </a:p>
        </p:txBody>
      </p:sp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C3FD8BDE-2378-4984-A444-5DD00CF9292F}"/>
              </a:ext>
            </a:extLst>
          </p:cNvPr>
          <p:cNvSpPr/>
          <p:nvPr/>
        </p:nvSpPr>
        <p:spPr>
          <a:xfrm>
            <a:off x="607252" y="1177100"/>
            <a:ext cx="1586307" cy="21568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Picture 2" descr="Znalezione obrazy dla zapytania linux tux icon png">
            <a:extLst>
              <a:ext uri="{FF2B5EF4-FFF2-40B4-BE49-F238E27FC236}">
                <a16:creationId xmlns:a16="http://schemas.microsoft.com/office/drawing/2014/main" id="{D2C97DA9-8B3E-4E47-8BDF-B9F929B44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801" y="2619422"/>
            <a:ext cx="681847" cy="68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620439D1-E2F6-4E79-B669-C93D7D499C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30" y="1334027"/>
            <a:ext cx="256302" cy="256302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068290A2-209F-437F-ABEF-CF02B6C5DC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30" y="1776409"/>
            <a:ext cx="256302" cy="256302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A036B70E-98DE-4CB0-AAEC-C9540486D2C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31" y="2218791"/>
            <a:ext cx="243299" cy="243299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03FF752C-DF3A-4CC6-83E4-560968FAD0A5}"/>
              </a:ext>
            </a:extLst>
          </p:cNvPr>
          <p:cNvSpPr txBox="1"/>
          <p:nvPr/>
        </p:nvSpPr>
        <p:spPr>
          <a:xfrm>
            <a:off x="1248848" y="1231345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solidFill>
                  <a:schemeClr val="accent2"/>
                </a:solidFill>
              </a:rPr>
              <a:t>5%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67B7CE92-DC71-4A3E-B5F9-991A64F1D643}"/>
              </a:ext>
            </a:extLst>
          </p:cNvPr>
          <p:cNvSpPr txBox="1"/>
          <p:nvPr/>
        </p:nvSpPr>
        <p:spPr>
          <a:xfrm>
            <a:off x="1248848" y="1669729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solidFill>
                  <a:schemeClr val="accent2"/>
                </a:solidFill>
              </a:rPr>
              <a:t>1GB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E93D3499-0E53-4529-B9A7-AD535ACD3B53}"/>
              </a:ext>
            </a:extLst>
          </p:cNvPr>
          <p:cNvSpPr txBox="1"/>
          <p:nvPr/>
        </p:nvSpPr>
        <p:spPr>
          <a:xfrm>
            <a:off x="1246831" y="210530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solidFill>
                  <a:schemeClr val="accent2"/>
                </a:solidFill>
              </a:rPr>
              <a:t>10GB</a:t>
            </a:r>
          </a:p>
        </p:txBody>
      </p: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A9CB233E-AB4A-4ED4-8FE2-B7129EE144B1}"/>
              </a:ext>
            </a:extLst>
          </p:cNvPr>
          <p:cNvSpPr/>
          <p:nvPr/>
        </p:nvSpPr>
        <p:spPr>
          <a:xfrm>
            <a:off x="2523835" y="1187816"/>
            <a:ext cx="1077206" cy="10103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4" name="Picture 2" descr="Znalezione obrazy dla zapytania linux tux icon png">
            <a:extLst>
              <a:ext uri="{FF2B5EF4-FFF2-40B4-BE49-F238E27FC236}">
                <a16:creationId xmlns:a16="http://schemas.microsoft.com/office/drawing/2014/main" id="{2405690A-A9F9-4E78-8574-D1EDFBA38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466" y="1865988"/>
            <a:ext cx="353926" cy="35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37B998BF-238E-44B9-B186-2EABEB9A51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73" y="1287911"/>
            <a:ext cx="151511" cy="151511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54D6EDC5-865C-4330-95B3-F00C6FDB3B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481" y="1499519"/>
            <a:ext cx="161303" cy="161303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49AEE99E-B174-4D12-8C82-A7E4070E84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480" y="1727443"/>
            <a:ext cx="161304" cy="161304"/>
          </a:xfrm>
          <a:prstGeom prst="rect">
            <a:avLst/>
          </a:prstGeom>
        </p:spPr>
      </p:pic>
      <p:sp>
        <p:nvSpPr>
          <p:cNvPr id="18" name="pole tekstowe 17">
            <a:extLst>
              <a:ext uri="{FF2B5EF4-FFF2-40B4-BE49-F238E27FC236}">
                <a16:creationId xmlns:a16="http://schemas.microsoft.com/office/drawing/2014/main" id="{7A55A3B0-1E5B-4571-9040-A1BDE93DEB11}"/>
              </a:ext>
            </a:extLst>
          </p:cNvPr>
          <p:cNvSpPr txBox="1"/>
          <p:nvPr/>
        </p:nvSpPr>
        <p:spPr>
          <a:xfrm>
            <a:off x="2847912" y="1218817"/>
            <a:ext cx="56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solidFill>
                  <a:schemeClr val="accent2"/>
                </a:solidFill>
              </a:rPr>
              <a:t>5%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BC1B1C18-EF9D-446C-8511-8A5A43E10450}"/>
              </a:ext>
            </a:extLst>
          </p:cNvPr>
          <p:cNvSpPr txBox="1"/>
          <p:nvPr/>
        </p:nvSpPr>
        <p:spPr>
          <a:xfrm>
            <a:off x="2841714" y="1435211"/>
            <a:ext cx="708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solidFill>
                  <a:schemeClr val="accent2"/>
                </a:solidFill>
              </a:rPr>
              <a:t>1GB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F24085F8-47F6-4D21-8987-039572E15776}"/>
              </a:ext>
            </a:extLst>
          </p:cNvPr>
          <p:cNvSpPr txBox="1"/>
          <p:nvPr/>
        </p:nvSpPr>
        <p:spPr>
          <a:xfrm>
            <a:off x="2841714" y="1655816"/>
            <a:ext cx="864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solidFill>
                  <a:schemeClr val="accent2"/>
                </a:solidFill>
              </a:rPr>
              <a:t>10GB</a:t>
            </a:r>
          </a:p>
        </p:txBody>
      </p: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9F710357-15D4-4E73-8E96-F8582AEF1BE2}"/>
              </a:ext>
            </a:extLst>
          </p:cNvPr>
          <p:cNvSpPr/>
          <p:nvPr/>
        </p:nvSpPr>
        <p:spPr>
          <a:xfrm>
            <a:off x="3812573" y="1187816"/>
            <a:ext cx="1077206" cy="10103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2" name="Picture 2" descr="Znalezione obrazy dla zapytania linux tux icon png">
            <a:extLst>
              <a:ext uri="{FF2B5EF4-FFF2-40B4-BE49-F238E27FC236}">
                <a16:creationId xmlns:a16="http://schemas.microsoft.com/office/drawing/2014/main" id="{DC3E41B0-4E8F-4398-8275-7ED2B29ED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204" y="1865988"/>
            <a:ext cx="353926" cy="35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Obraz 22">
            <a:extLst>
              <a:ext uri="{FF2B5EF4-FFF2-40B4-BE49-F238E27FC236}">
                <a16:creationId xmlns:a16="http://schemas.microsoft.com/office/drawing/2014/main" id="{31F592DE-2C9E-4043-978D-B4004D2244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011" y="1287911"/>
            <a:ext cx="151511" cy="151511"/>
          </a:xfrm>
          <a:prstGeom prst="rect">
            <a:avLst/>
          </a:prstGeom>
        </p:spPr>
      </p:pic>
      <p:pic>
        <p:nvPicPr>
          <p:cNvPr id="24" name="Obraz 23">
            <a:extLst>
              <a:ext uri="{FF2B5EF4-FFF2-40B4-BE49-F238E27FC236}">
                <a16:creationId xmlns:a16="http://schemas.microsoft.com/office/drawing/2014/main" id="{3856080B-C2EC-4D3A-90CC-0B4D74A13D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219" y="1499519"/>
            <a:ext cx="161303" cy="161303"/>
          </a:xfrm>
          <a:prstGeom prst="rect">
            <a:avLst/>
          </a:prstGeom>
        </p:spPr>
      </p:pic>
      <p:pic>
        <p:nvPicPr>
          <p:cNvPr id="25" name="Obraz 24">
            <a:extLst>
              <a:ext uri="{FF2B5EF4-FFF2-40B4-BE49-F238E27FC236}">
                <a16:creationId xmlns:a16="http://schemas.microsoft.com/office/drawing/2014/main" id="{E8D03150-7A66-4348-8F3E-62EBB73288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218" y="1727443"/>
            <a:ext cx="161304" cy="161304"/>
          </a:xfrm>
          <a:prstGeom prst="rect">
            <a:avLst/>
          </a:prstGeom>
        </p:spPr>
      </p:pic>
      <p:sp>
        <p:nvSpPr>
          <p:cNvPr id="26" name="pole tekstowe 25">
            <a:extLst>
              <a:ext uri="{FF2B5EF4-FFF2-40B4-BE49-F238E27FC236}">
                <a16:creationId xmlns:a16="http://schemas.microsoft.com/office/drawing/2014/main" id="{DAEE44D6-9B7C-4496-979A-B6029592B21F}"/>
              </a:ext>
            </a:extLst>
          </p:cNvPr>
          <p:cNvSpPr txBox="1"/>
          <p:nvPr/>
        </p:nvSpPr>
        <p:spPr>
          <a:xfrm>
            <a:off x="4136650" y="1218817"/>
            <a:ext cx="56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solidFill>
                  <a:schemeClr val="accent2"/>
                </a:solidFill>
              </a:rPr>
              <a:t>5%</a:t>
            </a: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EC9E059D-A5AE-4EDA-A899-5F83975EFC98}"/>
              </a:ext>
            </a:extLst>
          </p:cNvPr>
          <p:cNvSpPr txBox="1"/>
          <p:nvPr/>
        </p:nvSpPr>
        <p:spPr>
          <a:xfrm>
            <a:off x="4130452" y="1435211"/>
            <a:ext cx="708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solidFill>
                  <a:schemeClr val="accent2"/>
                </a:solidFill>
              </a:rPr>
              <a:t>1GB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89DAA414-6FA6-4671-865B-23517C9C6195}"/>
              </a:ext>
            </a:extLst>
          </p:cNvPr>
          <p:cNvSpPr txBox="1"/>
          <p:nvPr/>
        </p:nvSpPr>
        <p:spPr>
          <a:xfrm>
            <a:off x="4130452" y="1655816"/>
            <a:ext cx="864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solidFill>
                  <a:schemeClr val="accent2"/>
                </a:solidFill>
              </a:rPr>
              <a:t>10GB</a:t>
            </a:r>
          </a:p>
        </p:txBody>
      </p:sp>
      <p:sp>
        <p:nvSpPr>
          <p:cNvPr id="29" name="Prostokąt: zaokrąglone rogi 28">
            <a:extLst>
              <a:ext uri="{FF2B5EF4-FFF2-40B4-BE49-F238E27FC236}">
                <a16:creationId xmlns:a16="http://schemas.microsoft.com/office/drawing/2014/main" id="{869D2DC6-263D-42F8-995C-44FC1821861D}"/>
              </a:ext>
            </a:extLst>
          </p:cNvPr>
          <p:cNvSpPr/>
          <p:nvPr/>
        </p:nvSpPr>
        <p:spPr>
          <a:xfrm>
            <a:off x="5062866" y="1187816"/>
            <a:ext cx="1077206" cy="10103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0" name="Picture 2" descr="Znalezione obrazy dla zapytania linux tux icon png">
            <a:extLst>
              <a:ext uri="{FF2B5EF4-FFF2-40B4-BE49-F238E27FC236}">
                <a16:creationId xmlns:a16="http://schemas.microsoft.com/office/drawing/2014/main" id="{5D7003DC-2A1C-41B5-BE02-33DE3A216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497" y="1865988"/>
            <a:ext cx="353926" cy="35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Obraz 30">
            <a:extLst>
              <a:ext uri="{FF2B5EF4-FFF2-40B4-BE49-F238E27FC236}">
                <a16:creationId xmlns:a16="http://schemas.microsoft.com/office/drawing/2014/main" id="{A31EC108-0CA9-48AB-8DDA-08C992C44E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304" y="1287911"/>
            <a:ext cx="151511" cy="151511"/>
          </a:xfrm>
          <a:prstGeom prst="rect">
            <a:avLst/>
          </a:prstGeom>
        </p:spPr>
      </p:pic>
      <p:pic>
        <p:nvPicPr>
          <p:cNvPr id="32" name="Obraz 31">
            <a:extLst>
              <a:ext uri="{FF2B5EF4-FFF2-40B4-BE49-F238E27FC236}">
                <a16:creationId xmlns:a16="http://schemas.microsoft.com/office/drawing/2014/main" id="{92550789-6AF8-4243-ACB7-1BC40E227F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512" y="1499519"/>
            <a:ext cx="161303" cy="161303"/>
          </a:xfrm>
          <a:prstGeom prst="rect">
            <a:avLst/>
          </a:prstGeom>
        </p:spPr>
      </p:pic>
      <p:pic>
        <p:nvPicPr>
          <p:cNvPr id="33" name="Obraz 32">
            <a:extLst>
              <a:ext uri="{FF2B5EF4-FFF2-40B4-BE49-F238E27FC236}">
                <a16:creationId xmlns:a16="http://schemas.microsoft.com/office/drawing/2014/main" id="{029C1D69-7574-4B29-922B-F10887C6C3E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511" y="1727443"/>
            <a:ext cx="161304" cy="161304"/>
          </a:xfrm>
          <a:prstGeom prst="rect">
            <a:avLst/>
          </a:prstGeom>
        </p:spPr>
      </p:pic>
      <p:sp>
        <p:nvSpPr>
          <p:cNvPr id="34" name="pole tekstowe 33">
            <a:extLst>
              <a:ext uri="{FF2B5EF4-FFF2-40B4-BE49-F238E27FC236}">
                <a16:creationId xmlns:a16="http://schemas.microsoft.com/office/drawing/2014/main" id="{1FF9E00D-ECF2-4412-827F-CAADF0663435}"/>
              </a:ext>
            </a:extLst>
          </p:cNvPr>
          <p:cNvSpPr txBox="1"/>
          <p:nvPr/>
        </p:nvSpPr>
        <p:spPr>
          <a:xfrm>
            <a:off x="5386943" y="1218817"/>
            <a:ext cx="56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solidFill>
                  <a:schemeClr val="accent2"/>
                </a:solidFill>
              </a:rPr>
              <a:t>5%</a:t>
            </a:r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059C6E77-725F-491B-9EBF-653C12549E47}"/>
              </a:ext>
            </a:extLst>
          </p:cNvPr>
          <p:cNvSpPr txBox="1"/>
          <p:nvPr/>
        </p:nvSpPr>
        <p:spPr>
          <a:xfrm>
            <a:off x="5380745" y="1435211"/>
            <a:ext cx="708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solidFill>
                  <a:schemeClr val="accent2"/>
                </a:solidFill>
              </a:rPr>
              <a:t>1GB</a:t>
            </a:r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06014D7C-7CDE-448B-94DF-0B8648E73721}"/>
              </a:ext>
            </a:extLst>
          </p:cNvPr>
          <p:cNvSpPr txBox="1"/>
          <p:nvPr/>
        </p:nvSpPr>
        <p:spPr>
          <a:xfrm>
            <a:off x="5380745" y="1655816"/>
            <a:ext cx="864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solidFill>
                  <a:schemeClr val="accent2"/>
                </a:solidFill>
              </a:rPr>
              <a:t>10GB</a:t>
            </a:r>
          </a:p>
        </p:txBody>
      </p:sp>
      <p:sp>
        <p:nvSpPr>
          <p:cNvPr id="37" name="Prostokąt: zaokrąglone rogi 36">
            <a:extLst>
              <a:ext uri="{FF2B5EF4-FFF2-40B4-BE49-F238E27FC236}">
                <a16:creationId xmlns:a16="http://schemas.microsoft.com/office/drawing/2014/main" id="{CBEB83D6-E1CF-4944-B484-B7294784D454}"/>
              </a:ext>
            </a:extLst>
          </p:cNvPr>
          <p:cNvSpPr/>
          <p:nvPr/>
        </p:nvSpPr>
        <p:spPr>
          <a:xfrm>
            <a:off x="2517637" y="2302941"/>
            <a:ext cx="1077206" cy="10103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8" name="Picture 2" descr="Znalezione obrazy dla zapytania linux tux icon png">
            <a:extLst>
              <a:ext uri="{FF2B5EF4-FFF2-40B4-BE49-F238E27FC236}">
                <a16:creationId xmlns:a16="http://schemas.microsoft.com/office/drawing/2014/main" id="{5C28B5A4-601B-4B3E-9505-BB5428A50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268" y="2981113"/>
            <a:ext cx="353926" cy="35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Obraz 38">
            <a:extLst>
              <a:ext uri="{FF2B5EF4-FFF2-40B4-BE49-F238E27FC236}">
                <a16:creationId xmlns:a16="http://schemas.microsoft.com/office/drawing/2014/main" id="{32D3C44A-AC92-426C-8838-585B729E03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075" y="2403036"/>
            <a:ext cx="151511" cy="151511"/>
          </a:xfrm>
          <a:prstGeom prst="rect">
            <a:avLst/>
          </a:prstGeom>
        </p:spPr>
      </p:pic>
      <p:pic>
        <p:nvPicPr>
          <p:cNvPr id="40" name="Obraz 39">
            <a:extLst>
              <a:ext uri="{FF2B5EF4-FFF2-40B4-BE49-F238E27FC236}">
                <a16:creationId xmlns:a16="http://schemas.microsoft.com/office/drawing/2014/main" id="{CAB4A8B5-15A7-4D68-AF58-24BC7437D4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283" y="2614644"/>
            <a:ext cx="161303" cy="161303"/>
          </a:xfrm>
          <a:prstGeom prst="rect">
            <a:avLst/>
          </a:prstGeom>
        </p:spPr>
      </p:pic>
      <p:pic>
        <p:nvPicPr>
          <p:cNvPr id="41" name="Obraz 40">
            <a:extLst>
              <a:ext uri="{FF2B5EF4-FFF2-40B4-BE49-F238E27FC236}">
                <a16:creationId xmlns:a16="http://schemas.microsoft.com/office/drawing/2014/main" id="{94BD39DD-1E76-4D5F-94C2-DAB56B2901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282" y="2842568"/>
            <a:ext cx="161304" cy="161304"/>
          </a:xfrm>
          <a:prstGeom prst="rect">
            <a:avLst/>
          </a:prstGeom>
        </p:spPr>
      </p:pic>
      <p:sp>
        <p:nvSpPr>
          <p:cNvPr id="42" name="pole tekstowe 41">
            <a:extLst>
              <a:ext uri="{FF2B5EF4-FFF2-40B4-BE49-F238E27FC236}">
                <a16:creationId xmlns:a16="http://schemas.microsoft.com/office/drawing/2014/main" id="{A1F3C619-FA3E-4F27-AAF2-95E19A47AE35}"/>
              </a:ext>
            </a:extLst>
          </p:cNvPr>
          <p:cNvSpPr txBox="1"/>
          <p:nvPr/>
        </p:nvSpPr>
        <p:spPr>
          <a:xfrm>
            <a:off x="2841714" y="2333942"/>
            <a:ext cx="56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solidFill>
                  <a:schemeClr val="accent2"/>
                </a:solidFill>
              </a:rPr>
              <a:t>5%</a:t>
            </a:r>
          </a:p>
        </p:txBody>
      </p:sp>
      <p:sp>
        <p:nvSpPr>
          <p:cNvPr id="43" name="pole tekstowe 42">
            <a:extLst>
              <a:ext uri="{FF2B5EF4-FFF2-40B4-BE49-F238E27FC236}">
                <a16:creationId xmlns:a16="http://schemas.microsoft.com/office/drawing/2014/main" id="{DB5A346A-892E-464C-BE77-1308E4908731}"/>
              </a:ext>
            </a:extLst>
          </p:cNvPr>
          <p:cNvSpPr txBox="1"/>
          <p:nvPr/>
        </p:nvSpPr>
        <p:spPr>
          <a:xfrm>
            <a:off x="2835516" y="2550336"/>
            <a:ext cx="708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solidFill>
                  <a:schemeClr val="accent2"/>
                </a:solidFill>
              </a:rPr>
              <a:t>1GB</a:t>
            </a:r>
          </a:p>
        </p:txBody>
      </p:sp>
      <p:sp>
        <p:nvSpPr>
          <p:cNvPr id="44" name="pole tekstowe 43">
            <a:extLst>
              <a:ext uri="{FF2B5EF4-FFF2-40B4-BE49-F238E27FC236}">
                <a16:creationId xmlns:a16="http://schemas.microsoft.com/office/drawing/2014/main" id="{1E398117-A945-4E0B-9D5D-129558B0B98B}"/>
              </a:ext>
            </a:extLst>
          </p:cNvPr>
          <p:cNvSpPr txBox="1"/>
          <p:nvPr/>
        </p:nvSpPr>
        <p:spPr>
          <a:xfrm>
            <a:off x="2835516" y="2770941"/>
            <a:ext cx="864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solidFill>
                  <a:schemeClr val="accent2"/>
                </a:solidFill>
              </a:rPr>
              <a:t>10GB</a:t>
            </a:r>
          </a:p>
        </p:txBody>
      </p:sp>
      <p:sp>
        <p:nvSpPr>
          <p:cNvPr id="45" name="Prostokąt: zaokrąglone rogi 44">
            <a:extLst>
              <a:ext uri="{FF2B5EF4-FFF2-40B4-BE49-F238E27FC236}">
                <a16:creationId xmlns:a16="http://schemas.microsoft.com/office/drawing/2014/main" id="{63509C42-7651-4F3C-8C0B-EF139C0BAF97}"/>
              </a:ext>
            </a:extLst>
          </p:cNvPr>
          <p:cNvSpPr/>
          <p:nvPr/>
        </p:nvSpPr>
        <p:spPr>
          <a:xfrm>
            <a:off x="3842445" y="2314502"/>
            <a:ext cx="1077206" cy="10103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6" name="Picture 2" descr="Znalezione obrazy dla zapytania linux tux icon png">
            <a:extLst>
              <a:ext uri="{FF2B5EF4-FFF2-40B4-BE49-F238E27FC236}">
                <a16:creationId xmlns:a16="http://schemas.microsoft.com/office/drawing/2014/main" id="{E7918199-F6A0-4952-A73C-3985B7E4C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076" y="2992674"/>
            <a:ext cx="353926" cy="35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Obraz 46">
            <a:extLst>
              <a:ext uri="{FF2B5EF4-FFF2-40B4-BE49-F238E27FC236}">
                <a16:creationId xmlns:a16="http://schemas.microsoft.com/office/drawing/2014/main" id="{B020F519-75D2-406E-ABE6-6EDD484FF3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883" y="2414597"/>
            <a:ext cx="151511" cy="151511"/>
          </a:xfrm>
          <a:prstGeom prst="rect">
            <a:avLst/>
          </a:prstGeom>
        </p:spPr>
      </p:pic>
      <p:pic>
        <p:nvPicPr>
          <p:cNvPr id="48" name="Obraz 47">
            <a:extLst>
              <a:ext uri="{FF2B5EF4-FFF2-40B4-BE49-F238E27FC236}">
                <a16:creationId xmlns:a16="http://schemas.microsoft.com/office/drawing/2014/main" id="{791AF3B9-36A8-4DEE-BE83-13A3B7DCEA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091" y="2626205"/>
            <a:ext cx="161303" cy="161303"/>
          </a:xfrm>
          <a:prstGeom prst="rect">
            <a:avLst/>
          </a:prstGeom>
        </p:spPr>
      </p:pic>
      <p:pic>
        <p:nvPicPr>
          <p:cNvPr id="49" name="Obraz 48">
            <a:extLst>
              <a:ext uri="{FF2B5EF4-FFF2-40B4-BE49-F238E27FC236}">
                <a16:creationId xmlns:a16="http://schemas.microsoft.com/office/drawing/2014/main" id="{4EFA1A1A-303B-4548-9512-D8B5A02BA2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090" y="2854129"/>
            <a:ext cx="161304" cy="161304"/>
          </a:xfrm>
          <a:prstGeom prst="rect">
            <a:avLst/>
          </a:prstGeom>
        </p:spPr>
      </p:pic>
      <p:sp>
        <p:nvSpPr>
          <p:cNvPr id="50" name="pole tekstowe 49">
            <a:extLst>
              <a:ext uri="{FF2B5EF4-FFF2-40B4-BE49-F238E27FC236}">
                <a16:creationId xmlns:a16="http://schemas.microsoft.com/office/drawing/2014/main" id="{A4E14B37-D205-4E37-B6EE-E3652D5B3B9B}"/>
              </a:ext>
            </a:extLst>
          </p:cNvPr>
          <p:cNvSpPr txBox="1"/>
          <p:nvPr/>
        </p:nvSpPr>
        <p:spPr>
          <a:xfrm>
            <a:off x="4166522" y="2345503"/>
            <a:ext cx="56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solidFill>
                  <a:schemeClr val="accent2"/>
                </a:solidFill>
              </a:rPr>
              <a:t>5%</a:t>
            </a:r>
          </a:p>
        </p:txBody>
      </p:sp>
      <p:sp>
        <p:nvSpPr>
          <p:cNvPr id="51" name="pole tekstowe 50">
            <a:extLst>
              <a:ext uri="{FF2B5EF4-FFF2-40B4-BE49-F238E27FC236}">
                <a16:creationId xmlns:a16="http://schemas.microsoft.com/office/drawing/2014/main" id="{F4DAF66D-57AA-4F87-90CC-4A3DB3F52742}"/>
              </a:ext>
            </a:extLst>
          </p:cNvPr>
          <p:cNvSpPr txBox="1"/>
          <p:nvPr/>
        </p:nvSpPr>
        <p:spPr>
          <a:xfrm>
            <a:off x="4160324" y="2561897"/>
            <a:ext cx="708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solidFill>
                  <a:schemeClr val="accent2"/>
                </a:solidFill>
              </a:rPr>
              <a:t>1GB</a:t>
            </a:r>
          </a:p>
        </p:txBody>
      </p:sp>
      <p:sp>
        <p:nvSpPr>
          <p:cNvPr id="52" name="pole tekstowe 51">
            <a:extLst>
              <a:ext uri="{FF2B5EF4-FFF2-40B4-BE49-F238E27FC236}">
                <a16:creationId xmlns:a16="http://schemas.microsoft.com/office/drawing/2014/main" id="{4F880350-9BB6-4271-BE46-6999D7BB3739}"/>
              </a:ext>
            </a:extLst>
          </p:cNvPr>
          <p:cNvSpPr txBox="1"/>
          <p:nvPr/>
        </p:nvSpPr>
        <p:spPr>
          <a:xfrm>
            <a:off x="4160324" y="2782502"/>
            <a:ext cx="864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solidFill>
                  <a:schemeClr val="accent2"/>
                </a:solidFill>
              </a:rPr>
              <a:t>10GB</a:t>
            </a:r>
          </a:p>
        </p:txBody>
      </p:sp>
      <p:sp>
        <p:nvSpPr>
          <p:cNvPr id="53" name="Prostokąt: zaokrąglone rogi 52">
            <a:extLst>
              <a:ext uri="{FF2B5EF4-FFF2-40B4-BE49-F238E27FC236}">
                <a16:creationId xmlns:a16="http://schemas.microsoft.com/office/drawing/2014/main" id="{36269151-8E27-4601-A880-65045609B793}"/>
              </a:ext>
            </a:extLst>
          </p:cNvPr>
          <p:cNvSpPr/>
          <p:nvPr/>
        </p:nvSpPr>
        <p:spPr>
          <a:xfrm>
            <a:off x="6351591" y="1187816"/>
            <a:ext cx="1077206" cy="10103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4" name="Picture 2" descr="Znalezione obrazy dla zapytania linux tux icon png">
            <a:extLst>
              <a:ext uri="{FF2B5EF4-FFF2-40B4-BE49-F238E27FC236}">
                <a16:creationId xmlns:a16="http://schemas.microsoft.com/office/drawing/2014/main" id="{F15B1DC9-14C6-473C-AFEC-0E9558D11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222" y="1865988"/>
            <a:ext cx="353926" cy="35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Obraz 54">
            <a:extLst>
              <a:ext uri="{FF2B5EF4-FFF2-40B4-BE49-F238E27FC236}">
                <a16:creationId xmlns:a16="http://schemas.microsoft.com/office/drawing/2014/main" id="{160D9067-629A-4FE6-80FE-FEB6C82CF3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29" y="1287911"/>
            <a:ext cx="151511" cy="151511"/>
          </a:xfrm>
          <a:prstGeom prst="rect">
            <a:avLst/>
          </a:prstGeom>
        </p:spPr>
      </p:pic>
      <p:pic>
        <p:nvPicPr>
          <p:cNvPr id="56" name="Obraz 55">
            <a:extLst>
              <a:ext uri="{FF2B5EF4-FFF2-40B4-BE49-F238E27FC236}">
                <a16:creationId xmlns:a16="http://schemas.microsoft.com/office/drawing/2014/main" id="{BBFB4EAC-0EF4-4C28-B46B-3E909E8AAE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237" y="1499519"/>
            <a:ext cx="161303" cy="161303"/>
          </a:xfrm>
          <a:prstGeom prst="rect">
            <a:avLst/>
          </a:prstGeom>
        </p:spPr>
      </p:pic>
      <p:pic>
        <p:nvPicPr>
          <p:cNvPr id="57" name="Obraz 56">
            <a:extLst>
              <a:ext uri="{FF2B5EF4-FFF2-40B4-BE49-F238E27FC236}">
                <a16:creationId xmlns:a16="http://schemas.microsoft.com/office/drawing/2014/main" id="{55FC0429-F494-45B5-82B6-3BCE519347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236" y="1727443"/>
            <a:ext cx="161304" cy="161304"/>
          </a:xfrm>
          <a:prstGeom prst="rect">
            <a:avLst/>
          </a:prstGeom>
        </p:spPr>
      </p:pic>
      <p:sp>
        <p:nvSpPr>
          <p:cNvPr id="58" name="pole tekstowe 57">
            <a:extLst>
              <a:ext uri="{FF2B5EF4-FFF2-40B4-BE49-F238E27FC236}">
                <a16:creationId xmlns:a16="http://schemas.microsoft.com/office/drawing/2014/main" id="{A009F6C5-5BB2-427E-B5AD-0276752DD03E}"/>
              </a:ext>
            </a:extLst>
          </p:cNvPr>
          <p:cNvSpPr txBox="1"/>
          <p:nvPr/>
        </p:nvSpPr>
        <p:spPr>
          <a:xfrm>
            <a:off x="6675668" y="1218817"/>
            <a:ext cx="56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solidFill>
                  <a:schemeClr val="accent2"/>
                </a:solidFill>
              </a:rPr>
              <a:t>5%</a:t>
            </a:r>
          </a:p>
        </p:txBody>
      </p:sp>
      <p:sp>
        <p:nvSpPr>
          <p:cNvPr id="59" name="pole tekstowe 58">
            <a:extLst>
              <a:ext uri="{FF2B5EF4-FFF2-40B4-BE49-F238E27FC236}">
                <a16:creationId xmlns:a16="http://schemas.microsoft.com/office/drawing/2014/main" id="{2E474340-FB04-498E-A0E0-129D991335B7}"/>
              </a:ext>
            </a:extLst>
          </p:cNvPr>
          <p:cNvSpPr txBox="1"/>
          <p:nvPr/>
        </p:nvSpPr>
        <p:spPr>
          <a:xfrm>
            <a:off x="6669470" y="1435211"/>
            <a:ext cx="708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solidFill>
                  <a:schemeClr val="accent2"/>
                </a:solidFill>
              </a:rPr>
              <a:t>1GB</a:t>
            </a:r>
          </a:p>
        </p:txBody>
      </p:sp>
      <p:sp>
        <p:nvSpPr>
          <p:cNvPr id="60" name="pole tekstowe 59">
            <a:extLst>
              <a:ext uri="{FF2B5EF4-FFF2-40B4-BE49-F238E27FC236}">
                <a16:creationId xmlns:a16="http://schemas.microsoft.com/office/drawing/2014/main" id="{AB851445-34B2-4FA9-80F5-8B4F921F407D}"/>
              </a:ext>
            </a:extLst>
          </p:cNvPr>
          <p:cNvSpPr txBox="1"/>
          <p:nvPr/>
        </p:nvSpPr>
        <p:spPr>
          <a:xfrm>
            <a:off x="6669470" y="1655816"/>
            <a:ext cx="864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solidFill>
                  <a:schemeClr val="accent2"/>
                </a:solidFill>
              </a:rPr>
              <a:t>10GB</a:t>
            </a:r>
          </a:p>
        </p:txBody>
      </p:sp>
      <p:sp>
        <p:nvSpPr>
          <p:cNvPr id="61" name="Prostokąt: zaokrąglone rogi 60">
            <a:extLst>
              <a:ext uri="{FF2B5EF4-FFF2-40B4-BE49-F238E27FC236}">
                <a16:creationId xmlns:a16="http://schemas.microsoft.com/office/drawing/2014/main" id="{4465DEC7-E124-443E-9B35-BA024E729665}"/>
              </a:ext>
            </a:extLst>
          </p:cNvPr>
          <p:cNvSpPr/>
          <p:nvPr/>
        </p:nvSpPr>
        <p:spPr>
          <a:xfrm>
            <a:off x="7635391" y="1187816"/>
            <a:ext cx="1077206" cy="10103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2" name="Picture 2" descr="Znalezione obrazy dla zapytania linux tux icon png">
            <a:extLst>
              <a:ext uri="{FF2B5EF4-FFF2-40B4-BE49-F238E27FC236}">
                <a16:creationId xmlns:a16="http://schemas.microsoft.com/office/drawing/2014/main" id="{9C32A61A-800D-4010-998C-33C588A0E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022" y="1865988"/>
            <a:ext cx="353926" cy="35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Obraz 62">
            <a:extLst>
              <a:ext uri="{FF2B5EF4-FFF2-40B4-BE49-F238E27FC236}">
                <a16:creationId xmlns:a16="http://schemas.microsoft.com/office/drawing/2014/main" id="{10AD6162-3FD1-45F8-807E-7B5F6A959E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829" y="1287911"/>
            <a:ext cx="151511" cy="151511"/>
          </a:xfrm>
          <a:prstGeom prst="rect">
            <a:avLst/>
          </a:prstGeom>
        </p:spPr>
      </p:pic>
      <p:pic>
        <p:nvPicPr>
          <p:cNvPr id="64" name="Obraz 63">
            <a:extLst>
              <a:ext uri="{FF2B5EF4-FFF2-40B4-BE49-F238E27FC236}">
                <a16:creationId xmlns:a16="http://schemas.microsoft.com/office/drawing/2014/main" id="{241924C4-C252-4218-8A86-D0C95BF5A3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037" y="1499519"/>
            <a:ext cx="161303" cy="161303"/>
          </a:xfrm>
          <a:prstGeom prst="rect">
            <a:avLst/>
          </a:prstGeom>
        </p:spPr>
      </p:pic>
      <p:pic>
        <p:nvPicPr>
          <p:cNvPr id="65" name="Obraz 64">
            <a:extLst>
              <a:ext uri="{FF2B5EF4-FFF2-40B4-BE49-F238E27FC236}">
                <a16:creationId xmlns:a16="http://schemas.microsoft.com/office/drawing/2014/main" id="{0A7CA983-3D05-4D5A-A94A-D8F181913B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036" y="1727443"/>
            <a:ext cx="161304" cy="161304"/>
          </a:xfrm>
          <a:prstGeom prst="rect">
            <a:avLst/>
          </a:prstGeom>
        </p:spPr>
      </p:pic>
      <p:sp>
        <p:nvSpPr>
          <p:cNvPr id="66" name="pole tekstowe 65">
            <a:extLst>
              <a:ext uri="{FF2B5EF4-FFF2-40B4-BE49-F238E27FC236}">
                <a16:creationId xmlns:a16="http://schemas.microsoft.com/office/drawing/2014/main" id="{C8084040-1F7C-4392-8684-855251AD5642}"/>
              </a:ext>
            </a:extLst>
          </p:cNvPr>
          <p:cNvSpPr txBox="1"/>
          <p:nvPr/>
        </p:nvSpPr>
        <p:spPr>
          <a:xfrm>
            <a:off x="7959468" y="1218817"/>
            <a:ext cx="56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solidFill>
                  <a:schemeClr val="accent2"/>
                </a:solidFill>
              </a:rPr>
              <a:t>5%</a:t>
            </a:r>
          </a:p>
        </p:txBody>
      </p:sp>
      <p:sp>
        <p:nvSpPr>
          <p:cNvPr id="67" name="pole tekstowe 66">
            <a:extLst>
              <a:ext uri="{FF2B5EF4-FFF2-40B4-BE49-F238E27FC236}">
                <a16:creationId xmlns:a16="http://schemas.microsoft.com/office/drawing/2014/main" id="{4C138F06-B6AD-4A66-B725-510A79B42479}"/>
              </a:ext>
            </a:extLst>
          </p:cNvPr>
          <p:cNvSpPr txBox="1"/>
          <p:nvPr/>
        </p:nvSpPr>
        <p:spPr>
          <a:xfrm>
            <a:off x="7953270" y="1435211"/>
            <a:ext cx="708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solidFill>
                  <a:schemeClr val="accent2"/>
                </a:solidFill>
              </a:rPr>
              <a:t>1GB</a:t>
            </a:r>
          </a:p>
        </p:txBody>
      </p:sp>
      <p:sp>
        <p:nvSpPr>
          <p:cNvPr id="68" name="pole tekstowe 67">
            <a:extLst>
              <a:ext uri="{FF2B5EF4-FFF2-40B4-BE49-F238E27FC236}">
                <a16:creationId xmlns:a16="http://schemas.microsoft.com/office/drawing/2014/main" id="{E593C521-9D97-4CEC-BAEE-A1BDC9DEE1F0}"/>
              </a:ext>
            </a:extLst>
          </p:cNvPr>
          <p:cNvSpPr txBox="1"/>
          <p:nvPr/>
        </p:nvSpPr>
        <p:spPr>
          <a:xfrm>
            <a:off x="7953270" y="1655816"/>
            <a:ext cx="864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solidFill>
                  <a:schemeClr val="accent2"/>
                </a:solidFill>
              </a:rPr>
              <a:t>10GB</a:t>
            </a:r>
          </a:p>
        </p:txBody>
      </p:sp>
      <p:sp>
        <p:nvSpPr>
          <p:cNvPr id="69" name="Prostokąt: zaokrąglone rogi 68">
            <a:extLst>
              <a:ext uri="{FF2B5EF4-FFF2-40B4-BE49-F238E27FC236}">
                <a16:creationId xmlns:a16="http://schemas.microsoft.com/office/drawing/2014/main" id="{C0636A17-FDCE-4AAD-A81F-A18445C4B983}"/>
              </a:ext>
            </a:extLst>
          </p:cNvPr>
          <p:cNvSpPr/>
          <p:nvPr/>
        </p:nvSpPr>
        <p:spPr>
          <a:xfrm>
            <a:off x="5097634" y="2322926"/>
            <a:ext cx="1077206" cy="10103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0" name="Picture 2" descr="Znalezione obrazy dla zapytania linux tux icon png">
            <a:extLst>
              <a:ext uri="{FF2B5EF4-FFF2-40B4-BE49-F238E27FC236}">
                <a16:creationId xmlns:a16="http://schemas.microsoft.com/office/drawing/2014/main" id="{06C381BF-E425-4929-9DF7-E1178A332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265" y="3001098"/>
            <a:ext cx="353926" cy="35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Obraz 70">
            <a:extLst>
              <a:ext uri="{FF2B5EF4-FFF2-40B4-BE49-F238E27FC236}">
                <a16:creationId xmlns:a16="http://schemas.microsoft.com/office/drawing/2014/main" id="{59D4FAAE-C7AB-4530-989D-3B3E5FB7C4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072" y="2423021"/>
            <a:ext cx="151511" cy="151511"/>
          </a:xfrm>
          <a:prstGeom prst="rect">
            <a:avLst/>
          </a:prstGeom>
        </p:spPr>
      </p:pic>
      <p:pic>
        <p:nvPicPr>
          <p:cNvPr id="72" name="Obraz 71">
            <a:extLst>
              <a:ext uri="{FF2B5EF4-FFF2-40B4-BE49-F238E27FC236}">
                <a16:creationId xmlns:a16="http://schemas.microsoft.com/office/drawing/2014/main" id="{C6932AB0-74B5-4CF4-9C6B-8FA5017BE5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280" y="2634629"/>
            <a:ext cx="161303" cy="161303"/>
          </a:xfrm>
          <a:prstGeom prst="rect">
            <a:avLst/>
          </a:prstGeom>
        </p:spPr>
      </p:pic>
      <p:pic>
        <p:nvPicPr>
          <p:cNvPr id="73" name="Obraz 72">
            <a:extLst>
              <a:ext uri="{FF2B5EF4-FFF2-40B4-BE49-F238E27FC236}">
                <a16:creationId xmlns:a16="http://schemas.microsoft.com/office/drawing/2014/main" id="{CF83BA75-AEF9-4AAD-B0B0-8D5D8E645D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279" y="2862553"/>
            <a:ext cx="161304" cy="161304"/>
          </a:xfrm>
          <a:prstGeom prst="rect">
            <a:avLst/>
          </a:prstGeom>
        </p:spPr>
      </p:pic>
      <p:sp>
        <p:nvSpPr>
          <p:cNvPr id="74" name="pole tekstowe 73">
            <a:extLst>
              <a:ext uri="{FF2B5EF4-FFF2-40B4-BE49-F238E27FC236}">
                <a16:creationId xmlns:a16="http://schemas.microsoft.com/office/drawing/2014/main" id="{2D07D884-7AA5-4E98-ABAC-228EFD1693B4}"/>
              </a:ext>
            </a:extLst>
          </p:cNvPr>
          <p:cNvSpPr txBox="1"/>
          <p:nvPr/>
        </p:nvSpPr>
        <p:spPr>
          <a:xfrm>
            <a:off x="5421711" y="2353927"/>
            <a:ext cx="56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solidFill>
                  <a:schemeClr val="accent2"/>
                </a:solidFill>
              </a:rPr>
              <a:t>5%</a:t>
            </a:r>
          </a:p>
        </p:txBody>
      </p:sp>
      <p:sp>
        <p:nvSpPr>
          <p:cNvPr id="75" name="pole tekstowe 74">
            <a:extLst>
              <a:ext uri="{FF2B5EF4-FFF2-40B4-BE49-F238E27FC236}">
                <a16:creationId xmlns:a16="http://schemas.microsoft.com/office/drawing/2014/main" id="{81EEAEC2-7368-4D9E-95F3-3DA7B0B0BDA2}"/>
              </a:ext>
            </a:extLst>
          </p:cNvPr>
          <p:cNvSpPr txBox="1"/>
          <p:nvPr/>
        </p:nvSpPr>
        <p:spPr>
          <a:xfrm>
            <a:off x="5415513" y="2570321"/>
            <a:ext cx="708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solidFill>
                  <a:schemeClr val="accent2"/>
                </a:solidFill>
              </a:rPr>
              <a:t>1GB</a:t>
            </a:r>
          </a:p>
        </p:txBody>
      </p:sp>
      <p:sp>
        <p:nvSpPr>
          <p:cNvPr id="76" name="pole tekstowe 75">
            <a:extLst>
              <a:ext uri="{FF2B5EF4-FFF2-40B4-BE49-F238E27FC236}">
                <a16:creationId xmlns:a16="http://schemas.microsoft.com/office/drawing/2014/main" id="{C6AA4A06-34A1-47D9-93A0-2C6D3B44F71A}"/>
              </a:ext>
            </a:extLst>
          </p:cNvPr>
          <p:cNvSpPr txBox="1"/>
          <p:nvPr/>
        </p:nvSpPr>
        <p:spPr>
          <a:xfrm>
            <a:off x="5415513" y="2790926"/>
            <a:ext cx="864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solidFill>
                  <a:schemeClr val="accent2"/>
                </a:solidFill>
              </a:rPr>
              <a:t>10GB</a:t>
            </a:r>
          </a:p>
        </p:txBody>
      </p:sp>
      <p:sp>
        <p:nvSpPr>
          <p:cNvPr id="77" name="Prostokąt: zaokrąglone rogi 76">
            <a:extLst>
              <a:ext uri="{FF2B5EF4-FFF2-40B4-BE49-F238E27FC236}">
                <a16:creationId xmlns:a16="http://schemas.microsoft.com/office/drawing/2014/main" id="{E31D471C-858C-4651-BF4A-5EB9F8D56229}"/>
              </a:ext>
            </a:extLst>
          </p:cNvPr>
          <p:cNvSpPr/>
          <p:nvPr/>
        </p:nvSpPr>
        <p:spPr>
          <a:xfrm>
            <a:off x="6368565" y="2314502"/>
            <a:ext cx="1077206" cy="10103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8" name="Picture 2" descr="Znalezione obrazy dla zapytania linux tux icon png">
            <a:extLst>
              <a:ext uri="{FF2B5EF4-FFF2-40B4-BE49-F238E27FC236}">
                <a16:creationId xmlns:a16="http://schemas.microsoft.com/office/drawing/2014/main" id="{C2C543EE-91BE-44F5-BBB1-2BFC6B82A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196" y="2992674"/>
            <a:ext cx="353926" cy="35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Obraz 78">
            <a:extLst>
              <a:ext uri="{FF2B5EF4-FFF2-40B4-BE49-F238E27FC236}">
                <a16:creationId xmlns:a16="http://schemas.microsoft.com/office/drawing/2014/main" id="{A68D59C4-73E2-43B8-A988-869747C3AB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003" y="2414597"/>
            <a:ext cx="151511" cy="151511"/>
          </a:xfrm>
          <a:prstGeom prst="rect">
            <a:avLst/>
          </a:prstGeom>
        </p:spPr>
      </p:pic>
      <p:pic>
        <p:nvPicPr>
          <p:cNvPr id="80" name="Obraz 79">
            <a:extLst>
              <a:ext uri="{FF2B5EF4-FFF2-40B4-BE49-F238E27FC236}">
                <a16:creationId xmlns:a16="http://schemas.microsoft.com/office/drawing/2014/main" id="{CA817C42-7AE0-44DB-96BC-19B1F5B431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11" y="2626205"/>
            <a:ext cx="161303" cy="161303"/>
          </a:xfrm>
          <a:prstGeom prst="rect">
            <a:avLst/>
          </a:prstGeom>
        </p:spPr>
      </p:pic>
      <p:pic>
        <p:nvPicPr>
          <p:cNvPr id="81" name="Obraz 80">
            <a:extLst>
              <a:ext uri="{FF2B5EF4-FFF2-40B4-BE49-F238E27FC236}">
                <a16:creationId xmlns:a16="http://schemas.microsoft.com/office/drawing/2014/main" id="{846236EF-A53C-4E4C-B21C-F934138FBB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10" y="2854129"/>
            <a:ext cx="161304" cy="161304"/>
          </a:xfrm>
          <a:prstGeom prst="rect">
            <a:avLst/>
          </a:prstGeom>
        </p:spPr>
      </p:pic>
      <p:sp>
        <p:nvSpPr>
          <p:cNvPr id="82" name="pole tekstowe 81">
            <a:extLst>
              <a:ext uri="{FF2B5EF4-FFF2-40B4-BE49-F238E27FC236}">
                <a16:creationId xmlns:a16="http://schemas.microsoft.com/office/drawing/2014/main" id="{8C60D4B1-2E84-4BEB-AE04-89DFEC7AD2B4}"/>
              </a:ext>
            </a:extLst>
          </p:cNvPr>
          <p:cNvSpPr txBox="1"/>
          <p:nvPr/>
        </p:nvSpPr>
        <p:spPr>
          <a:xfrm>
            <a:off x="6692642" y="2345503"/>
            <a:ext cx="56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solidFill>
                  <a:schemeClr val="accent2"/>
                </a:solidFill>
              </a:rPr>
              <a:t>5%</a:t>
            </a:r>
          </a:p>
        </p:txBody>
      </p:sp>
      <p:sp>
        <p:nvSpPr>
          <p:cNvPr id="83" name="pole tekstowe 82">
            <a:extLst>
              <a:ext uri="{FF2B5EF4-FFF2-40B4-BE49-F238E27FC236}">
                <a16:creationId xmlns:a16="http://schemas.microsoft.com/office/drawing/2014/main" id="{8D16C7FF-63E6-45F3-9D0A-505737D55B91}"/>
              </a:ext>
            </a:extLst>
          </p:cNvPr>
          <p:cNvSpPr txBox="1"/>
          <p:nvPr/>
        </p:nvSpPr>
        <p:spPr>
          <a:xfrm>
            <a:off x="6686444" y="2561897"/>
            <a:ext cx="708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solidFill>
                  <a:schemeClr val="accent2"/>
                </a:solidFill>
              </a:rPr>
              <a:t>1GB</a:t>
            </a:r>
          </a:p>
        </p:txBody>
      </p:sp>
      <p:sp>
        <p:nvSpPr>
          <p:cNvPr id="84" name="pole tekstowe 83">
            <a:extLst>
              <a:ext uri="{FF2B5EF4-FFF2-40B4-BE49-F238E27FC236}">
                <a16:creationId xmlns:a16="http://schemas.microsoft.com/office/drawing/2014/main" id="{518D0C87-8E4E-439D-BC97-2CD1AD3542B6}"/>
              </a:ext>
            </a:extLst>
          </p:cNvPr>
          <p:cNvSpPr txBox="1"/>
          <p:nvPr/>
        </p:nvSpPr>
        <p:spPr>
          <a:xfrm>
            <a:off x="6686444" y="2782502"/>
            <a:ext cx="864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solidFill>
                  <a:schemeClr val="accent2"/>
                </a:solidFill>
              </a:rPr>
              <a:t>10GB</a:t>
            </a:r>
          </a:p>
        </p:txBody>
      </p:sp>
      <p:sp>
        <p:nvSpPr>
          <p:cNvPr id="85" name="Prostokąt: zaokrąglone rogi 84">
            <a:extLst>
              <a:ext uri="{FF2B5EF4-FFF2-40B4-BE49-F238E27FC236}">
                <a16:creationId xmlns:a16="http://schemas.microsoft.com/office/drawing/2014/main" id="{D43CF8B3-B49F-4768-9CA0-FEF7644E6F44}"/>
              </a:ext>
            </a:extLst>
          </p:cNvPr>
          <p:cNvSpPr/>
          <p:nvPr/>
        </p:nvSpPr>
        <p:spPr>
          <a:xfrm>
            <a:off x="7635391" y="2320980"/>
            <a:ext cx="1077206" cy="10103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6" name="Picture 2" descr="Znalezione obrazy dla zapytania linux tux icon png">
            <a:extLst>
              <a:ext uri="{FF2B5EF4-FFF2-40B4-BE49-F238E27FC236}">
                <a16:creationId xmlns:a16="http://schemas.microsoft.com/office/drawing/2014/main" id="{C52290B8-8923-44EE-A178-E42AD1A17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022" y="2999152"/>
            <a:ext cx="353926" cy="35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Obraz 86">
            <a:extLst>
              <a:ext uri="{FF2B5EF4-FFF2-40B4-BE49-F238E27FC236}">
                <a16:creationId xmlns:a16="http://schemas.microsoft.com/office/drawing/2014/main" id="{16C230F0-E3ED-4A58-AB29-B08D0F0188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829" y="2421075"/>
            <a:ext cx="151511" cy="151511"/>
          </a:xfrm>
          <a:prstGeom prst="rect">
            <a:avLst/>
          </a:prstGeom>
        </p:spPr>
      </p:pic>
      <p:pic>
        <p:nvPicPr>
          <p:cNvPr id="88" name="Obraz 87">
            <a:extLst>
              <a:ext uri="{FF2B5EF4-FFF2-40B4-BE49-F238E27FC236}">
                <a16:creationId xmlns:a16="http://schemas.microsoft.com/office/drawing/2014/main" id="{8239C968-CF5F-4E18-B2E1-CBB9A033A2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037" y="2632683"/>
            <a:ext cx="161303" cy="161303"/>
          </a:xfrm>
          <a:prstGeom prst="rect">
            <a:avLst/>
          </a:prstGeom>
        </p:spPr>
      </p:pic>
      <p:pic>
        <p:nvPicPr>
          <p:cNvPr id="89" name="Obraz 88">
            <a:extLst>
              <a:ext uri="{FF2B5EF4-FFF2-40B4-BE49-F238E27FC236}">
                <a16:creationId xmlns:a16="http://schemas.microsoft.com/office/drawing/2014/main" id="{5B97920D-CECE-43E8-8A3D-616E4E7CFE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036" y="2860607"/>
            <a:ext cx="161304" cy="161304"/>
          </a:xfrm>
          <a:prstGeom prst="rect">
            <a:avLst/>
          </a:prstGeom>
        </p:spPr>
      </p:pic>
      <p:sp>
        <p:nvSpPr>
          <p:cNvPr id="90" name="pole tekstowe 89">
            <a:extLst>
              <a:ext uri="{FF2B5EF4-FFF2-40B4-BE49-F238E27FC236}">
                <a16:creationId xmlns:a16="http://schemas.microsoft.com/office/drawing/2014/main" id="{5DF22C1E-6BAD-4837-8D32-B86DE6997F69}"/>
              </a:ext>
            </a:extLst>
          </p:cNvPr>
          <p:cNvSpPr txBox="1"/>
          <p:nvPr/>
        </p:nvSpPr>
        <p:spPr>
          <a:xfrm>
            <a:off x="7959468" y="2351981"/>
            <a:ext cx="56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solidFill>
                  <a:schemeClr val="accent2"/>
                </a:solidFill>
              </a:rPr>
              <a:t>5%</a:t>
            </a:r>
          </a:p>
        </p:txBody>
      </p:sp>
      <p:sp>
        <p:nvSpPr>
          <p:cNvPr id="91" name="pole tekstowe 90">
            <a:extLst>
              <a:ext uri="{FF2B5EF4-FFF2-40B4-BE49-F238E27FC236}">
                <a16:creationId xmlns:a16="http://schemas.microsoft.com/office/drawing/2014/main" id="{4F3A8DEE-1466-4D38-9895-C674F06BA49D}"/>
              </a:ext>
            </a:extLst>
          </p:cNvPr>
          <p:cNvSpPr txBox="1"/>
          <p:nvPr/>
        </p:nvSpPr>
        <p:spPr>
          <a:xfrm>
            <a:off x="7953270" y="2568375"/>
            <a:ext cx="708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solidFill>
                  <a:schemeClr val="accent2"/>
                </a:solidFill>
              </a:rPr>
              <a:t>1GB</a:t>
            </a:r>
          </a:p>
        </p:txBody>
      </p:sp>
      <p:sp>
        <p:nvSpPr>
          <p:cNvPr id="92" name="pole tekstowe 91">
            <a:extLst>
              <a:ext uri="{FF2B5EF4-FFF2-40B4-BE49-F238E27FC236}">
                <a16:creationId xmlns:a16="http://schemas.microsoft.com/office/drawing/2014/main" id="{5C4B083A-3618-4B96-AEC7-4E33B0F0404F}"/>
              </a:ext>
            </a:extLst>
          </p:cNvPr>
          <p:cNvSpPr txBox="1"/>
          <p:nvPr/>
        </p:nvSpPr>
        <p:spPr>
          <a:xfrm>
            <a:off x="7953270" y="2788980"/>
            <a:ext cx="864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solidFill>
                  <a:schemeClr val="accent2"/>
                </a:solidFill>
              </a:rPr>
              <a:t>10GB</a:t>
            </a:r>
          </a:p>
        </p:txBody>
      </p:sp>
      <p:sp>
        <p:nvSpPr>
          <p:cNvPr id="94" name="pole tekstowe 16">
            <a:extLst>
              <a:ext uri="{FF2B5EF4-FFF2-40B4-BE49-F238E27FC236}">
                <a16:creationId xmlns:a16="http://schemas.microsoft.com/office/drawing/2014/main" id="{9E24E2AB-553E-4A80-BADE-61A769D79D2A}"/>
              </a:ext>
            </a:extLst>
          </p:cNvPr>
          <p:cNvSpPr txBox="1"/>
          <p:nvPr/>
        </p:nvSpPr>
        <p:spPr>
          <a:xfrm>
            <a:off x="366679" y="3840910"/>
            <a:ext cx="8345918" cy="71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200000"/>
              </a:lnSpc>
              <a:buClr>
                <a:schemeClr val="accent2"/>
              </a:buClr>
            </a:pPr>
            <a:r>
              <a:rPr lang="pl-PL" sz="2400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Zanim uruchomimy choćby jedną aplikację!</a:t>
            </a:r>
            <a:endParaRPr lang="en-US" sz="2400" dirty="0">
              <a:solidFill>
                <a:schemeClr val="accent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95" name="Obraz 94">
            <a:extLst>
              <a:ext uri="{FF2B5EF4-FFF2-40B4-BE49-F238E27FC236}">
                <a16:creationId xmlns:a16="http://schemas.microsoft.com/office/drawing/2014/main" id="{D5491986-1856-4452-998F-1430F83477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286" y="3750461"/>
            <a:ext cx="256302" cy="256302"/>
          </a:xfrm>
          <a:prstGeom prst="rect">
            <a:avLst/>
          </a:prstGeom>
        </p:spPr>
      </p:pic>
      <p:sp>
        <p:nvSpPr>
          <p:cNvPr id="96" name="pole tekstowe 95">
            <a:extLst>
              <a:ext uri="{FF2B5EF4-FFF2-40B4-BE49-F238E27FC236}">
                <a16:creationId xmlns:a16="http://schemas.microsoft.com/office/drawing/2014/main" id="{0E0266E0-9D39-43C5-9358-D8366ED1DB17}"/>
              </a:ext>
            </a:extLst>
          </p:cNvPr>
          <p:cNvSpPr txBox="1"/>
          <p:nvPr/>
        </p:nvSpPr>
        <p:spPr>
          <a:xfrm>
            <a:off x="2847588" y="3647779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solidFill>
                  <a:schemeClr val="accent2"/>
                </a:solidFill>
              </a:rPr>
              <a:t>50%</a:t>
            </a:r>
          </a:p>
        </p:txBody>
      </p:sp>
      <p:pic>
        <p:nvPicPr>
          <p:cNvPr id="97" name="Obraz 96">
            <a:extLst>
              <a:ext uri="{FF2B5EF4-FFF2-40B4-BE49-F238E27FC236}">
                <a16:creationId xmlns:a16="http://schemas.microsoft.com/office/drawing/2014/main" id="{7BCAD527-C3DD-4273-BCB5-924F3CE6FD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531" y="3750461"/>
            <a:ext cx="256302" cy="256302"/>
          </a:xfrm>
          <a:prstGeom prst="rect">
            <a:avLst/>
          </a:prstGeom>
        </p:spPr>
      </p:pic>
      <p:sp>
        <p:nvSpPr>
          <p:cNvPr id="98" name="pole tekstowe 97">
            <a:extLst>
              <a:ext uri="{FF2B5EF4-FFF2-40B4-BE49-F238E27FC236}">
                <a16:creationId xmlns:a16="http://schemas.microsoft.com/office/drawing/2014/main" id="{82E2B2FA-1E3A-42A5-97FE-31C964DACC4D}"/>
              </a:ext>
            </a:extLst>
          </p:cNvPr>
          <p:cNvSpPr txBox="1"/>
          <p:nvPr/>
        </p:nvSpPr>
        <p:spPr>
          <a:xfrm>
            <a:off x="4004833" y="3628729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solidFill>
                  <a:schemeClr val="accent2"/>
                </a:solidFill>
              </a:rPr>
              <a:t>10GB</a:t>
            </a:r>
          </a:p>
        </p:txBody>
      </p:sp>
      <p:pic>
        <p:nvPicPr>
          <p:cNvPr id="99" name="Obraz 98">
            <a:extLst>
              <a:ext uri="{FF2B5EF4-FFF2-40B4-BE49-F238E27FC236}">
                <a16:creationId xmlns:a16="http://schemas.microsoft.com/office/drawing/2014/main" id="{C5223BB6-4B31-4ED4-9DBE-061EF93DEBA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798" y="3745229"/>
            <a:ext cx="243299" cy="243299"/>
          </a:xfrm>
          <a:prstGeom prst="rect">
            <a:avLst/>
          </a:prstGeom>
        </p:spPr>
      </p:pic>
      <p:sp>
        <p:nvSpPr>
          <p:cNvPr id="100" name="pole tekstowe 99">
            <a:extLst>
              <a:ext uri="{FF2B5EF4-FFF2-40B4-BE49-F238E27FC236}">
                <a16:creationId xmlns:a16="http://schemas.microsoft.com/office/drawing/2014/main" id="{9041E6A8-E855-4E3D-9787-1C98804F475D}"/>
              </a:ext>
            </a:extLst>
          </p:cNvPr>
          <p:cNvSpPr txBox="1"/>
          <p:nvPr/>
        </p:nvSpPr>
        <p:spPr>
          <a:xfrm>
            <a:off x="5319416" y="3643962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solidFill>
                  <a:schemeClr val="accent2"/>
                </a:solidFill>
              </a:rPr>
              <a:t>100GB</a:t>
            </a:r>
          </a:p>
        </p:txBody>
      </p:sp>
    </p:spTree>
    <p:extLst>
      <p:ext uri="{BB962C8B-B14F-4D97-AF65-F5344CB8AC3E}">
        <p14:creationId xmlns:p14="http://schemas.microsoft.com/office/powerpoint/2010/main" val="7882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1" grpId="0"/>
      <p:bldP spid="12" grpId="0"/>
      <p:bldP spid="13" grpId="0" animBg="1"/>
      <p:bldP spid="18" grpId="0"/>
      <p:bldP spid="19" grpId="0"/>
      <p:bldP spid="20" grpId="0"/>
      <p:bldP spid="21" grpId="0" animBg="1"/>
      <p:bldP spid="26" grpId="0"/>
      <p:bldP spid="27" grpId="0"/>
      <p:bldP spid="28" grpId="0"/>
      <p:bldP spid="29" grpId="0" animBg="1"/>
      <p:bldP spid="34" grpId="0"/>
      <p:bldP spid="35" grpId="0"/>
      <p:bldP spid="36" grpId="0"/>
      <p:bldP spid="37" grpId="0" animBg="1"/>
      <p:bldP spid="42" grpId="0"/>
      <p:bldP spid="43" grpId="0"/>
      <p:bldP spid="44" grpId="0"/>
      <p:bldP spid="45" grpId="0" animBg="1"/>
      <p:bldP spid="50" grpId="0"/>
      <p:bldP spid="51" grpId="0"/>
      <p:bldP spid="52" grpId="0"/>
      <p:bldP spid="53" grpId="0" animBg="1"/>
      <p:bldP spid="58" grpId="0"/>
      <p:bldP spid="59" grpId="0"/>
      <p:bldP spid="60" grpId="0"/>
      <p:bldP spid="61" grpId="0" animBg="1"/>
      <p:bldP spid="66" grpId="0"/>
      <p:bldP spid="67" grpId="0"/>
      <p:bldP spid="68" grpId="0"/>
      <p:bldP spid="69" grpId="0" animBg="1"/>
      <p:bldP spid="74" grpId="0"/>
      <p:bldP spid="75" grpId="0"/>
      <p:bldP spid="76" grpId="0"/>
      <p:bldP spid="77" grpId="0" animBg="1"/>
      <p:bldP spid="82" grpId="0"/>
      <p:bldP spid="83" grpId="0"/>
      <p:bldP spid="84" grpId="0"/>
      <p:bldP spid="85" grpId="0" animBg="1"/>
      <p:bldP spid="90" grpId="0"/>
      <p:bldP spid="91" grpId="0"/>
      <p:bldP spid="92" grpId="0"/>
      <p:bldP spid="94" grpId="0"/>
      <p:bldP spid="96" grpId="0"/>
      <p:bldP spid="98" grpId="0"/>
      <p:bldP spid="10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4E2490E0-57CE-4319-B1A8-181D860EC9C6}"/>
              </a:ext>
            </a:extLst>
          </p:cNvPr>
          <p:cNvSpPr txBox="1"/>
          <p:nvPr/>
        </p:nvSpPr>
        <p:spPr>
          <a:xfrm>
            <a:off x="765907" y="164123"/>
            <a:ext cx="4215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Czego potrzebuje aplikacja?</a:t>
            </a:r>
          </a:p>
        </p:txBody>
      </p:sp>
      <p:sp>
        <p:nvSpPr>
          <p:cNvPr id="5" name="pole tekstowe 16">
            <a:extLst>
              <a:ext uri="{FF2B5EF4-FFF2-40B4-BE49-F238E27FC236}">
                <a16:creationId xmlns:a16="http://schemas.microsoft.com/office/drawing/2014/main" id="{3B7E1FC1-7CAF-47BC-A582-D5E79EF08A9C}"/>
              </a:ext>
            </a:extLst>
          </p:cNvPr>
          <p:cNvSpPr txBox="1"/>
          <p:nvPr/>
        </p:nvSpPr>
        <p:spPr>
          <a:xfrm>
            <a:off x="404046" y="1750231"/>
            <a:ext cx="82363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spc="50" dirty="0" err="1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Wszystko</a:t>
            </a:r>
            <a:r>
              <a:rPr lang="en-US" sz="3600" spc="50" dirty="0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3600" spc="50" dirty="0" err="1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czego</a:t>
            </a:r>
            <a:r>
              <a:rPr lang="en-US" sz="3600" spc="50" dirty="0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600" spc="50" dirty="0" err="1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potrzbuje</a:t>
            </a:r>
            <a:r>
              <a:rPr lang="en-US" sz="3600" spc="50" dirty="0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600" spc="50" dirty="0" err="1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aplikacja</a:t>
            </a:r>
            <a:r>
              <a:rPr lang="en-US" sz="3600" spc="50" dirty="0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to </a:t>
            </a:r>
            <a:r>
              <a:rPr lang="en-US" sz="3600" b="1" spc="50" dirty="0" err="1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bezpieczne</a:t>
            </a:r>
            <a:r>
              <a:rPr lang="en-US" sz="3600" spc="50" dirty="0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600" spc="50" dirty="0" err="1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US" sz="3600" spc="50" dirty="0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600" b="1" spc="50" dirty="0" err="1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izolowane</a:t>
            </a:r>
            <a:r>
              <a:rPr lang="en-US" sz="3600" spc="50" dirty="0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600" spc="50" dirty="0" err="1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środowisko</a:t>
            </a:r>
            <a:r>
              <a:rPr lang="en-US" sz="3600" spc="50" dirty="0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012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4E2490E0-57CE-4319-B1A8-181D860EC9C6}"/>
              </a:ext>
            </a:extLst>
          </p:cNvPr>
          <p:cNvSpPr txBox="1"/>
          <p:nvPr/>
        </p:nvSpPr>
        <p:spPr>
          <a:xfrm>
            <a:off x="765907" y="164123"/>
            <a:ext cx="1515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Kontener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32369D9D-848A-48E5-8923-3925E8340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5" y="1082728"/>
            <a:ext cx="3288413" cy="3288413"/>
          </a:xfrm>
          <a:prstGeom prst="rect">
            <a:avLst/>
          </a:prstGeom>
        </p:spPr>
      </p:pic>
      <p:sp>
        <p:nvSpPr>
          <p:cNvPr id="6" name="pole tekstowe 16">
            <a:extLst>
              <a:ext uri="{FF2B5EF4-FFF2-40B4-BE49-F238E27FC236}">
                <a16:creationId xmlns:a16="http://schemas.microsoft.com/office/drawing/2014/main" id="{8AB526A6-DFC2-438E-8588-29C623AB0F8F}"/>
              </a:ext>
            </a:extLst>
          </p:cNvPr>
          <p:cNvSpPr txBox="1"/>
          <p:nvPr/>
        </p:nvSpPr>
        <p:spPr>
          <a:xfrm>
            <a:off x="4092608" y="1572772"/>
            <a:ext cx="43101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3600" b="1" spc="50" dirty="0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  <a:r>
              <a:rPr lang="en-US" sz="3600" b="1" spc="50" dirty="0" err="1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ezpieczne</a:t>
            </a:r>
            <a:r>
              <a:rPr lang="en-US" sz="3600" spc="50" dirty="0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600" spc="50" dirty="0" err="1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US" sz="3600" spc="50" dirty="0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600" b="1" spc="50" dirty="0" err="1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izolowane</a:t>
            </a:r>
            <a:r>
              <a:rPr lang="en-US" sz="3600" spc="50" dirty="0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600" spc="50" dirty="0" err="1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środowisko</a:t>
            </a:r>
            <a:r>
              <a:rPr lang="pl-PL" sz="3600" spc="50" dirty="0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dla aplikacji.</a:t>
            </a:r>
            <a:endParaRPr lang="en-US" sz="3600" spc="50" dirty="0">
              <a:solidFill>
                <a:srgbClr val="00AEE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15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A0B542D9-0436-4771-A733-4D85D0583F02}"/>
              </a:ext>
            </a:extLst>
          </p:cNvPr>
          <p:cNvSpPr/>
          <p:nvPr/>
        </p:nvSpPr>
        <p:spPr>
          <a:xfrm>
            <a:off x="593725" y="900112"/>
            <a:ext cx="3585369" cy="38478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E2490E0-57CE-4319-B1A8-181D860EC9C6}"/>
              </a:ext>
            </a:extLst>
          </p:cNvPr>
          <p:cNvSpPr txBox="1"/>
          <p:nvPr/>
        </p:nvSpPr>
        <p:spPr>
          <a:xfrm>
            <a:off x="765907" y="164123"/>
            <a:ext cx="1515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Kontener</a:t>
            </a:r>
            <a:endParaRPr lang="pl-PL" sz="2400" b="1" dirty="0">
              <a:solidFill>
                <a:schemeClr val="accent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1DDD31EC-6BDC-4F03-A4F7-635628A630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348" y="3947106"/>
            <a:ext cx="733128" cy="733128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AC1EF9FC-1E13-487D-BB69-98C2D209AB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95" y="4304107"/>
            <a:ext cx="328613" cy="328613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A77F55C8-52E2-4148-AA01-02A7B001332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727" y="4304108"/>
            <a:ext cx="328613" cy="328613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7B1B637F-84C7-4CEC-9AF7-E48D7FFE1A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354" y="4304109"/>
            <a:ext cx="328613" cy="328613"/>
          </a:xfrm>
          <a:prstGeom prst="rect">
            <a:avLst/>
          </a:prstGeom>
        </p:spPr>
      </p:pic>
      <p:sp>
        <p:nvSpPr>
          <p:cNvPr id="12" name="pole tekstowe 16">
            <a:extLst>
              <a:ext uri="{FF2B5EF4-FFF2-40B4-BE49-F238E27FC236}">
                <a16:creationId xmlns:a16="http://schemas.microsoft.com/office/drawing/2014/main" id="{5BB72DC7-8ABB-4E90-AC80-F7A2B155EDA9}"/>
              </a:ext>
            </a:extLst>
          </p:cNvPr>
          <p:cNvSpPr txBox="1"/>
          <p:nvPr/>
        </p:nvSpPr>
        <p:spPr>
          <a:xfrm>
            <a:off x="4375942" y="900112"/>
            <a:ext cx="4368007" cy="3858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5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„Z góry” przypominają VM</a:t>
            </a: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5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Wyizolowana część OS (</a:t>
            </a:r>
            <a:r>
              <a:rPr lang="pl-PL" sz="1500" dirty="0" err="1">
                <a:solidFill>
                  <a:schemeClr val="accent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kernel</a:t>
            </a:r>
            <a:r>
              <a:rPr lang="pl-PL" sz="1500" dirty="0">
                <a:solidFill>
                  <a:schemeClr val="accent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pl-PL" sz="1500" dirty="0" err="1">
                <a:solidFill>
                  <a:schemeClr val="accent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namspaces</a:t>
            </a:r>
            <a:r>
              <a:rPr lang="pl-PL" sz="15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) z przypisanymi limitami pewnych zasobów (</a:t>
            </a:r>
            <a:r>
              <a:rPr lang="pl-PL" sz="1500" dirty="0" err="1">
                <a:solidFill>
                  <a:schemeClr val="accent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cgroups</a:t>
            </a:r>
            <a:r>
              <a:rPr lang="pl-PL" sz="15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)</a:t>
            </a: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 OS, 1 </a:t>
            </a:r>
            <a:r>
              <a:rPr lang="pl-PL" sz="15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kernel</a:t>
            </a:r>
            <a:r>
              <a:rPr lang="pl-PL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Dużo „lżejsze” od VM – brak wirtualnych podzespołów</a:t>
            </a: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Małe zużycie zasobów</a:t>
            </a: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Bardzo szybkie</a:t>
            </a: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 aplikacja = 1 kontener – bezpieczne i izolowane środowisko</a:t>
            </a:r>
          </a:p>
        </p:txBody>
      </p:sp>
      <p:cxnSp>
        <p:nvCxnSpPr>
          <p:cNvPr id="8" name="Łącznik prosty 7">
            <a:extLst>
              <a:ext uri="{FF2B5EF4-FFF2-40B4-BE49-F238E27FC236}">
                <a16:creationId xmlns:a16="http://schemas.microsoft.com/office/drawing/2014/main" id="{C50E2753-52B4-414B-8BE6-10D20C224DC1}"/>
              </a:ext>
            </a:extLst>
          </p:cNvPr>
          <p:cNvCxnSpPr>
            <a:cxnSpLocks/>
          </p:cNvCxnSpPr>
          <p:nvPr/>
        </p:nvCxnSpPr>
        <p:spPr>
          <a:xfrm>
            <a:off x="593725" y="3883981"/>
            <a:ext cx="35853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Picture 2" descr="Znalezione obrazy dla zapytania linux tux icon png">
            <a:extLst>
              <a:ext uri="{FF2B5EF4-FFF2-40B4-BE49-F238E27FC236}">
                <a16:creationId xmlns:a16="http://schemas.microsoft.com/office/drawing/2014/main" id="{9BF09B08-4F04-4C4F-BBAD-2F942EE39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485" y="3170572"/>
            <a:ext cx="681847" cy="68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81D9F766-7F46-49DD-98F9-3CDA7567E5E5}"/>
              </a:ext>
            </a:extLst>
          </p:cNvPr>
          <p:cNvCxnSpPr>
            <a:cxnSpLocks/>
          </p:cNvCxnSpPr>
          <p:nvPr/>
        </p:nvCxnSpPr>
        <p:spPr>
          <a:xfrm>
            <a:off x="593725" y="3139010"/>
            <a:ext cx="35853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55310797-C1FA-49BE-A75F-47E560539EA0}"/>
              </a:ext>
            </a:extLst>
          </p:cNvPr>
          <p:cNvSpPr/>
          <p:nvPr/>
        </p:nvSpPr>
        <p:spPr>
          <a:xfrm>
            <a:off x="934608" y="1146795"/>
            <a:ext cx="2899810" cy="18136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8" name="Obraz 17">
            <a:extLst>
              <a:ext uri="{FF2B5EF4-FFF2-40B4-BE49-F238E27FC236}">
                <a16:creationId xmlns:a16="http://schemas.microsoft.com/office/drawing/2014/main" id="{9D3C8D96-ECF4-4A26-AB1B-C949B7AF0E2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76" y="1200373"/>
            <a:ext cx="1664313" cy="166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4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0F7E431F-AFAB-4047-8D2E-EC8651B3AA55}"/>
              </a:ext>
            </a:extLst>
          </p:cNvPr>
          <p:cNvSpPr/>
          <p:nvPr/>
        </p:nvSpPr>
        <p:spPr>
          <a:xfrm>
            <a:off x="133350" y="914400"/>
            <a:ext cx="8820150" cy="3803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E2490E0-57CE-4319-B1A8-181D860EC9C6}"/>
              </a:ext>
            </a:extLst>
          </p:cNvPr>
          <p:cNvSpPr txBox="1"/>
          <p:nvPr/>
        </p:nvSpPr>
        <p:spPr>
          <a:xfrm>
            <a:off x="765907" y="164123"/>
            <a:ext cx="5022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Wiele aplikacji, wiele kontenerów</a:t>
            </a:r>
          </a:p>
        </p:txBody>
      </p:sp>
      <p:pic>
        <p:nvPicPr>
          <p:cNvPr id="42" name="Obraz 41">
            <a:extLst>
              <a:ext uri="{FF2B5EF4-FFF2-40B4-BE49-F238E27FC236}">
                <a16:creationId xmlns:a16="http://schemas.microsoft.com/office/drawing/2014/main" id="{A1332264-FCBD-49DD-83F9-7933989046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205" y="3919686"/>
            <a:ext cx="733128" cy="733128"/>
          </a:xfrm>
          <a:prstGeom prst="rect">
            <a:avLst/>
          </a:prstGeom>
        </p:spPr>
      </p:pic>
      <p:pic>
        <p:nvPicPr>
          <p:cNvPr id="43" name="Obraz 42">
            <a:extLst>
              <a:ext uri="{FF2B5EF4-FFF2-40B4-BE49-F238E27FC236}">
                <a16:creationId xmlns:a16="http://schemas.microsoft.com/office/drawing/2014/main" id="{64EFDF20-D336-4821-BCB3-6BA69395AE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152" y="4308437"/>
            <a:ext cx="328613" cy="328613"/>
          </a:xfrm>
          <a:prstGeom prst="rect">
            <a:avLst/>
          </a:prstGeom>
        </p:spPr>
      </p:pic>
      <p:pic>
        <p:nvPicPr>
          <p:cNvPr id="44" name="Obraz 43">
            <a:extLst>
              <a:ext uri="{FF2B5EF4-FFF2-40B4-BE49-F238E27FC236}">
                <a16:creationId xmlns:a16="http://schemas.microsoft.com/office/drawing/2014/main" id="{E526909A-F6A1-4BC7-92CB-8EDFEB6199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584" y="4308438"/>
            <a:ext cx="328613" cy="328613"/>
          </a:xfrm>
          <a:prstGeom prst="rect">
            <a:avLst/>
          </a:prstGeom>
        </p:spPr>
      </p:pic>
      <p:pic>
        <p:nvPicPr>
          <p:cNvPr id="45" name="Obraz 44">
            <a:extLst>
              <a:ext uri="{FF2B5EF4-FFF2-40B4-BE49-F238E27FC236}">
                <a16:creationId xmlns:a16="http://schemas.microsoft.com/office/drawing/2014/main" id="{A0373BB7-9243-4AA5-82D4-2D207370F7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211" y="4308439"/>
            <a:ext cx="328613" cy="328613"/>
          </a:xfrm>
          <a:prstGeom prst="rect">
            <a:avLst/>
          </a:prstGeom>
        </p:spPr>
      </p:pic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79E7228D-1651-4182-864E-B5C570DFC66E}"/>
              </a:ext>
            </a:extLst>
          </p:cNvPr>
          <p:cNvCxnSpPr>
            <a:cxnSpLocks/>
          </p:cNvCxnSpPr>
          <p:nvPr/>
        </p:nvCxnSpPr>
        <p:spPr>
          <a:xfrm>
            <a:off x="133350" y="3809842"/>
            <a:ext cx="8813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FCB6F633-F695-4C8F-8CF1-4103710C61E4}"/>
              </a:ext>
            </a:extLst>
          </p:cNvPr>
          <p:cNvCxnSpPr/>
          <p:nvPr/>
        </p:nvCxnSpPr>
        <p:spPr>
          <a:xfrm>
            <a:off x="133350" y="3003550"/>
            <a:ext cx="8813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Prostokąt: zaokrąglone rogi 28">
            <a:extLst>
              <a:ext uri="{FF2B5EF4-FFF2-40B4-BE49-F238E27FC236}">
                <a16:creationId xmlns:a16="http://schemas.microsoft.com/office/drawing/2014/main" id="{7F388598-EBE5-4978-BF86-6DA83F22F1B1}"/>
              </a:ext>
            </a:extLst>
          </p:cNvPr>
          <p:cNvSpPr/>
          <p:nvPr/>
        </p:nvSpPr>
        <p:spPr>
          <a:xfrm>
            <a:off x="528637" y="1200640"/>
            <a:ext cx="1514475" cy="16644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1" name="Picture 6" descr="Znalezione obrazy dla zapytania mongo db png">
            <a:extLst>
              <a:ext uri="{FF2B5EF4-FFF2-40B4-BE49-F238E27FC236}">
                <a16:creationId xmlns:a16="http://schemas.microsoft.com/office/drawing/2014/main" id="{CDCC1FDD-6A47-42B3-9930-4D0A3C0FA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31" y="1238538"/>
            <a:ext cx="1033882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Prostokąt: zaokrąglone rogi 60">
            <a:extLst>
              <a:ext uri="{FF2B5EF4-FFF2-40B4-BE49-F238E27FC236}">
                <a16:creationId xmlns:a16="http://schemas.microsoft.com/office/drawing/2014/main" id="{DA358C27-07E9-4A58-BD57-F01AD1F599F8}"/>
              </a:ext>
            </a:extLst>
          </p:cNvPr>
          <p:cNvSpPr/>
          <p:nvPr/>
        </p:nvSpPr>
        <p:spPr>
          <a:xfrm>
            <a:off x="2342801" y="1200640"/>
            <a:ext cx="1514475" cy="16644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79" name="Picture 12" descr="Znalezione obrazy dla zapytania nginx png">
            <a:extLst>
              <a:ext uri="{FF2B5EF4-FFF2-40B4-BE49-F238E27FC236}">
                <a16:creationId xmlns:a16="http://schemas.microsoft.com/office/drawing/2014/main" id="{BE78448A-A491-45DA-8C2A-A07BC8C08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012" y="1238538"/>
            <a:ext cx="717793" cy="71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Prostokąt: zaokrąglone rogi 79">
            <a:extLst>
              <a:ext uri="{FF2B5EF4-FFF2-40B4-BE49-F238E27FC236}">
                <a16:creationId xmlns:a16="http://schemas.microsoft.com/office/drawing/2014/main" id="{5AA1EB71-8C71-4C07-B7DC-864F03D66E76}"/>
              </a:ext>
            </a:extLst>
          </p:cNvPr>
          <p:cNvSpPr/>
          <p:nvPr/>
        </p:nvSpPr>
        <p:spPr>
          <a:xfrm>
            <a:off x="4137169" y="1194751"/>
            <a:ext cx="1514475" cy="16644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6" name="Picture 14" descr="Znalezione obrazy dla zapytania rabbitmq png">
            <a:extLst>
              <a:ext uri="{FF2B5EF4-FFF2-40B4-BE49-F238E27FC236}">
                <a16:creationId xmlns:a16="http://schemas.microsoft.com/office/drawing/2014/main" id="{67A2F210-FF33-497C-A5E7-2760AD087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320" y="1210226"/>
            <a:ext cx="675139" cy="67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Prostokąt: zaokrąglone rogi 86">
            <a:extLst>
              <a:ext uri="{FF2B5EF4-FFF2-40B4-BE49-F238E27FC236}">
                <a16:creationId xmlns:a16="http://schemas.microsoft.com/office/drawing/2014/main" id="{256A7B50-D428-4431-9461-D0F1A4CF5DE2}"/>
              </a:ext>
            </a:extLst>
          </p:cNvPr>
          <p:cNvSpPr/>
          <p:nvPr/>
        </p:nvSpPr>
        <p:spPr>
          <a:xfrm>
            <a:off x="5927445" y="1194751"/>
            <a:ext cx="1514475" cy="16644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93" name="Obraz 92">
            <a:extLst>
              <a:ext uri="{FF2B5EF4-FFF2-40B4-BE49-F238E27FC236}">
                <a16:creationId xmlns:a16="http://schemas.microsoft.com/office/drawing/2014/main" id="{10FAF273-024E-4F7C-B037-70BE07E3D3A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691" y="1276091"/>
            <a:ext cx="629079" cy="629079"/>
          </a:xfrm>
          <a:prstGeom prst="rect">
            <a:avLst/>
          </a:prstGeom>
        </p:spPr>
      </p:pic>
      <p:sp>
        <p:nvSpPr>
          <p:cNvPr id="30" name="pole tekstowe 29">
            <a:extLst>
              <a:ext uri="{FF2B5EF4-FFF2-40B4-BE49-F238E27FC236}">
                <a16:creationId xmlns:a16="http://schemas.microsoft.com/office/drawing/2014/main" id="{7EF49B75-4F24-4C16-B35B-2C610CDD0262}"/>
              </a:ext>
            </a:extLst>
          </p:cNvPr>
          <p:cNvSpPr txBox="1"/>
          <p:nvPr/>
        </p:nvSpPr>
        <p:spPr>
          <a:xfrm>
            <a:off x="7745701" y="1605032"/>
            <a:ext cx="464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b="1" dirty="0"/>
              <a:t>…</a:t>
            </a:r>
          </a:p>
        </p:txBody>
      </p:sp>
      <p:pic>
        <p:nvPicPr>
          <p:cNvPr id="36" name="Picture 2" descr="Znalezione obrazy dla zapytania linux tux icon png">
            <a:extLst>
              <a:ext uri="{FF2B5EF4-FFF2-40B4-BE49-F238E27FC236}">
                <a16:creationId xmlns:a16="http://schemas.microsoft.com/office/drawing/2014/main" id="{DF3247D9-0D75-442D-9244-AE22601F5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737" y="3082224"/>
            <a:ext cx="681847" cy="68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Obraz 36">
            <a:extLst>
              <a:ext uri="{FF2B5EF4-FFF2-40B4-BE49-F238E27FC236}">
                <a16:creationId xmlns:a16="http://schemas.microsoft.com/office/drawing/2014/main" id="{867D510B-6A12-48BA-A8FC-3E91DA030AE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95" y="2416114"/>
            <a:ext cx="311271" cy="311271"/>
          </a:xfrm>
          <a:prstGeom prst="rect">
            <a:avLst/>
          </a:prstGeom>
        </p:spPr>
      </p:pic>
      <p:pic>
        <p:nvPicPr>
          <p:cNvPr id="38" name="Obraz 37">
            <a:extLst>
              <a:ext uri="{FF2B5EF4-FFF2-40B4-BE49-F238E27FC236}">
                <a16:creationId xmlns:a16="http://schemas.microsoft.com/office/drawing/2014/main" id="{57FE5B14-4D6F-4F80-A855-A6398221B67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53" y="2392338"/>
            <a:ext cx="311271" cy="311271"/>
          </a:xfrm>
          <a:prstGeom prst="rect">
            <a:avLst/>
          </a:prstGeom>
        </p:spPr>
      </p:pic>
      <p:pic>
        <p:nvPicPr>
          <p:cNvPr id="39" name="Obraz 38">
            <a:extLst>
              <a:ext uri="{FF2B5EF4-FFF2-40B4-BE49-F238E27FC236}">
                <a16:creationId xmlns:a16="http://schemas.microsoft.com/office/drawing/2014/main" id="{54D723AF-F6AC-41AF-BA45-4414D89A222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049" y="2394517"/>
            <a:ext cx="311271" cy="311271"/>
          </a:xfrm>
          <a:prstGeom prst="rect">
            <a:avLst/>
          </a:prstGeom>
        </p:spPr>
      </p:pic>
      <p:pic>
        <p:nvPicPr>
          <p:cNvPr id="40" name="Obraz 39">
            <a:extLst>
              <a:ext uri="{FF2B5EF4-FFF2-40B4-BE49-F238E27FC236}">
                <a16:creationId xmlns:a16="http://schemas.microsoft.com/office/drawing/2014/main" id="{3BA59A4B-0670-475B-BD54-D1EB08D4D1A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420" y="2418550"/>
            <a:ext cx="311271" cy="31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2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61" grpId="0" animBg="1"/>
      <p:bldP spid="80" grpId="0" animBg="1"/>
      <p:bldP spid="87" grpId="0" animBg="1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4E2490E0-57CE-4319-B1A8-181D860EC9C6}"/>
              </a:ext>
            </a:extLst>
          </p:cNvPr>
          <p:cNvSpPr txBox="1"/>
          <p:nvPr/>
        </p:nvSpPr>
        <p:spPr>
          <a:xfrm>
            <a:off x="765907" y="164123"/>
            <a:ext cx="5064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Zaraz, zaraz – po co tyle zachodu?</a:t>
            </a:r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6CED2775-A27E-4B80-BCA0-F3ECB5DC08FB}"/>
              </a:ext>
            </a:extLst>
          </p:cNvPr>
          <p:cNvSpPr/>
          <p:nvPr/>
        </p:nvSpPr>
        <p:spPr>
          <a:xfrm>
            <a:off x="593725" y="900112"/>
            <a:ext cx="3585369" cy="38478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300EEA0C-833F-44F8-89C7-32C0082B9D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348" y="3947106"/>
            <a:ext cx="733128" cy="733128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039084FD-4593-4FC3-899F-81D4DDE02F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95" y="4304107"/>
            <a:ext cx="328613" cy="328613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1446A045-2821-4649-A932-7161874C1F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727" y="4304108"/>
            <a:ext cx="328613" cy="32861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E4555FF4-96BB-473F-B86D-7B4E67EB85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354" y="4304109"/>
            <a:ext cx="328613" cy="328613"/>
          </a:xfrm>
          <a:prstGeom prst="rect">
            <a:avLst/>
          </a:prstGeom>
        </p:spPr>
      </p:pic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AE4CA26B-A409-48BA-BD31-C363823B2B0D}"/>
              </a:ext>
            </a:extLst>
          </p:cNvPr>
          <p:cNvCxnSpPr>
            <a:cxnSpLocks/>
          </p:cNvCxnSpPr>
          <p:nvPr/>
        </p:nvCxnSpPr>
        <p:spPr>
          <a:xfrm>
            <a:off x="593725" y="3883981"/>
            <a:ext cx="35853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2" descr="Znalezione obrazy dla zapytania linux tux icon png">
            <a:extLst>
              <a:ext uri="{FF2B5EF4-FFF2-40B4-BE49-F238E27FC236}">
                <a16:creationId xmlns:a16="http://schemas.microsoft.com/office/drawing/2014/main" id="{C85338DE-3CA5-48B3-9598-6667D9BAF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485" y="3170572"/>
            <a:ext cx="681847" cy="68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B9816E45-B8CA-41BE-9872-28D384EEFF71}"/>
              </a:ext>
            </a:extLst>
          </p:cNvPr>
          <p:cNvCxnSpPr>
            <a:cxnSpLocks/>
          </p:cNvCxnSpPr>
          <p:nvPr/>
        </p:nvCxnSpPr>
        <p:spPr>
          <a:xfrm>
            <a:off x="593725" y="3139010"/>
            <a:ext cx="35853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0C19AB8B-EAD4-4846-837D-E1515D6BDF25}"/>
              </a:ext>
            </a:extLst>
          </p:cNvPr>
          <p:cNvSpPr/>
          <p:nvPr/>
        </p:nvSpPr>
        <p:spPr>
          <a:xfrm>
            <a:off x="4961731" y="900112"/>
            <a:ext cx="3585369" cy="38478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8" name="Obraz 17">
            <a:extLst>
              <a:ext uri="{FF2B5EF4-FFF2-40B4-BE49-F238E27FC236}">
                <a16:creationId xmlns:a16="http://schemas.microsoft.com/office/drawing/2014/main" id="{D5D495F4-53BE-4E71-AA36-038AC37211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354" y="3947106"/>
            <a:ext cx="733128" cy="733128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74280AF1-A0EB-4EDD-B67B-FBFAD7AC7C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01" y="4304107"/>
            <a:ext cx="328613" cy="328613"/>
          </a:xfrm>
          <a:prstGeom prst="rect">
            <a:avLst/>
          </a:prstGeom>
        </p:spPr>
      </p:pic>
      <p:pic>
        <p:nvPicPr>
          <p:cNvPr id="20" name="Obraz 19">
            <a:extLst>
              <a:ext uri="{FF2B5EF4-FFF2-40B4-BE49-F238E27FC236}">
                <a16:creationId xmlns:a16="http://schemas.microsoft.com/office/drawing/2014/main" id="{CA957272-68DA-4118-8E9C-B1084ACEC6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733" y="4304108"/>
            <a:ext cx="328613" cy="328613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6F599BC9-901D-4D35-A64D-3A69567D53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360" y="4304109"/>
            <a:ext cx="328613" cy="328613"/>
          </a:xfrm>
          <a:prstGeom prst="rect">
            <a:avLst/>
          </a:prstGeom>
        </p:spPr>
      </p:pic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E4F7AC02-218D-472D-8EE8-6DA50E16BA99}"/>
              </a:ext>
            </a:extLst>
          </p:cNvPr>
          <p:cNvCxnSpPr>
            <a:cxnSpLocks/>
          </p:cNvCxnSpPr>
          <p:nvPr/>
        </p:nvCxnSpPr>
        <p:spPr>
          <a:xfrm>
            <a:off x="4961731" y="3883981"/>
            <a:ext cx="35853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3" name="Picture 2" descr="Znalezione obrazy dla zapytania linux tux icon png">
            <a:extLst>
              <a:ext uri="{FF2B5EF4-FFF2-40B4-BE49-F238E27FC236}">
                <a16:creationId xmlns:a16="http://schemas.microsoft.com/office/drawing/2014/main" id="{843EED11-D19D-4D50-8440-928074289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491" y="3170572"/>
            <a:ext cx="681847" cy="68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7C075D97-0D81-49FF-8BF3-16D97D246E66}"/>
              </a:ext>
            </a:extLst>
          </p:cNvPr>
          <p:cNvCxnSpPr>
            <a:cxnSpLocks/>
          </p:cNvCxnSpPr>
          <p:nvPr/>
        </p:nvCxnSpPr>
        <p:spPr>
          <a:xfrm>
            <a:off x="4961731" y="3139010"/>
            <a:ext cx="35853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Prostokąt: zaokrąglone rogi 24">
            <a:extLst>
              <a:ext uri="{FF2B5EF4-FFF2-40B4-BE49-F238E27FC236}">
                <a16:creationId xmlns:a16="http://schemas.microsoft.com/office/drawing/2014/main" id="{DD4ADE2F-B721-40E5-B82D-CD4AF5D2AC37}"/>
              </a:ext>
            </a:extLst>
          </p:cNvPr>
          <p:cNvSpPr/>
          <p:nvPr/>
        </p:nvSpPr>
        <p:spPr>
          <a:xfrm>
            <a:off x="5302614" y="1146795"/>
            <a:ext cx="1396250" cy="18136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6" name="Obraz 25">
            <a:extLst>
              <a:ext uri="{FF2B5EF4-FFF2-40B4-BE49-F238E27FC236}">
                <a16:creationId xmlns:a16="http://schemas.microsoft.com/office/drawing/2014/main" id="{E7CDBA48-2909-404D-A316-34B6A55B4C1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689" y="2618013"/>
            <a:ext cx="318426" cy="318426"/>
          </a:xfrm>
          <a:prstGeom prst="rect">
            <a:avLst/>
          </a:prstGeom>
        </p:spPr>
      </p:pic>
      <p:sp>
        <p:nvSpPr>
          <p:cNvPr id="27" name="Prostokąt: zaokrąglone rogi 26">
            <a:extLst>
              <a:ext uri="{FF2B5EF4-FFF2-40B4-BE49-F238E27FC236}">
                <a16:creationId xmlns:a16="http://schemas.microsoft.com/office/drawing/2014/main" id="{11F18E98-C0F4-4B56-B32C-49D4ED639DCA}"/>
              </a:ext>
            </a:extLst>
          </p:cNvPr>
          <p:cNvSpPr/>
          <p:nvPr/>
        </p:nvSpPr>
        <p:spPr>
          <a:xfrm>
            <a:off x="6845914" y="1146795"/>
            <a:ext cx="1396250" cy="18136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8" name="Obraz 27">
            <a:extLst>
              <a:ext uri="{FF2B5EF4-FFF2-40B4-BE49-F238E27FC236}">
                <a16:creationId xmlns:a16="http://schemas.microsoft.com/office/drawing/2014/main" id="{E27CF1B2-8867-4D31-AD50-95117C1964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615" y="2571750"/>
            <a:ext cx="357196" cy="357196"/>
          </a:xfrm>
          <a:prstGeom prst="rect">
            <a:avLst/>
          </a:prstGeom>
        </p:spPr>
      </p:pic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9988EF17-FB0A-41C9-9C1B-C22277C65223}"/>
              </a:ext>
            </a:extLst>
          </p:cNvPr>
          <p:cNvSpPr/>
          <p:nvPr/>
        </p:nvSpPr>
        <p:spPr>
          <a:xfrm>
            <a:off x="1012019" y="1146795"/>
            <a:ext cx="1160953" cy="5708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App</a:t>
            </a:r>
            <a:r>
              <a:rPr lang="pl-PL" dirty="0"/>
              <a:t> 1</a:t>
            </a:r>
            <a:br>
              <a:rPr lang="pl-PL" dirty="0"/>
            </a:br>
            <a:r>
              <a:rPr lang="pl-PL" dirty="0"/>
              <a:t>somelib-1.7</a:t>
            </a:r>
          </a:p>
        </p:txBody>
      </p:sp>
      <p:sp>
        <p:nvSpPr>
          <p:cNvPr id="30" name="Prostokąt: zaokrąglone rogi 29">
            <a:extLst>
              <a:ext uri="{FF2B5EF4-FFF2-40B4-BE49-F238E27FC236}">
                <a16:creationId xmlns:a16="http://schemas.microsoft.com/office/drawing/2014/main" id="{B6D86FFA-D77C-4E70-885B-5EE799919CFC}"/>
              </a:ext>
            </a:extLst>
          </p:cNvPr>
          <p:cNvSpPr/>
          <p:nvPr/>
        </p:nvSpPr>
        <p:spPr>
          <a:xfrm>
            <a:off x="2590133" y="1146795"/>
            <a:ext cx="1160953" cy="5708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App</a:t>
            </a:r>
            <a:r>
              <a:rPr lang="pl-PL" dirty="0"/>
              <a:t> 2</a:t>
            </a:r>
            <a:br>
              <a:rPr lang="pl-PL" dirty="0"/>
            </a:br>
            <a:r>
              <a:rPr lang="pl-PL" dirty="0"/>
              <a:t>somelib-1.9</a:t>
            </a:r>
          </a:p>
        </p:txBody>
      </p:sp>
      <p:sp>
        <p:nvSpPr>
          <p:cNvPr id="31" name="Prostokąt: zaokrąglone rogi 30">
            <a:extLst>
              <a:ext uri="{FF2B5EF4-FFF2-40B4-BE49-F238E27FC236}">
                <a16:creationId xmlns:a16="http://schemas.microsoft.com/office/drawing/2014/main" id="{D0528FC7-232E-461E-9D17-3B769A5D3CDC}"/>
              </a:ext>
            </a:extLst>
          </p:cNvPr>
          <p:cNvSpPr/>
          <p:nvPr/>
        </p:nvSpPr>
        <p:spPr>
          <a:xfrm>
            <a:off x="5420262" y="1267638"/>
            <a:ext cx="1160953" cy="5708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App</a:t>
            </a:r>
            <a:r>
              <a:rPr lang="pl-PL" dirty="0"/>
              <a:t> 1</a:t>
            </a:r>
            <a:br>
              <a:rPr lang="pl-PL" dirty="0"/>
            </a:br>
            <a:r>
              <a:rPr lang="pl-PL" dirty="0"/>
              <a:t>somelib-1.7</a:t>
            </a:r>
          </a:p>
        </p:txBody>
      </p:sp>
      <p:sp>
        <p:nvSpPr>
          <p:cNvPr id="32" name="Prostokąt: zaokrąglone rogi 31">
            <a:extLst>
              <a:ext uri="{FF2B5EF4-FFF2-40B4-BE49-F238E27FC236}">
                <a16:creationId xmlns:a16="http://schemas.microsoft.com/office/drawing/2014/main" id="{B823BE15-DDF6-40D0-93F8-E9FB9DE635A0}"/>
              </a:ext>
            </a:extLst>
          </p:cNvPr>
          <p:cNvSpPr/>
          <p:nvPr/>
        </p:nvSpPr>
        <p:spPr>
          <a:xfrm>
            <a:off x="6952653" y="1259518"/>
            <a:ext cx="1160953" cy="5708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App</a:t>
            </a:r>
            <a:r>
              <a:rPr lang="pl-PL" dirty="0"/>
              <a:t> 2</a:t>
            </a:r>
            <a:br>
              <a:rPr lang="pl-PL" dirty="0"/>
            </a:br>
            <a:r>
              <a:rPr lang="pl-PL" dirty="0"/>
              <a:t>somelib-1.9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B5312183-0B90-4E6A-B023-E7EDAE23819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34" y="1964340"/>
            <a:ext cx="991348" cy="991348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8050244E-7B81-4FA9-B57D-26F09798774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749" y="1958747"/>
            <a:ext cx="569978" cy="569978"/>
          </a:xfrm>
          <a:prstGeom prst="rect">
            <a:avLst/>
          </a:prstGeom>
        </p:spPr>
      </p:pic>
      <p:pic>
        <p:nvPicPr>
          <p:cNvPr id="34" name="Obraz 33">
            <a:extLst>
              <a:ext uri="{FF2B5EF4-FFF2-40B4-BE49-F238E27FC236}">
                <a16:creationId xmlns:a16="http://schemas.microsoft.com/office/drawing/2014/main" id="{2FADB0B9-B0B3-4F68-9513-8EB28F7AEBD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213" y="1943103"/>
            <a:ext cx="569978" cy="56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4" grpId="0" animBg="1"/>
      <p:bldP spid="30" grpId="0" animBg="1"/>
      <p:bldP spid="31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4E2490E0-57CE-4319-B1A8-181D860EC9C6}"/>
              </a:ext>
            </a:extLst>
          </p:cNvPr>
          <p:cNvSpPr txBox="1"/>
          <p:nvPr/>
        </p:nvSpPr>
        <p:spPr>
          <a:xfrm>
            <a:off x="765907" y="164123"/>
            <a:ext cx="5238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Bezpieczne i izolowane środowisko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F2656F0-04F6-4FDF-B1A3-35608C598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75" y="1227620"/>
            <a:ext cx="2354201" cy="2354201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21799683-70C1-4994-BD6A-6BFA225BA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77479" y="1118845"/>
            <a:ext cx="2476078" cy="2476078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15AC6B1B-6E03-427F-BD60-E5486DE50D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360" y="1118845"/>
            <a:ext cx="2523599" cy="2523599"/>
          </a:xfrm>
          <a:prstGeom prst="rect">
            <a:avLst/>
          </a:prstGeom>
        </p:spPr>
      </p:pic>
      <p:sp>
        <p:nvSpPr>
          <p:cNvPr id="11" name="pole tekstowe 16">
            <a:extLst>
              <a:ext uri="{FF2B5EF4-FFF2-40B4-BE49-F238E27FC236}">
                <a16:creationId xmlns:a16="http://schemas.microsoft.com/office/drawing/2014/main" id="{4B2C133F-A690-41BE-B09D-07004CA24B72}"/>
              </a:ext>
            </a:extLst>
          </p:cNvPr>
          <p:cNvSpPr txBox="1"/>
          <p:nvPr/>
        </p:nvSpPr>
        <p:spPr>
          <a:xfrm>
            <a:off x="3216148" y="3768153"/>
            <a:ext cx="2711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2400" spc="50" dirty="0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Drzewo procesów</a:t>
            </a:r>
            <a:br>
              <a:rPr lang="pl-PL" sz="2400" spc="50" dirty="0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pl-PL" sz="2400" spc="50" dirty="0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PID 0</a:t>
            </a:r>
            <a:endParaRPr lang="en-US" sz="2400" spc="50" dirty="0">
              <a:solidFill>
                <a:srgbClr val="00AEE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pole tekstowe 16">
            <a:extLst>
              <a:ext uri="{FF2B5EF4-FFF2-40B4-BE49-F238E27FC236}">
                <a16:creationId xmlns:a16="http://schemas.microsoft.com/office/drawing/2014/main" id="{38637BFC-4A46-4FEB-8793-D8C919A336BB}"/>
              </a:ext>
            </a:extLst>
          </p:cNvPr>
          <p:cNvSpPr txBox="1"/>
          <p:nvPr/>
        </p:nvSpPr>
        <p:spPr>
          <a:xfrm>
            <a:off x="272804" y="3768153"/>
            <a:ext cx="2807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2400" spc="50" dirty="0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Root FS</a:t>
            </a:r>
            <a:br>
              <a:rPr lang="pl-PL" sz="2400" spc="50" dirty="0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pl-PL" sz="2400" spc="50" dirty="0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/ (</a:t>
            </a:r>
            <a:r>
              <a:rPr lang="pl-PL" sz="2400" spc="50" dirty="0" err="1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root</a:t>
            </a:r>
            <a:r>
              <a:rPr lang="pl-PL" sz="2400" spc="50" dirty="0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  <a:endParaRPr lang="en-US" sz="2400" spc="50" dirty="0">
              <a:solidFill>
                <a:srgbClr val="00AEE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pole tekstowe 16">
            <a:extLst>
              <a:ext uri="{FF2B5EF4-FFF2-40B4-BE49-F238E27FC236}">
                <a16:creationId xmlns:a16="http://schemas.microsoft.com/office/drawing/2014/main" id="{6531C75C-3E58-4F6D-ABE0-19E6C6439054}"/>
              </a:ext>
            </a:extLst>
          </p:cNvPr>
          <p:cNvSpPr txBox="1"/>
          <p:nvPr/>
        </p:nvSpPr>
        <p:spPr>
          <a:xfrm>
            <a:off x="6214307" y="3768153"/>
            <a:ext cx="2711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2400" spc="50" dirty="0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Sieć</a:t>
            </a:r>
            <a:endParaRPr lang="en-US" sz="2400" spc="50" dirty="0">
              <a:solidFill>
                <a:srgbClr val="00AEE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42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4E2490E0-57CE-4319-B1A8-181D860EC9C6}"/>
              </a:ext>
            </a:extLst>
          </p:cNvPr>
          <p:cNvSpPr txBox="1"/>
          <p:nvPr/>
        </p:nvSpPr>
        <p:spPr>
          <a:xfrm>
            <a:off x="765907" y="164123"/>
            <a:ext cx="1288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Root FS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F2656F0-04F6-4FDF-B1A3-35608C598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5" y="1182153"/>
            <a:ext cx="3104097" cy="3104097"/>
          </a:xfrm>
          <a:prstGeom prst="rect">
            <a:avLst/>
          </a:prstGeom>
        </p:spPr>
      </p:pic>
      <p:sp>
        <p:nvSpPr>
          <p:cNvPr id="9" name="pole tekstowe 16">
            <a:extLst>
              <a:ext uri="{FF2B5EF4-FFF2-40B4-BE49-F238E27FC236}">
                <a16:creationId xmlns:a16="http://schemas.microsoft.com/office/drawing/2014/main" id="{EF8BB867-31B1-40A2-A0B0-826C3479BA17}"/>
              </a:ext>
            </a:extLst>
          </p:cNvPr>
          <p:cNvSpPr txBox="1"/>
          <p:nvPr/>
        </p:nvSpPr>
        <p:spPr>
          <a:xfrm>
            <a:off x="4411662" y="1142206"/>
            <a:ext cx="4138614" cy="2477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base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Dostęp tylko do swoich plików</a:t>
            </a:r>
          </a:p>
          <a:p>
            <a:pPr marL="285750" indent="-285750" fontAlgn="base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Własny katalog główny (</a:t>
            </a:r>
            <a:r>
              <a:rPr lang="pl-PL" sz="1600" dirty="0">
                <a:latin typeface="Consolas" panose="020B0609020204030204" pitchFamily="49" charset="0"/>
                <a:ea typeface="Lato Black" panose="020F0502020204030203" pitchFamily="34" charset="0"/>
                <a:cs typeface="Lato Black" panose="020F0502020204030203" pitchFamily="34" charset="0"/>
              </a:rPr>
              <a:t>/</a:t>
            </a: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)</a:t>
            </a:r>
          </a:p>
          <a:p>
            <a:pPr marL="285750" indent="-285750" fontAlgn="base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Własne katalogi </a:t>
            </a:r>
            <a:r>
              <a:rPr lang="pl-PL" sz="1600" dirty="0">
                <a:latin typeface="Consolas" panose="020B0609020204030204" pitchFamily="49" charset="0"/>
                <a:ea typeface="Lato" panose="020F0502020204030203" pitchFamily="34" charset="0"/>
                <a:cs typeface="Lato" panose="020F0502020204030203" pitchFamily="34" charset="0"/>
              </a:rPr>
              <a:t>/</a:t>
            </a:r>
            <a:r>
              <a:rPr lang="pl-PL" sz="1600" dirty="0" err="1">
                <a:latin typeface="Consolas" panose="020B0609020204030204" pitchFamily="49" charset="0"/>
                <a:ea typeface="Lato" panose="020F0502020204030203" pitchFamily="34" charset="0"/>
                <a:cs typeface="Lato" panose="020F0502020204030203" pitchFamily="34" charset="0"/>
              </a:rPr>
              <a:t>etc</a:t>
            </a:r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pl-PL" sz="1600" dirty="0">
                <a:latin typeface="Consolas" panose="020B0609020204030204" pitchFamily="49" charset="0"/>
                <a:ea typeface="Lato" panose="020F0502020204030203" pitchFamily="34" charset="0"/>
                <a:cs typeface="Lato" panose="020F0502020204030203" pitchFamily="34" charset="0"/>
              </a:rPr>
              <a:t>/</a:t>
            </a:r>
            <a:r>
              <a:rPr lang="pl-PL" sz="1600" dirty="0" err="1">
                <a:latin typeface="Consolas" panose="020B0609020204030204" pitchFamily="49" charset="0"/>
                <a:ea typeface="Lato" panose="020F0502020204030203" pitchFamily="34" charset="0"/>
                <a:cs typeface="Lato" panose="020F0502020204030203" pitchFamily="34" charset="0"/>
              </a:rPr>
              <a:t>var</a:t>
            </a:r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pl-PL" sz="1600" dirty="0">
                <a:latin typeface="Consolas" panose="020B0609020204030204" pitchFamily="49" charset="0"/>
                <a:ea typeface="Lato" panose="020F0502020204030203" pitchFamily="34" charset="0"/>
                <a:cs typeface="Lato" panose="020F0502020204030203" pitchFamily="34" charset="0"/>
              </a:rPr>
              <a:t>/</a:t>
            </a:r>
            <a:r>
              <a:rPr lang="pl-PL" sz="1600" dirty="0" err="1">
                <a:latin typeface="Consolas" panose="020B0609020204030204" pitchFamily="49" charset="0"/>
                <a:ea typeface="Lato" panose="020F0502020204030203" pitchFamily="34" charset="0"/>
                <a:cs typeface="Lato" panose="020F0502020204030203" pitchFamily="34" charset="0"/>
              </a:rPr>
              <a:t>mnt</a:t>
            </a:r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…</a:t>
            </a:r>
          </a:p>
          <a:p>
            <a:pPr marL="285750" indent="-285750" fontAlgn="base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Aplikacje w kontenerze mogą modyfikować tylko pliki w swoim FS</a:t>
            </a:r>
          </a:p>
        </p:txBody>
      </p:sp>
    </p:spTree>
    <p:extLst>
      <p:ext uri="{BB962C8B-B14F-4D97-AF65-F5344CB8AC3E}">
        <p14:creationId xmlns:p14="http://schemas.microsoft.com/office/powerpoint/2010/main" val="372117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4E2490E0-57CE-4319-B1A8-181D860EC9C6}"/>
              </a:ext>
            </a:extLst>
          </p:cNvPr>
          <p:cNvSpPr txBox="1"/>
          <p:nvPr/>
        </p:nvSpPr>
        <p:spPr>
          <a:xfrm>
            <a:off x="765907" y="164123"/>
            <a:ext cx="2751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Drzewo procesów</a:t>
            </a:r>
          </a:p>
        </p:txBody>
      </p:sp>
      <p:sp>
        <p:nvSpPr>
          <p:cNvPr id="9" name="pole tekstowe 16">
            <a:extLst>
              <a:ext uri="{FF2B5EF4-FFF2-40B4-BE49-F238E27FC236}">
                <a16:creationId xmlns:a16="http://schemas.microsoft.com/office/drawing/2014/main" id="{EF8BB867-31B1-40A2-A0B0-826C3479BA17}"/>
              </a:ext>
            </a:extLst>
          </p:cNvPr>
          <p:cNvSpPr txBox="1"/>
          <p:nvPr/>
        </p:nvSpPr>
        <p:spPr>
          <a:xfrm>
            <a:off x="4411662" y="1142206"/>
            <a:ext cx="4138614" cy="2477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base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Dostęp tylko do swoich procesów</a:t>
            </a:r>
          </a:p>
          <a:p>
            <a:pPr marL="285750" indent="-285750" fontAlgn="base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Własne </a:t>
            </a:r>
            <a:r>
              <a:rPr lang="pl-PL" sz="1600" dirty="0">
                <a:latin typeface="Consolas" panose="020B0609020204030204" pitchFamily="49" charset="0"/>
                <a:ea typeface="Lato Black" panose="020F0502020204030203" pitchFamily="34" charset="0"/>
                <a:cs typeface="Lato Black" panose="020F0502020204030203" pitchFamily="34" charset="0"/>
              </a:rPr>
              <a:t>PID 0</a:t>
            </a:r>
          </a:p>
          <a:p>
            <a:pPr marL="285750" indent="-285750" fontAlgn="base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Własne </a:t>
            </a:r>
            <a:r>
              <a:rPr lang="pl-PL" sz="1600" dirty="0">
                <a:latin typeface="Consolas" panose="020B0609020204030204" pitchFamily="49" charset="0"/>
                <a:ea typeface="Lato" panose="020F0502020204030203" pitchFamily="34" charset="0"/>
                <a:cs typeface="Lato" panose="020F0502020204030203" pitchFamily="34" charset="0"/>
              </a:rPr>
              <a:t>PID 1, 2,</a:t>
            </a:r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…</a:t>
            </a:r>
          </a:p>
          <a:p>
            <a:pPr marL="285750" indent="-285750" fontAlgn="base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Proces w kontenerze nie może wysłać sygnału do procesu w innym kontenerze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97F07BB-F8A5-44D2-AA52-5505D326B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724" y="1196834"/>
            <a:ext cx="3089416" cy="30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13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4E2490E0-57CE-4319-B1A8-181D860EC9C6}"/>
              </a:ext>
            </a:extLst>
          </p:cNvPr>
          <p:cNvSpPr txBox="1"/>
          <p:nvPr/>
        </p:nvSpPr>
        <p:spPr>
          <a:xfrm>
            <a:off x="765907" y="164123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Agenda</a:t>
            </a:r>
          </a:p>
        </p:txBody>
      </p:sp>
      <p:sp>
        <p:nvSpPr>
          <p:cNvPr id="3" name="pole tekstowe 16">
            <a:extLst>
              <a:ext uri="{FF2B5EF4-FFF2-40B4-BE49-F238E27FC236}">
                <a16:creationId xmlns:a16="http://schemas.microsoft.com/office/drawing/2014/main" id="{007FAB13-FBBF-4A8B-99A9-900554295100}"/>
              </a:ext>
            </a:extLst>
          </p:cNvPr>
          <p:cNvSpPr txBox="1"/>
          <p:nvPr/>
        </p:nvSpPr>
        <p:spPr>
          <a:xfrm>
            <a:off x="3526250" y="850396"/>
            <a:ext cx="5062037" cy="3930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Trochę historii</a:t>
            </a:r>
          </a:p>
          <a:p>
            <a:pPr marL="628650" lvl="1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Serwer aplikacji</a:t>
            </a:r>
          </a:p>
          <a:p>
            <a:pPr marL="628650" lvl="1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Maszyna wirtualna</a:t>
            </a: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Kontenery</a:t>
            </a: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Docker</a:t>
            </a:r>
          </a:p>
          <a:p>
            <a:pPr marL="628650" lvl="1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Czym jest Docker?</a:t>
            </a:r>
          </a:p>
          <a:p>
            <a:pPr marL="628650" lvl="1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Docker Engine</a:t>
            </a:r>
          </a:p>
          <a:p>
            <a:pPr marL="628650" lvl="1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Docker Image</a:t>
            </a:r>
          </a:p>
          <a:p>
            <a:pPr marL="628650" lvl="1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Docker </a:t>
            </a:r>
            <a:r>
              <a:rPr lang="pl-PL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Container</a:t>
            </a:r>
            <a:endPara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628650" lvl="1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Docker Registry, Docker Repository</a:t>
            </a:r>
            <a:endParaRPr lang="pl-PL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628650" lvl="1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Docker Hub</a:t>
            </a: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DEMO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7A56820-8C40-40DF-89D2-E497581B8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54" y="1187204"/>
            <a:ext cx="3099046" cy="309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3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4E2490E0-57CE-4319-B1A8-181D860EC9C6}"/>
              </a:ext>
            </a:extLst>
          </p:cNvPr>
          <p:cNvSpPr txBox="1"/>
          <p:nvPr/>
        </p:nvSpPr>
        <p:spPr>
          <a:xfrm>
            <a:off x="765907" y="164123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Sieć</a:t>
            </a:r>
          </a:p>
        </p:txBody>
      </p:sp>
      <p:sp>
        <p:nvSpPr>
          <p:cNvPr id="9" name="pole tekstowe 16">
            <a:extLst>
              <a:ext uri="{FF2B5EF4-FFF2-40B4-BE49-F238E27FC236}">
                <a16:creationId xmlns:a16="http://schemas.microsoft.com/office/drawing/2014/main" id="{EF8BB867-31B1-40A2-A0B0-826C3479BA17}"/>
              </a:ext>
            </a:extLst>
          </p:cNvPr>
          <p:cNvSpPr txBox="1"/>
          <p:nvPr/>
        </p:nvSpPr>
        <p:spPr>
          <a:xfrm>
            <a:off x="4411662" y="1142206"/>
            <a:ext cx="4138614" cy="149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base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Własny adres IP</a:t>
            </a:r>
          </a:p>
          <a:p>
            <a:pPr marL="285750" indent="-285750" fontAlgn="base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Własna tablica routingu</a:t>
            </a:r>
            <a:endParaRPr lang="pl-PL" sz="1600" dirty="0">
              <a:latin typeface="Consolas" panose="020B0609020204030204" pitchFamily="49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285750" indent="-285750" fontAlgn="base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Własny zakres portów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9BFD826B-FBA8-4609-87D0-C617E5604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5" y="1142206"/>
            <a:ext cx="3093288" cy="309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0F7E431F-AFAB-4047-8D2E-EC8651B3AA55}"/>
              </a:ext>
            </a:extLst>
          </p:cNvPr>
          <p:cNvSpPr/>
          <p:nvPr/>
        </p:nvSpPr>
        <p:spPr>
          <a:xfrm>
            <a:off x="133350" y="914400"/>
            <a:ext cx="8820150" cy="3803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E2490E0-57CE-4319-B1A8-181D860EC9C6}"/>
              </a:ext>
            </a:extLst>
          </p:cNvPr>
          <p:cNvSpPr txBox="1"/>
          <p:nvPr/>
        </p:nvSpPr>
        <p:spPr>
          <a:xfrm>
            <a:off x="765907" y="164123"/>
            <a:ext cx="5238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Bezpieczne i izolowane środowisko</a:t>
            </a:r>
          </a:p>
        </p:txBody>
      </p:sp>
      <p:pic>
        <p:nvPicPr>
          <p:cNvPr id="42" name="Obraz 41">
            <a:extLst>
              <a:ext uri="{FF2B5EF4-FFF2-40B4-BE49-F238E27FC236}">
                <a16:creationId xmlns:a16="http://schemas.microsoft.com/office/drawing/2014/main" id="{A1332264-FCBD-49DD-83F9-7933989046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205" y="3919686"/>
            <a:ext cx="733128" cy="733128"/>
          </a:xfrm>
          <a:prstGeom prst="rect">
            <a:avLst/>
          </a:prstGeom>
        </p:spPr>
      </p:pic>
      <p:pic>
        <p:nvPicPr>
          <p:cNvPr id="43" name="Obraz 42">
            <a:extLst>
              <a:ext uri="{FF2B5EF4-FFF2-40B4-BE49-F238E27FC236}">
                <a16:creationId xmlns:a16="http://schemas.microsoft.com/office/drawing/2014/main" id="{64EFDF20-D336-4821-BCB3-6BA69395AE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152" y="4308437"/>
            <a:ext cx="328613" cy="328613"/>
          </a:xfrm>
          <a:prstGeom prst="rect">
            <a:avLst/>
          </a:prstGeom>
        </p:spPr>
      </p:pic>
      <p:pic>
        <p:nvPicPr>
          <p:cNvPr id="44" name="Obraz 43">
            <a:extLst>
              <a:ext uri="{FF2B5EF4-FFF2-40B4-BE49-F238E27FC236}">
                <a16:creationId xmlns:a16="http://schemas.microsoft.com/office/drawing/2014/main" id="{E526909A-F6A1-4BC7-92CB-8EDFEB6199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584" y="4308438"/>
            <a:ext cx="328613" cy="328613"/>
          </a:xfrm>
          <a:prstGeom prst="rect">
            <a:avLst/>
          </a:prstGeom>
        </p:spPr>
      </p:pic>
      <p:pic>
        <p:nvPicPr>
          <p:cNvPr id="45" name="Obraz 44">
            <a:extLst>
              <a:ext uri="{FF2B5EF4-FFF2-40B4-BE49-F238E27FC236}">
                <a16:creationId xmlns:a16="http://schemas.microsoft.com/office/drawing/2014/main" id="{A0373BB7-9243-4AA5-82D4-2D207370F7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211" y="4308439"/>
            <a:ext cx="328613" cy="328613"/>
          </a:xfrm>
          <a:prstGeom prst="rect">
            <a:avLst/>
          </a:prstGeom>
        </p:spPr>
      </p:pic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79E7228D-1651-4182-864E-B5C570DFC66E}"/>
              </a:ext>
            </a:extLst>
          </p:cNvPr>
          <p:cNvCxnSpPr>
            <a:cxnSpLocks/>
          </p:cNvCxnSpPr>
          <p:nvPr/>
        </p:nvCxnSpPr>
        <p:spPr>
          <a:xfrm>
            <a:off x="133350" y="3809842"/>
            <a:ext cx="8813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FCB6F633-F695-4C8F-8CF1-4103710C61E4}"/>
              </a:ext>
            </a:extLst>
          </p:cNvPr>
          <p:cNvCxnSpPr/>
          <p:nvPr/>
        </p:nvCxnSpPr>
        <p:spPr>
          <a:xfrm>
            <a:off x="133350" y="3003550"/>
            <a:ext cx="8813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Prostokąt: zaokrąglone rogi 28">
            <a:extLst>
              <a:ext uri="{FF2B5EF4-FFF2-40B4-BE49-F238E27FC236}">
                <a16:creationId xmlns:a16="http://schemas.microsoft.com/office/drawing/2014/main" id="{7F388598-EBE5-4978-BF86-6DA83F22F1B1}"/>
              </a:ext>
            </a:extLst>
          </p:cNvPr>
          <p:cNvSpPr/>
          <p:nvPr/>
        </p:nvSpPr>
        <p:spPr>
          <a:xfrm>
            <a:off x="528637" y="1200640"/>
            <a:ext cx="1514475" cy="16644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Prostokąt: zaokrąglone rogi 60">
            <a:extLst>
              <a:ext uri="{FF2B5EF4-FFF2-40B4-BE49-F238E27FC236}">
                <a16:creationId xmlns:a16="http://schemas.microsoft.com/office/drawing/2014/main" id="{DA358C27-07E9-4A58-BD57-F01AD1F599F8}"/>
              </a:ext>
            </a:extLst>
          </p:cNvPr>
          <p:cNvSpPr/>
          <p:nvPr/>
        </p:nvSpPr>
        <p:spPr>
          <a:xfrm>
            <a:off x="2342801" y="1200640"/>
            <a:ext cx="1514475" cy="16644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Prostokąt: zaokrąglone rogi 79">
            <a:extLst>
              <a:ext uri="{FF2B5EF4-FFF2-40B4-BE49-F238E27FC236}">
                <a16:creationId xmlns:a16="http://schemas.microsoft.com/office/drawing/2014/main" id="{5AA1EB71-8C71-4C07-B7DC-864F03D66E76}"/>
              </a:ext>
            </a:extLst>
          </p:cNvPr>
          <p:cNvSpPr/>
          <p:nvPr/>
        </p:nvSpPr>
        <p:spPr>
          <a:xfrm>
            <a:off x="4137169" y="1194751"/>
            <a:ext cx="1514475" cy="16644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7" name="Prostokąt: zaokrąglone rogi 86">
            <a:extLst>
              <a:ext uri="{FF2B5EF4-FFF2-40B4-BE49-F238E27FC236}">
                <a16:creationId xmlns:a16="http://schemas.microsoft.com/office/drawing/2014/main" id="{256A7B50-D428-4431-9461-D0F1A4CF5DE2}"/>
              </a:ext>
            </a:extLst>
          </p:cNvPr>
          <p:cNvSpPr/>
          <p:nvPr/>
        </p:nvSpPr>
        <p:spPr>
          <a:xfrm>
            <a:off x="5927445" y="1194751"/>
            <a:ext cx="1514475" cy="16644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7EF49B75-4F24-4C16-B35B-2C610CDD0262}"/>
              </a:ext>
            </a:extLst>
          </p:cNvPr>
          <p:cNvSpPr txBox="1"/>
          <p:nvPr/>
        </p:nvSpPr>
        <p:spPr>
          <a:xfrm>
            <a:off x="7745701" y="1605032"/>
            <a:ext cx="464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b="1" dirty="0"/>
              <a:t>…</a:t>
            </a:r>
          </a:p>
        </p:txBody>
      </p:sp>
      <p:pic>
        <p:nvPicPr>
          <p:cNvPr id="36" name="Picture 2" descr="Znalezione obrazy dla zapytania linux tux icon png">
            <a:extLst>
              <a:ext uri="{FF2B5EF4-FFF2-40B4-BE49-F238E27FC236}">
                <a16:creationId xmlns:a16="http://schemas.microsoft.com/office/drawing/2014/main" id="{DF3247D9-0D75-442D-9244-AE22601F5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737" y="3082224"/>
            <a:ext cx="681847" cy="68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Obraz 36">
            <a:extLst>
              <a:ext uri="{FF2B5EF4-FFF2-40B4-BE49-F238E27FC236}">
                <a16:creationId xmlns:a16="http://schemas.microsoft.com/office/drawing/2014/main" id="{867D510B-6A12-48BA-A8FC-3E91DA030AE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95" y="2416114"/>
            <a:ext cx="311271" cy="311271"/>
          </a:xfrm>
          <a:prstGeom prst="rect">
            <a:avLst/>
          </a:prstGeom>
        </p:spPr>
      </p:pic>
      <p:pic>
        <p:nvPicPr>
          <p:cNvPr id="38" name="Obraz 37">
            <a:extLst>
              <a:ext uri="{FF2B5EF4-FFF2-40B4-BE49-F238E27FC236}">
                <a16:creationId xmlns:a16="http://schemas.microsoft.com/office/drawing/2014/main" id="{57FE5B14-4D6F-4F80-A855-A6398221B67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53" y="2392338"/>
            <a:ext cx="311271" cy="311271"/>
          </a:xfrm>
          <a:prstGeom prst="rect">
            <a:avLst/>
          </a:prstGeom>
        </p:spPr>
      </p:pic>
      <p:pic>
        <p:nvPicPr>
          <p:cNvPr id="39" name="Obraz 38">
            <a:extLst>
              <a:ext uri="{FF2B5EF4-FFF2-40B4-BE49-F238E27FC236}">
                <a16:creationId xmlns:a16="http://schemas.microsoft.com/office/drawing/2014/main" id="{54D723AF-F6AC-41AF-BA45-4414D89A222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049" y="2394517"/>
            <a:ext cx="311271" cy="311271"/>
          </a:xfrm>
          <a:prstGeom prst="rect">
            <a:avLst/>
          </a:prstGeom>
        </p:spPr>
      </p:pic>
      <p:pic>
        <p:nvPicPr>
          <p:cNvPr id="40" name="Obraz 39">
            <a:extLst>
              <a:ext uri="{FF2B5EF4-FFF2-40B4-BE49-F238E27FC236}">
                <a16:creationId xmlns:a16="http://schemas.microsoft.com/office/drawing/2014/main" id="{3BA59A4B-0670-475B-BD54-D1EB08D4D1A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420" y="2418550"/>
            <a:ext cx="311271" cy="311271"/>
          </a:xfrm>
          <a:prstGeom prst="rect">
            <a:avLst/>
          </a:prstGeom>
        </p:spPr>
      </p:pic>
      <p:pic>
        <p:nvPicPr>
          <p:cNvPr id="24" name="Obraz 23">
            <a:extLst>
              <a:ext uri="{FF2B5EF4-FFF2-40B4-BE49-F238E27FC236}">
                <a16:creationId xmlns:a16="http://schemas.microsoft.com/office/drawing/2014/main" id="{E8F7A78F-EC17-42F2-953B-EE288407C1F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94" y="1369614"/>
            <a:ext cx="439853" cy="439853"/>
          </a:xfrm>
          <a:prstGeom prst="rect">
            <a:avLst/>
          </a:prstGeom>
        </p:spPr>
      </p:pic>
      <p:pic>
        <p:nvPicPr>
          <p:cNvPr id="25" name="Obraz 24">
            <a:extLst>
              <a:ext uri="{FF2B5EF4-FFF2-40B4-BE49-F238E27FC236}">
                <a16:creationId xmlns:a16="http://schemas.microsoft.com/office/drawing/2014/main" id="{836EF9FF-964C-4C29-9571-20117EF7D4E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40501" y="1316420"/>
            <a:ext cx="518558" cy="518558"/>
          </a:xfrm>
          <a:prstGeom prst="rect">
            <a:avLst/>
          </a:prstGeom>
        </p:spPr>
      </p:pic>
      <p:pic>
        <p:nvPicPr>
          <p:cNvPr id="26" name="Obraz 25">
            <a:extLst>
              <a:ext uri="{FF2B5EF4-FFF2-40B4-BE49-F238E27FC236}">
                <a16:creationId xmlns:a16="http://schemas.microsoft.com/office/drawing/2014/main" id="{2B08A560-E419-4FC6-8F19-BF7297D2678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913" y="2000280"/>
            <a:ext cx="424358" cy="424358"/>
          </a:xfrm>
          <a:prstGeom prst="rect">
            <a:avLst/>
          </a:prstGeom>
        </p:spPr>
      </p:pic>
      <p:pic>
        <p:nvPicPr>
          <p:cNvPr id="27" name="Obraz 26">
            <a:extLst>
              <a:ext uri="{FF2B5EF4-FFF2-40B4-BE49-F238E27FC236}">
                <a16:creationId xmlns:a16="http://schemas.microsoft.com/office/drawing/2014/main" id="{8BFB301D-53E0-4019-B267-CC41789B4F8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019" y="1352122"/>
            <a:ext cx="439853" cy="439853"/>
          </a:xfrm>
          <a:prstGeom prst="rect">
            <a:avLst/>
          </a:prstGeom>
        </p:spPr>
      </p:pic>
      <p:pic>
        <p:nvPicPr>
          <p:cNvPr id="28" name="Obraz 27">
            <a:extLst>
              <a:ext uri="{FF2B5EF4-FFF2-40B4-BE49-F238E27FC236}">
                <a16:creationId xmlns:a16="http://schemas.microsoft.com/office/drawing/2014/main" id="{1A71DD0B-FB10-4B2A-AB1C-C99271D39C8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05926" y="1298928"/>
            <a:ext cx="518558" cy="518558"/>
          </a:xfrm>
          <a:prstGeom prst="rect">
            <a:avLst/>
          </a:prstGeom>
        </p:spPr>
      </p:pic>
      <p:pic>
        <p:nvPicPr>
          <p:cNvPr id="31" name="Obraz 30">
            <a:extLst>
              <a:ext uri="{FF2B5EF4-FFF2-40B4-BE49-F238E27FC236}">
                <a16:creationId xmlns:a16="http://schemas.microsoft.com/office/drawing/2014/main" id="{D91D17EA-8293-42C9-9780-F799EA87A36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338" y="1982788"/>
            <a:ext cx="424358" cy="424358"/>
          </a:xfrm>
          <a:prstGeom prst="rect">
            <a:avLst/>
          </a:prstGeom>
        </p:spPr>
      </p:pic>
      <p:pic>
        <p:nvPicPr>
          <p:cNvPr id="32" name="Obraz 31">
            <a:extLst>
              <a:ext uri="{FF2B5EF4-FFF2-40B4-BE49-F238E27FC236}">
                <a16:creationId xmlns:a16="http://schemas.microsoft.com/office/drawing/2014/main" id="{00660F50-33ED-4499-8EEC-3D71E38264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768" y="1398216"/>
            <a:ext cx="439853" cy="439853"/>
          </a:xfrm>
          <a:prstGeom prst="rect">
            <a:avLst/>
          </a:prstGeom>
        </p:spPr>
      </p:pic>
      <p:pic>
        <p:nvPicPr>
          <p:cNvPr id="33" name="Obraz 32">
            <a:extLst>
              <a:ext uri="{FF2B5EF4-FFF2-40B4-BE49-F238E27FC236}">
                <a16:creationId xmlns:a16="http://schemas.microsoft.com/office/drawing/2014/main" id="{88476163-ED17-40A3-8D80-B40E6EC37D8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17675" y="1345022"/>
            <a:ext cx="518558" cy="518558"/>
          </a:xfrm>
          <a:prstGeom prst="rect">
            <a:avLst/>
          </a:prstGeom>
        </p:spPr>
      </p:pic>
      <p:pic>
        <p:nvPicPr>
          <p:cNvPr id="34" name="Obraz 33">
            <a:extLst>
              <a:ext uri="{FF2B5EF4-FFF2-40B4-BE49-F238E27FC236}">
                <a16:creationId xmlns:a16="http://schemas.microsoft.com/office/drawing/2014/main" id="{16A59910-FAD5-4946-9E99-7F30B353E13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087" y="2028882"/>
            <a:ext cx="424358" cy="424358"/>
          </a:xfrm>
          <a:prstGeom prst="rect">
            <a:avLst/>
          </a:prstGeom>
        </p:spPr>
      </p:pic>
      <p:pic>
        <p:nvPicPr>
          <p:cNvPr id="35" name="Obraz 34">
            <a:extLst>
              <a:ext uri="{FF2B5EF4-FFF2-40B4-BE49-F238E27FC236}">
                <a16:creationId xmlns:a16="http://schemas.microsoft.com/office/drawing/2014/main" id="{627CDCFA-A146-465A-A3A7-A7A1987D3F7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892" y="1376387"/>
            <a:ext cx="439853" cy="439853"/>
          </a:xfrm>
          <a:prstGeom prst="rect">
            <a:avLst/>
          </a:prstGeom>
        </p:spPr>
      </p:pic>
      <p:pic>
        <p:nvPicPr>
          <p:cNvPr id="41" name="Obraz 40">
            <a:extLst>
              <a:ext uri="{FF2B5EF4-FFF2-40B4-BE49-F238E27FC236}">
                <a16:creationId xmlns:a16="http://schemas.microsoft.com/office/drawing/2014/main" id="{21AA0493-4D2A-4499-9BCE-7D8F5254A16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61799" y="1323193"/>
            <a:ext cx="518558" cy="518558"/>
          </a:xfrm>
          <a:prstGeom prst="rect">
            <a:avLst/>
          </a:prstGeom>
        </p:spPr>
      </p:pic>
      <p:pic>
        <p:nvPicPr>
          <p:cNvPr id="46" name="Obraz 45">
            <a:extLst>
              <a:ext uri="{FF2B5EF4-FFF2-40B4-BE49-F238E27FC236}">
                <a16:creationId xmlns:a16="http://schemas.microsoft.com/office/drawing/2014/main" id="{3631C879-53B8-4BBC-B437-51D85F04F5E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211" y="2007053"/>
            <a:ext cx="424358" cy="42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3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61" grpId="0" animBg="1"/>
      <p:bldP spid="80" grpId="0" animBg="1"/>
      <p:bldP spid="87" grpId="0" animBg="1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4E2490E0-57CE-4319-B1A8-181D860EC9C6}"/>
              </a:ext>
            </a:extLst>
          </p:cNvPr>
          <p:cNvSpPr txBox="1"/>
          <p:nvPr/>
        </p:nvSpPr>
        <p:spPr>
          <a:xfrm>
            <a:off x="765907" y="164123"/>
            <a:ext cx="1203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Docker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765EC8F-F2C5-4AEC-9A61-CEAFA2BC87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38" y="561008"/>
            <a:ext cx="4507523" cy="402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4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4E2490E0-57CE-4319-B1A8-181D860EC9C6}"/>
              </a:ext>
            </a:extLst>
          </p:cNvPr>
          <p:cNvSpPr txBox="1"/>
          <p:nvPr/>
        </p:nvSpPr>
        <p:spPr>
          <a:xfrm>
            <a:off x="765907" y="164123"/>
            <a:ext cx="241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Docker - kiedyś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04CAF9A9-E8F2-4A30-AA7D-1A52EAC0DD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5" y="1246290"/>
            <a:ext cx="2971311" cy="2650919"/>
          </a:xfrm>
          <a:prstGeom prst="rect">
            <a:avLst/>
          </a:prstGeom>
        </p:spPr>
      </p:pic>
      <p:sp>
        <p:nvSpPr>
          <p:cNvPr id="4" name="pole tekstowe 16">
            <a:extLst>
              <a:ext uri="{FF2B5EF4-FFF2-40B4-BE49-F238E27FC236}">
                <a16:creationId xmlns:a16="http://schemas.microsoft.com/office/drawing/2014/main" id="{81C8B508-84BB-44A9-A15A-15BA75B6D4F5}"/>
              </a:ext>
            </a:extLst>
          </p:cNvPr>
          <p:cNvSpPr txBox="1"/>
          <p:nvPr/>
        </p:nvSpPr>
        <p:spPr>
          <a:xfrm>
            <a:off x="3698015" y="1142206"/>
            <a:ext cx="4852261" cy="2970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base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„Konkretna” implementacja konceptu kontenerów </a:t>
            </a:r>
          </a:p>
          <a:p>
            <a:pPr marL="285750" indent="-285750" fontAlgn="base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Standardowe, zunifikowane środowisko uruchomieniowe dla kontenerów</a:t>
            </a:r>
          </a:p>
          <a:p>
            <a:pPr marL="285750" indent="-285750" fontAlgn="base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Napisany w </a:t>
            </a:r>
            <a:r>
              <a:rPr lang="pl-PL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Golang</a:t>
            </a:r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przez </a:t>
            </a:r>
            <a:r>
              <a:rPr lang="pl-PL" sz="1600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Solomon </a:t>
            </a:r>
            <a:r>
              <a:rPr lang="pl-PL" sz="1600" dirty="0" err="1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Hykes</a:t>
            </a:r>
            <a:endParaRPr lang="pl-PL" sz="1600" dirty="0">
              <a:solidFill>
                <a:schemeClr val="accent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fontAlgn="base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Apache License 2.0</a:t>
            </a:r>
          </a:p>
        </p:txBody>
      </p:sp>
    </p:spTree>
    <p:extLst>
      <p:ext uri="{BB962C8B-B14F-4D97-AF65-F5344CB8AC3E}">
        <p14:creationId xmlns:p14="http://schemas.microsoft.com/office/powerpoint/2010/main" val="241350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4E2490E0-57CE-4319-B1A8-181D860EC9C6}"/>
              </a:ext>
            </a:extLst>
          </p:cNvPr>
          <p:cNvSpPr txBox="1"/>
          <p:nvPr/>
        </p:nvSpPr>
        <p:spPr>
          <a:xfrm>
            <a:off x="765907" y="164123"/>
            <a:ext cx="2059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Docker - dziś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04CAF9A9-E8F2-4A30-AA7D-1A52EAC0DD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5" y="1246290"/>
            <a:ext cx="2971311" cy="2650919"/>
          </a:xfrm>
          <a:prstGeom prst="rect">
            <a:avLst/>
          </a:prstGeom>
        </p:spPr>
      </p:pic>
      <p:sp>
        <p:nvSpPr>
          <p:cNvPr id="4" name="pole tekstowe 16">
            <a:extLst>
              <a:ext uri="{FF2B5EF4-FFF2-40B4-BE49-F238E27FC236}">
                <a16:creationId xmlns:a16="http://schemas.microsoft.com/office/drawing/2014/main" id="{81C8B508-84BB-44A9-A15A-15BA75B6D4F5}"/>
              </a:ext>
            </a:extLst>
          </p:cNvPr>
          <p:cNvSpPr txBox="1"/>
          <p:nvPr/>
        </p:nvSpPr>
        <p:spPr>
          <a:xfrm>
            <a:off x="3698015" y="799306"/>
            <a:ext cx="5243908" cy="3955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base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Platforma do budowania rozwiązań opartych o </a:t>
            </a:r>
            <a:r>
              <a:rPr lang="pl-PL" sz="16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konenery</a:t>
            </a: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firmy </a:t>
            </a:r>
            <a:r>
              <a:rPr lang="pl-PL" sz="1600" dirty="0">
                <a:solidFill>
                  <a:schemeClr val="accent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Docker, Inc.</a:t>
            </a:r>
          </a:p>
          <a:p>
            <a:pPr marL="285750" indent="-285750" fontAlgn="base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 err="1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Soft</a:t>
            </a:r>
            <a:r>
              <a:rPr lang="pl-PL" sz="1600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Docker </a:t>
            </a:r>
            <a:r>
              <a:rPr lang="pl-PL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Daemon</a:t>
            </a:r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Docker Client (CLI)</a:t>
            </a:r>
          </a:p>
          <a:p>
            <a:pPr marL="285750" indent="-285750" fontAlgn="base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Objects: </a:t>
            </a:r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Docker </a:t>
            </a:r>
            <a:r>
              <a:rPr lang="pl-PL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Container</a:t>
            </a:r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Docker Image, Docker Service</a:t>
            </a:r>
          </a:p>
          <a:p>
            <a:pPr marL="285750" indent="-285750" fontAlgn="base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 err="1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Registries</a:t>
            </a:r>
            <a:r>
              <a:rPr lang="pl-PL" sz="1600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Docker Hub</a:t>
            </a:r>
          </a:p>
          <a:p>
            <a:pPr marL="285750" indent="-285750" fontAlgn="base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Tools: </a:t>
            </a:r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Docker </a:t>
            </a:r>
            <a:r>
              <a:rPr lang="pl-PL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Compose</a:t>
            </a:r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Docker </a:t>
            </a:r>
            <a:r>
              <a:rPr lang="pl-PL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Swarm</a:t>
            </a:r>
            <a:endParaRPr lang="pl-PL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fontAlgn="base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Docker Enterprise</a:t>
            </a:r>
          </a:p>
        </p:txBody>
      </p:sp>
    </p:spTree>
    <p:extLst>
      <p:ext uri="{BB962C8B-B14F-4D97-AF65-F5344CB8AC3E}">
        <p14:creationId xmlns:p14="http://schemas.microsoft.com/office/powerpoint/2010/main" val="271325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Znalezione obrazy dla zapytania 18th century harbour">
            <a:extLst>
              <a:ext uri="{FF2B5EF4-FFF2-40B4-BE49-F238E27FC236}">
                <a16:creationId xmlns:a16="http://schemas.microsoft.com/office/drawing/2014/main" id="{A67B1CBC-E2EA-443D-AA87-04AEAF6AF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53829"/>
            <a:ext cx="9144000" cy="662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4E2490E0-57CE-4319-B1A8-181D860EC9C6}"/>
              </a:ext>
            </a:extLst>
          </p:cNvPr>
          <p:cNvSpPr txBox="1"/>
          <p:nvPr/>
        </p:nvSpPr>
        <p:spPr>
          <a:xfrm>
            <a:off x="765907" y="164123"/>
            <a:ext cx="3653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Transport morski kiedyś</a:t>
            </a:r>
          </a:p>
        </p:txBody>
      </p:sp>
    </p:spTree>
    <p:extLst>
      <p:ext uri="{BB962C8B-B14F-4D97-AF65-F5344CB8AC3E}">
        <p14:creationId xmlns:p14="http://schemas.microsoft.com/office/powerpoint/2010/main" val="210151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Znalezione obrazy dla zapytania shanghai port">
            <a:extLst>
              <a:ext uri="{FF2B5EF4-FFF2-40B4-BE49-F238E27FC236}">
                <a16:creationId xmlns:a16="http://schemas.microsoft.com/office/drawing/2014/main" id="{712A2447-ED12-415B-B08E-D6A8DE18D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5923"/>
            <a:ext cx="9170124" cy="563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4E2490E0-57CE-4319-B1A8-181D860EC9C6}"/>
              </a:ext>
            </a:extLst>
          </p:cNvPr>
          <p:cNvSpPr txBox="1"/>
          <p:nvPr/>
        </p:nvSpPr>
        <p:spPr>
          <a:xfrm>
            <a:off x="765907" y="164123"/>
            <a:ext cx="3298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Transport morski dziś</a:t>
            </a:r>
          </a:p>
        </p:txBody>
      </p:sp>
    </p:spTree>
    <p:extLst>
      <p:ext uri="{BB962C8B-B14F-4D97-AF65-F5344CB8AC3E}">
        <p14:creationId xmlns:p14="http://schemas.microsoft.com/office/powerpoint/2010/main" val="184952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4E2490E0-57CE-4319-B1A8-181D860EC9C6}"/>
              </a:ext>
            </a:extLst>
          </p:cNvPr>
          <p:cNvSpPr txBox="1"/>
          <p:nvPr/>
        </p:nvSpPr>
        <p:spPr>
          <a:xfrm>
            <a:off x="765907" y="164123"/>
            <a:ext cx="3976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Trasnport</a:t>
            </a:r>
            <a:r>
              <a:rPr lang="pl-PL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morski / Docker</a:t>
            </a:r>
          </a:p>
        </p:txBody>
      </p:sp>
      <p:pic>
        <p:nvPicPr>
          <p:cNvPr id="4102" name="Picture 6" descr="Znalezione obrazy dla zapytania container international cargo document sample">
            <a:extLst>
              <a:ext uri="{FF2B5EF4-FFF2-40B4-BE49-F238E27FC236}">
                <a16:creationId xmlns:a16="http://schemas.microsoft.com/office/drawing/2014/main" id="{B4AF9340-9DED-431F-A6F0-CB993D1D3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367" y="1123950"/>
            <a:ext cx="2586121" cy="194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Znalezione obrazy dla zapytania container">
            <a:extLst>
              <a:ext uri="{FF2B5EF4-FFF2-40B4-BE49-F238E27FC236}">
                <a16:creationId xmlns:a16="http://schemas.microsoft.com/office/drawing/2014/main" id="{3362F15A-63AA-4A6F-A6C5-A91617F71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833" y="1123950"/>
            <a:ext cx="2599267" cy="194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Znalezione obrazy dla zapytania shipping yard">
            <a:extLst>
              <a:ext uri="{FF2B5EF4-FFF2-40B4-BE49-F238E27FC236}">
                <a16:creationId xmlns:a16="http://schemas.microsoft.com/office/drawing/2014/main" id="{AFA8C6FA-5DCB-41F7-97BA-1A12B0324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1" y="1124744"/>
            <a:ext cx="2586121" cy="194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ole tekstowe 16">
            <a:extLst>
              <a:ext uri="{FF2B5EF4-FFF2-40B4-BE49-F238E27FC236}">
                <a16:creationId xmlns:a16="http://schemas.microsoft.com/office/drawing/2014/main" id="{8951FDF3-B59F-4B2C-B259-51BE066F3643}"/>
              </a:ext>
            </a:extLst>
          </p:cNvPr>
          <p:cNvSpPr txBox="1"/>
          <p:nvPr/>
        </p:nvSpPr>
        <p:spPr>
          <a:xfrm>
            <a:off x="596901" y="3317303"/>
            <a:ext cx="2586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2400" b="1" spc="50" dirty="0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Docker Engine</a:t>
            </a:r>
            <a:br>
              <a:rPr lang="pl-PL" sz="2400" spc="50" dirty="0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pl-PL" sz="2400" spc="50" dirty="0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Port</a:t>
            </a:r>
            <a:endParaRPr lang="en-US" sz="2400" spc="50" dirty="0">
              <a:solidFill>
                <a:srgbClr val="00AEE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pole tekstowe 16">
            <a:extLst>
              <a:ext uri="{FF2B5EF4-FFF2-40B4-BE49-F238E27FC236}">
                <a16:creationId xmlns:a16="http://schemas.microsoft.com/office/drawing/2014/main" id="{E64E139A-638A-4F4C-B783-1825747EEAFC}"/>
              </a:ext>
            </a:extLst>
          </p:cNvPr>
          <p:cNvSpPr txBox="1"/>
          <p:nvPr/>
        </p:nvSpPr>
        <p:spPr>
          <a:xfrm>
            <a:off x="3272366" y="3266985"/>
            <a:ext cx="2586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2400" b="1" spc="50" dirty="0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Docker Image</a:t>
            </a:r>
            <a:br>
              <a:rPr lang="pl-PL" sz="2400" spc="50" dirty="0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pl-PL" sz="2400" spc="50" dirty="0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Dokument przewozowy</a:t>
            </a:r>
            <a:endParaRPr lang="en-US" sz="2400" spc="50" dirty="0">
              <a:solidFill>
                <a:srgbClr val="00AEE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pole tekstowe 16">
            <a:extLst>
              <a:ext uri="{FF2B5EF4-FFF2-40B4-BE49-F238E27FC236}">
                <a16:creationId xmlns:a16="http://schemas.microsoft.com/office/drawing/2014/main" id="{1D357C39-75C3-4881-B5BC-1005CC23B6B4}"/>
              </a:ext>
            </a:extLst>
          </p:cNvPr>
          <p:cNvSpPr txBox="1"/>
          <p:nvPr/>
        </p:nvSpPr>
        <p:spPr>
          <a:xfrm>
            <a:off x="5947831" y="3317303"/>
            <a:ext cx="2789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2400" b="1" spc="50" dirty="0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Docker </a:t>
            </a:r>
            <a:r>
              <a:rPr lang="pl-PL" sz="2400" b="1" spc="50" dirty="0" err="1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Container</a:t>
            </a:r>
            <a:br>
              <a:rPr lang="pl-PL" sz="2400" spc="50" dirty="0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pl-PL" sz="2400" spc="50" dirty="0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Kontener</a:t>
            </a:r>
            <a:endParaRPr lang="en-US" sz="2400" spc="50" dirty="0">
              <a:solidFill>
                <a:srgbClr val="00AEE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54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4E2490E0-57CE-4319-B1A8-181D860EC9C6}"/>
              </a:ext>
            </a:extLst>
          </p:cNvPr>
          <p:cNvSpPr txBox="1"/>
          <p:nvPr/>
        </p:nvSpPr>
        <p:spPr>
          <a:xfrm>
            <a:off x="765907" y="164123"/>
            <a:ext cx="7013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Docker Engine (Docker </a:t>
            </a:r>
            <a:r>
              <a:rPr lang="pl-PL" sz="2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Daemon</a:t>
            </a:r>
            <a:r>
              <a:rPr lang="pl-PL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Docker Client)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8CCD9F4-88F2-417B-9E25-962BA59B1C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4" y="996399"/>
            <a:ext cx="2257426" cy="2014011"/>
          </a:xfrm>
          <a:prstGeom prst="rect">
            <a:avLst/>
          </a:prstGeom>
        </p:spPr>
      </p:pic>
      <p:sp>
        <p:nvSpPr>
          <p:cNvPr id="8" name="pole tekstowe 16">
            <a:extLst>
              <a:ext uri="{FF2B5EF4-FFF2-40B4-BE49-F238E27FC236}">
                <a16:creationId xmlns:a16="http://schemas.microsoft.com/office/drawing/2014/main" id="{2AB6CC61-C2F3-4D03-9B8C-09459C23D34F}"/>
              </a:ext>
            </a:extLst>
          </p:cNvPr>
          <p:cNvSpPr txBox="1"/>
          <p:nvPr/>
        </p:nvSpPr>
        <p:spPr>
          <a:xfrm>
            <a:off x="3124200" y="1142206"/>
            <a:ext cx="5817723" cy="3001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Cała potrzebna infrastruktura</a:t>
            </a: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Root FS</a:t>
            </a: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Stos sieciowy</a:t>
            </a: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Zmienne</a:t>
            </a: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Dostęp do funkcji </a:t>
            </a:r>
            <a:r>
              <a:rPr lang="pl-PL" sz="16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kernela</a:t>
            </a:r>
            <a:endParaRPr lang="pl-PL" sz="16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Alokacja i zwalnianie zasobów</a:t>
            </a: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CLI</a:t>
            </a: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Ustandaryzowane</a:t>
            </a:r>
          </a:p>
        </p:txBody>
      </p:sp>
      <p:pic>
        <p:nvPicPr>
          <p:cNvPr id="9" name="Picture 12" descr="Znalezione obrazy dla zapytania shipping yard">
            <a:extLst>
              <a:ext uri="{FF2B5EF4-FFF2-40B4-BE49-F238E27FC236}">
                <a16:creationId xmlns:a16="http://schemas.microsoft.com/office/drawing/2014/main" id="{1BE4E870-3C4B-4EB3-AD1F-51C62584D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45" y="3035300"/>
            <a:ext cx="2003577" cy="150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4E2490E0-57CE-4319-B1A8-181D860EC9C6}"/>
              </a:ext>
            </a:extLst>
          </p:cNvPr>
          <p:cNvSpPr txBox="1"/>
          <p:nvPr/>
        </p:nvSpPr>
        <p:spPr>
          <a:xfrm>
            <a:off x="765907" y="164123"/>
            <a:ext cx="1979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Przenośność</a:t>
            </a:r>
          </a:p>
        </p:txBody>
      </p:sp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F9A3074D-A533-4AD1-869B-0C97C1B34F8B}"/>
              </a:ext>
            </a:extLst>
          </p:cNvPr>
          <p:cNvSpPr/>
          <p:nvPr/>
        </p:nvSpPr>
        <p:spPr>
          <a:xfrm>
            <a:off x="781050" y="3860800"/>
            <a:ext cx="1739900" cy="5778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Laptop</a:t>
            </a:r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9F8F8E82-6BE0-470D-99E9-D302242CC604}"/>
              </a:ext>
            </a:extLst>
          </p:cNvPr>
          <p:cNvSpPr/>
          <p:nvPr/>
        </p:nvSpPr>
        <p:spPr>
          <a:xfrm>
            <a:off x="2738437" y="3860800"/>
            <a:ext cx="1739900" cy="5778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/>
              <a:t>Azure</a:t>
            </a:r>
            <a:endParaRPr lang="pl-PL" dirty="0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05FFB75A-C0D2-4137-AAC7-070D7959C89C}"/>
              </a:ext>
            </a:extLst>
          </p:cNvPr>
          <p:cNvSpPr/>
          <p:nvPr/>
        </p:nvSpPr>
        <p:spPr>
          <a:xfrm>
            <a:off x="4683125" y="3860800"/>
            <a:ext cx="1739900" cy="5778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AWS</a:t>
            </a:r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9DF55EA-F4F7-49E4-AE7F-F6174CAB920D}"/>
              </a:ext>
            </a:extLst>
          </p:cNvPr>
          <p:cNvSpPr/>
          <p:nvPr/>
        </p:nvSpPr>
        <p:spPr>
          <a:xfrm>
            <a:off x="6627813" y="3860800"/>
            <a:ext cx="1739900" cy="5778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On-</a:t>
            </a:r>
            <a:r>
              <a:rPr lang="pl-PL" dirty="0" err="1"/>
              <a:t>premise</a:t>
            </a:r>
            <a:endParaRPr lang="pl-PL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124B5BC8-2AB6-413C-83D1-5091B151595A}"/>
              </a:ext>
            </a:extLst>
          </p:cNvPr>
          <p:cNvSpPr/>
          <p:nvPr/>
        </p:nvSpPr>
        <p:spPr>
          <a:xfrm>
            <a:off x="781050" y="3117850"/>
            <a:ext cx="1739900" cy="5778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12068D04-F253-4EE6-8354-7EF1DCBF046E}"/>
              </a:ext>
            </a:extLst>
          </p:cNvPr>
          <p:cNvSpPr/>
          <p:nvPr/>
        </p:nvSpPr>
        <p:spPr>
          <a:xfrm>
            <a:off x="2738437" y="3117850"/>
            <a:ext cx="1739900" cy="5778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E871489F-FF3D-42AA-8D94-718D7C59667D}"/>
              </a:ext>
            </a:extLst>
          </p:cNvPr>
          <p:cNvSpPr/>
          <p:nvPr/>
        </p:nvSpPr>
        <p:spPr>
          <a:xfrm>
            <a:off x="4683125" y="3117850"/>
            <a:ext cx="1739900" cy="5778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2B0C5DFB-B434-45B4-8CEF-CD27FC4BD802}"/>
              </a:ext>
            </a:extLst>
          </p:cNvPr>
          <p:cNvSpPr/>
          <p:nvPr/>
        </p:nvSpPr>
        <p:spPr>
          <a:xfrm>
            <a:off x="6627813" y="3117850"/>
            <a:ext cx="1739900" cy="5778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D5333F5A-21AE-46AA-AF66-199B8DC9329F}"/>
              </a:ext>
            </a:extLst>
          </p:cNvPr>
          <p:cNvSpPr/>
          <p:nvPr/>
        </p:nvSpPr>
        <p:spPr>
          <a:xfrm>
            <a:off x="781050" y="1193800"/>
            <a:ext cx="1739900" cy="1758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388F15A1-9319-4353-BEFC-7FA48828C46A}"/>
              </a:ext>
            </a:extLst>
          </p:cNvPr>
          <p:cNvSpPr/>
          <p:nvPr/>
        </p:nvSpPr>
        <p:spPr>
          <a:xfrm>
            <a:off x="2738437" y="1193800"/>
            <a:ext cx="1739900" cy="1758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6F8875E9-F48E-4906-A9CC-405F88AC6F0F}"/>
              </a:ext>
            </a:extLst>
          </p:cNvPr>
          <p:cNvSpPr/>
          <p:nvPr/>
        </p:nvSpPr>
        <p:spPr>
          <a:xfrm>
            <a:off x="4683125" y="1193800"/>
            <a:ext cx="1739900" cy="1758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E2AB21A7-87A2-4B1D-B941-67DA8F1285DD}"/>
              </a:ext>
            </a:extLst>
          </p:cNvPr>
          <p:cNvSpPr/>
          <p:nvPr/>
        </p:nvSpPr>
        <p:spPr>
          <a:xfrm>
            <a:off x="6627813" y="1193800"/>
            <a:ext cx="1739900" cy="17589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35F9DC8D-4299-403B-A126-611F79FC1EC2}"/>
              </a:ext>
            </a:extLst>
          </p:cNvPr>
          <p:cNvSpPr/>
          <p:nvPr/>
        </p:nvSpPr>
        <p:spPr>
          <a:xfrm>
            <a:off x="971550" y="1371600"/>
            <a:ext cx="1352550" cy="8191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App</a:t>
            </a:r>
            <a:endParaRPr lang="pl-PL" dirty="0"/>
          </a:p>
        </p:txBody>
      </p: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3C8A28C2-DA70-45A7-8AEC-1026D92A0E2E}"/>
              </a:ext>
            </a:extLst>
          </p:cNvPr>
          <p:cNvSpPr/>
          <p:nvPr/>
        </p:nvSpPr>
        <p:spPr>
          <a:xfrm>
            <a:off x="2932112" y="1371600"/>
            <a:ext cx="1352550" cy="8191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App</a:t>
            </a:r>
            <a:endParaRPr lang="pl-PL" dirty="0"/>
          </a:p>
        </p:txBody>
      </p:sp>
      <p:sp>
        <p:nvSpPr>
          <p:cNvPr id="18" name="Prostokąt: zaokrąglone rogi 17">
            <a:extLst>
              <a:ext uri="{FF2B5EF4-FFF2-40B4-BE49-F238E27FC236}">
                <a16:creationId xmlns:a16="http://schemas.microsoft.com/office/drawing/2014/main" id="{A61571E2-B41E-4A41-98D8-75FCD7D4B2B3}"/>
              </a:ext>
            </a:extLst>
          </p:cNvPr>
          <p:cNvSpPr/>
          <p:nvPr/>
        </p:nvSpPr>
        <p:spPr>
          <a:xfrm>
            <a:off x="4876800" y="1371600"/>
            <a:ext cx="1352550" cy="8191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App</a:t>
            </a:r>
            <a:endParaRPr lang="pl-PL" dirty="0"/>
          </a:p>
        </p:txBody>
      </p:sp>
      <p:sp>
        <p:nvSpPr>
          <p:cNvPr id="19" name="Prostokąt: zaokrąglone rogi 18">
            <a:extLst>
              <a:ext uri="{FF2B5EF4-FFF2-40B4-BE49-F238E27FC236}">
                <a16:creationId xmlns:a16="http://schemas.microsoft.com/office/drawing/2014/main" id="{9AD8BF2C-26B8-479C-9FD6-B4B6DE1E5842}"/>
              </a:ext>
            </a:extLst>
          </p:cNvPr>
          <p:cNvSpPr/>
          <p:nvPr/>
        </p:nvSpPr>
        <p:spPr>
          <a:xfrm>
            <a:off x="6821488" y="1371600"/>
            <a:ext cx="1352550" cy="8191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App</a:t>
            </a:r>
            <a:endParaRPr lang="pl-PL" dirty="0"/>
          </a:p>
        </p:txBody>
      </p:sp>
      <p:pic>
        <p:nvPicPr>
          <p:cNvPr id="20" name="Obraz 19">
            <a:extLst>
              <a:ext uri="{FF2B5EF4-FFF2-40B4-BE49-F238E27FC236}">
                <a16:creationId xmlns:a16="http://schemas.microsoft.com/office/drawing/2014/main" id="{62CA2432-D7EB-40C7-8CDE-5A628A557C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5" y="3130550"/>
            <a:ext cx="647689" cy="577850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1C55F594-8807-4BEE-A47A-F10DF7D87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542" y="3130550"/>
            <a:ext cx="647689" cy="577850"/>
          </a:xfrm>
          <a:prstGeom prst="rect">
            <a:avLst/>
          </a:prstGeom>
        </p:spPr>
      </p:pic>
      <p:pic>
        <p:nvPicPr>
          <p:cNvPr id="22" name="Obraz 21">
            <a:extLst>
              <a:ext uri="{FF2B5EF4-FFF2-40B4-BE49-F238E27FC236}">
                <a16:creationId xmlns:a16="http://schemas.microsoft.com/office/drawing/2014/main" id="{04904397-696B-4B9B-AD95-64A0FCBBB6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771" y="3130550"/>
            <a:ext cx="647689" cy="577850"/>
          </a:xfrm>
          <a:prstGeom prst="rect">
            <a:avLst/>
          </a:prstGeom>
        </p:spPr>
      </p:pic>
      <p:pic>
        <p:nvPicPr>
          <p:cNvPr id="23" name="Obraz 22">
            <a:extLst>
              <a:ext uri="{FF2B5EF4-FFF2-40B4-BE49-F238E27FC236}">
                <a16:creationId xmlns:a16="http://schemas.microsoft.com/office/drawing/2014/main" id="{20658A28-8A14-4830-BFA8-C8FD62778F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856" y="3130550"/>
            <a:ext cx="647689" cy="577850"/>
          </a:xfrm>
          <a:prstGeom prst="rect">
            <a:avLst/>
          </a:prstGeom>
        </p:spPr>
      </p:pic>
      <p:pic>
        <p:nvPicPr>
          <p:cNvPr id="24" name="Obraz 23">
            <a:extLst>
              <a:ext uri="{FF2B5EF4-FFF2-40B4-BE49-F238E27FC236}">
                <a16:creationId xmlns:a16="http://schemas.microsoft.com/office/drawing/2014/main" id="{8A832BF1-808B-4C1F-89B4-13C6AB6DF0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03" y="2492194"/>
            <a:ext cx="311271" cy="311271"/>
          </a:xfrm>
          <a:prstGeom prst="rect">
            <a:avLst/>
          </a:prstGeom>
        </p:spPr>
      </p:pic>
      <p:pic>
        <p:nvPicPr>
          <p:cNvPr id="25" name="Obraz 24">
            <a:extLst>
              <a:ext uri="{FF2B5EF4-FFF2-40B4-BE49-F238E27FC236}">
                <a16:creationId xmlns:a16="http://schemas.microsoft.com/office/drawing/2014/main" id="{D124A60D-341D-4FC1-B3F0-F162EA46FC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112" y="2460443"/>
            <a:ext cx="311271" cy="311271"/>
          </a:xfrm>
          <a:prstGeom prst="rect">
            <a:avLst/>
          </a:prstGeom>
        </p:spPr>
      </p:pic>
      <p:pic>
        <p:nvPicPr>
          <p:cNvPr id="26" name="Obraz 25">
            <a:extLst>
              <a:ext uri="{FF2B5EF4-FFF2-40B4-BE49-F238E27FC236}">
                <a16:creationId xmlns:a16="http://schemas.microsoft.com/office/drawing/2014/main" id="{0AAA8D02-D040-4CC8-AD52-49D04D9358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460443"/>
            <a:ext cx="311271" cy="311271"/>
          </a:xfrm>
          <a:prstGeom prst="rect">
            <a:avLst/>
          </a:prstGeom>
        </p:spPr>
      </p:pic>
      <p:pic>
        <p:nvPicPr>
          <p:cNvPr id="27" name="Obraz 26">
            <a:extLst>
              <a:ext uri="{FF2B5EF4-FFF2-40B4-BE49-F238E27FC236}">
                <a16:creationId xmlns:a16="http://schemas.microsoft.com/office/drawing/2014/main" id="{0F1C3E78-B1BB-48F6-912A-E41F4A9A7D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488" y="2460442"/>
            <a:ext cx="311271" cy="311271"/>
          </a:xfrm>
          <a:prstGeom prst="rect">
            <a:avLst/>
          </a:prstGeom>
        </p:spPr>
      </p:pic>
      <p:pic>
        <p:nvPicPr>
          <p:cNvPr id="29" name="Obraz 28">
            <a:extLst>
              <a:ext uri="{FF2B5EF4-FFF2-40B4-BE49-F238E27FC236}">
                <a16:creationId xmlns:a16="http://schemas.microsoft.com/office/drawing/2014/main" id="{2148B278-96E1-43CB-9CF7-69EE2E57EE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59" y="3949700"/>
            <a:ext cx="421696" cy="421696"/>
          </a:xfrm>
          <a:prstGeom prst="rect">
            <a:avLst/>
          </a:prstGeom>
        </p:spPr>
      </p:pic>
      <p:pic>
        <p:nvPicPr>
          <p:cNvPr id="5122" name="Picture 2" descr="Znalezione obrazy dla zapytania azure png">
            <a:extLst>
              <a:ext uri="{FF2B5EF4-FFF2-40B4-BE49-F238E27FC236}">
                <a16:creationId xmlns:a16="http://schemas.microsoft.com/office/drawing/2014/main" id="{BA01A1E7-1DF4-47EA-A474-2DE24415F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38" y="3930116"/>
            <a:ext cx="836606" cy="43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Znalezione obrazy dla zapytania aws png">
            <a:extLst>
              <a:ext uri="{FF2B5EF4-FFF2-40B4-BE49-F238E27FC236}">
                <a16:creationId xmlns:a16="http://schemas.microsoft.com/office/drawing/2014/main" id="{96139882-EA74-491F-95D1-FD13B569B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691" y="3823970"/>
            <a:ext cx="1195211" cy="61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Obraz 30">
            <a:extLst>
              <a:ext uri="{FF2B5EF4-FFF2-40B4-BE49-F238E27FC236}">
                <a16:creationId xmlns:a16="http://schemas.microsoft.com/office/drawing/2014/main" id="{71557726-B374-47D1-AEF9-79488BF565E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126" y="3968750"/>
            <a:ext cx="359723" cy="35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4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4E2490E0-57CE-4319-B1A8-181D860EC9C6}"/>
              </a:ext>
            </a:extLst>
          </p:cNvPr>
          <p:cNvSpPr txBox="1"/>
          <p:nvPr/>
        </p:nvSpPr>
        <p:spPr>
          <a:xfrm>
            <a:off x="765907" y="164123"/>
            <a:ext cx="2674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Zanim zaczniemy</a:t>
            </a:r>
          </a:p>
        </p:txBody>
      </p:sp>
      <p:sp>
        <p:nvSpPr>
          <p:cNvPr id="5" name="pole tekstowe 16">
            <a:extLst>
              <a:ext uri="{FF2B5EF4-FFF2-40B4-BE49-F238E27FC236}">
                <a16:creationId xmlns:a16="http://schemas.microsoft.com/office/drawing/2014/main" id="{A7A0B896-BE62-4042-80EA-DCF5D880B558}"/>
              </a:ext>
            </a:extLst>
          </p:cNvPr>
          <p:cNvSpPr txBox="1"/>
          <p:nvPr/>
        </p:nvSpPr>
        <p:spPr>
          <a:xfrm>
            <a:off x="399607" y="1594872"/>
            <a:ext cx="8344785" cy="1495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200000"/>
              </a:lnSpc>
              <a:buClr>
                <a:schemeClr val="accent2"/>
              </a:buClr>
            </a:pPr>
            <a:r>
              <a:rPr lang="pl-PL" sz="5400" i="1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„</a:t>
            </a:r>
            <a:r>
              <a:rPr lang="pl-PL" sz="5400" i="1" dirty="0" err="1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It’s</a:t>
            </a:r>
            <a:r>
              <a:rPr lang="pl-PL" sz="5400" i="1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pl-PL" sz="5400" i="1" dirty="0" err="1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all</a:t>
            </a:r>
            <a:r>
              <a:rPr lang="pl-PL" sz="5400" i="1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pl-PL" sz="5400" i="1" dirty="0" err="1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about</a:t>
            </a:r>
            <a:r>
              <a:rPr lang="pl-PL" sz="5400" i="1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pl-PL" sz="5400" i="1" dirty="0" err="1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applications</a:t>
            </a:r>
            <a:r>
              <a:rPr lang="pl-PL" sz="5400" i="1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!”</a:t>
            </a:r>
            <a:endParaRPr lang="en-US" sz="5400" i="1" dirty="0">
              <a:solidFill>
                <a:schemeClr val="accent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25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4E2490E0-57CE-4319-B1A8-181D860EC9C6}"/>
              </a:ext>
            </a:extLst>
          </p:cNvPr>
          <p:cNvSpPr txBox="1"/>
          <p:nvPr/>
        </p:nvSpPr>
        <p:spPr>
          <a:xfrm>
            <a:off x="765907" y="164123"/>
            <a:ext cx="2190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Docker Image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8CCD9F4-88F2-417B-9E25-962BA59B1C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4" y="996399"/>
            <a:ext cx="2257426" cy="2014011"/>
          </a:xfrm>
          <a:prstGeom prst="rect">
            <a:avLst/>
          </a:prstGeom>
        </p:spPr>
      </p:pic>
      <p:sp>
        <p:nvSpPr>
          <p:cNvPr id="8" name="pole tekstowe 16">
            <a:extLst>
              <a:ext uri="{FF2B5EF4-FFF2-40B4-BE49-F238E27FC236}">
                <a16:creationId xmlns:a16="http://schemas.microsoft.com/office/drawing/2014/main" id="{2AB6CC61-C2F3-4D03-9B8C-09459C23D34F}"/>
              </a:ext>
            </a:extLst>
          </p:cNvPr>
          <p:cNvSpPr txBox="1"/>
          <p:nvPr/>
        </p:nvSpPr>
        <p:spPr>
          <a:xfrm>
            <a:off x="3124200" y="1142206"/>
            <a:ext cx="5817723" cy="3370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Lista wszystkiego co znajduje się w kontenerze: pliki OS, pliki aplikacji</a:t>
            </a: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Instrukcje jak to zbudować: manifest</a:t>
            </a: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Minimalna potrzebna zawartość</a:t>
            </a: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Nazwane</a:t>
            </a: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Tagowane</a:t>
            </a: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– wersjonowane np. „10.2”, „</a:t>
            </a:r>
            <a:r>
              <a:rPr lang="pl-PL" sz="16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nighlty</a:t>
            </a: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”, „</a:t>
            </a:r>
            <a:r>
              <a:rPr lang="pl-PL" sz="16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latest</a:t>
            </a: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”</a:t>
            </a: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„Statyczne”, „zatrzymane w czasie” kontenery</a:t>
            </a: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Z obrazów uruchamiane są kontenery</a:t>
            </a: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pl-PL" sz="16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6" name="Picture 6" descr="Znalezione obrazy dla zapytania container international cargo document sample">
            <a:extLst>
              <a:ext uri="{FF2B5EF4-FFF2-40B4-BE49-F238E27FC236}">
                <a16:creationId xmlns:a16="http://schemas.microsoft.com/office/drawing/2014/main" id="{370BAEF7-2009-405F-85A7-D319B62AD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3010410"/>
            <a:ext cx="2257426" cy="170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4E2490E0-57CE-4319-B1A8-181D860EC9C6}"/>
              </a:ext>
            </a:extLst>
          </p:cNvPr>
          <p:cNvSpPr txBox="1"/>
          <p:nvPr/>
        </p:nvSpPr>
        <p:spPr>
          <a:xfrm>
            <a:off x="765907" y="164123"/>
            <a:ext cx="5891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Docker Image – Struktura „warstwowa”</a:t>
            </a:r>
          </a:p>
        </p:txBody>
      </p:sp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E8A16096-9368-4DAA-8EF5-AA03F5C155DE}"/>
              </a:ext>
            </a:extLst>
          </p:cNvPr>
          <p:cNvSpPr/>
          <p:nvPr/>
        </p:nvSpPr>
        <p:spPr>
          <a:xfrm>
            <a:off x="593725" y="1117600"/>
            <a:ext cx="2447925" cy="3168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/>
              <a:t>Image (3 </a:t>
            </a:r>
            <a:r>
              <a:rPr lang="pl-PL" dirty="0" err="1"/>
              <a:t>layers</a:t>
            </a:r>
            <a:r>
              <a:rPr lang="pl-PL" dirty="0"/>
              <a:t>)</a:t>
            </a:r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1529BDF2-12BA-48A4-B6E6-E9829CBB523A}"/>
              </a:ext>
            </a:extLst>
          </p:cNvPr>
          <p:cNvSpPr/>
          <p:nvPr/>
        </p:nvSpPr>
        <p:spPr>
          <a:xfrm>
            <a:off x="765907" y="3352800"/>
            <a:ext cx="2097943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Layer</a:t>
            </a:r>
            <a:r>
              <a:rPr lang="pl-PL" dirty="0"/>
              <a:t> 0</a:t>
            </a:r>
          </a:p>
          <a:p>
            <a:pPr algn="ctr"/>
            <a:r>
              <a:rPr lang="pl-PL" dirty="0"/>
              <a:t>(</a:t>
            </a:r>
            <a:r>
              <a:rPr lang="pl-PL" dirty="0" err="1"/>
              <a:t>Layerd</a:t>
            </a:r>
            <a:r>
              <a:rPr lang="pl-PL" dirty="0"/>
              <a:t> Image 0)</a:t>
            </a:r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72F0B510-55EB-42F5-B8F0-95BCCD03D2BA}"/>
              </a:ext>
            </a:extLst>
          </p:cNvPr>
          <p:cNvSpPr/>
          <p:nvPr/>
        </p:nvSpPr>
        <p:spPr>
          <a:xfrm>
            <a:off x="765907" y="2571750"/>
            <a:ext cx="2097943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Layer</a:t>
            </a:r>
            <a:r>
              <a:rPr lang="pl-PL" dirty="0"/>
              <a:t> 1</a:t>
            </a:r>
          </a:p>
          <a:p>
            <a:pPr algn="ctr"/>
            <a:r>
              <a:rPr lang="pl-PL" dirty="0"/>
              <a:t>(</a:t>
            </a:r>
            <a:r>
              <a:rPr lang="pl-PL" dirty="0" err="1"/>
              <a:t>Layerd</a:t>
            </a:r>
            <a:r>
              <a:rPr lang="pl-PL" dirty="0"/>
              <a:t> Image 1)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13C3CC62-DA14-4C2E-A7EB-23B577B58DCF}"/>
              </a:ext>
            </a:extLst>
          </p:cNvPr>
          <p:cNvSpPr/>
          <p:nvPr/>
        </p:nvSpPr>
        <p:spPr>
          <a:xfrm>
            <a:off x="765907" y="1790700"/>
            <a:ext cx="2097943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Layer</a:t>
            </a:r>
            <a:r>
              <a:rPr lang="pl-PL" dirty="0"/>
              <a:t> 2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Layerd</a:t>
            </a:r>
            <a:r>
              <a:rPr lang="pl-PL" dirty="0"/>
              <a:t> Image 2)</a:t>
            </a:r>
          </a:p>
        </p:txBody>
      </p:sp>
      <p:sp>
        <p:nvSpPr>
          <p:cNvPr id="8" name="pole tekstowe 16">
            <a:extLst>
              <a:ext uri="{FF2B5EF4-FFF2-40B4-BE49-F238E27FC236}">
                <a16:creationId xmlns:a16="http://schemas.microsoft.com/office/drawing/2014/main" id="{61929297-791A-4FFC-A66A-D91B96240DEA}"/>
              </a:ext>
            </a:extLst>
          </p:cNvPr>
          <p:cNvSpPr txBox="1"/>
          <p:nvPr/>
        </p:nvSpPr>
        <p:spPr>
          <a:xfrm>
            <a:off x="3384551" y="1142206"/>
            <a:ext cx="5219700" cy="3001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Zbudowane z wielu warstw (</a:t>
            </a:r>
            <a:r>
              <a:rPr lang="pl-PL" sz="16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layers</a:t>
            </a: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) nałożonych „jedna na drugą”</a:t>
            </a: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Warstwy (</a:t>
            </a:r>
            <a:r>
              <a:rPr lang="pl-PL" sz="1600" dirty="0" err="1">
                <a:solidFill>
                  <a:schemeClr val="accent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layerd</a:t>
            </a:r>
            <a:r>
              <a:rPr lang="pl-PL" sz="1600" dirty="0">
                <a:solidFill>
                  <a:schemeClr val="accent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pl-PL" sz="1600" dirty="0" err="1">
                <a:solidFill>
                  <a:schemeClr val="accent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images</a:t>
            </a: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) tworzą razem obraz (</a:t>
            </a:r>
            <a:r>
              <a:rPr lang="pl-PL" sz="1600" dirty="0">
                <a:solidFill>
                  <a:schemeClr val="accent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image</a:t>
            </a: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)</a:t>
            </a: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Każda warstwa ma unikalny identyfikator (ID)</a:t>
            </a: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ID wszystkich warstw znajdują się w Docker Image</a:t>
            </a: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Różne obrazy mogą współdzielić te same warstwy – zmniejsza to zużycie miejsca na dysku</a:t>
            </a: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pl-PL" sz="16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09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4E2490E0-57CE-4319-B1A8-181D860EC9C6}"/>
              </a:ext>
            </a:extLst>
          </p:cNvPr>
          <p:cNvSpPr txBox="1"/>
          <p:nvPr/>
        </p:nvSpPr>
        <p:spPr>
          <a:xfrm>
            <a:off x="765907" y="164123"/>
            <a:ext cx="4734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Docker Image </a:t>
            </a:r>
            <a:r>
              <a:rPr lang="pl-PL" sz="2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Layers</a:t>
            </a:r>
            <a:r>
              <a:rPr lang="pl-PL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- przykład</a:t>
            </a:r>
          </a:p>
        </p:txBody>
      </p:sp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E8A16096-9368-4DAA-8EF5-AA03F5C155DE}"/>
              </a:ext>
            </a:extLst>
          </p:cNvPr>
          <p:cNvSpPr/>
          <p:nvPr/>
        </p:nvSpPr>
        <p:spPr>
          <a:xfrm>
            <a:off x="901700" y="1117600"/>
            <a:ext cx="7289800" cy="3168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b="1" dirty="0" err="1">
                <a:solidFill>
                  <a:schemeClr val="accent2"/>
                </a:solidFill>
              </a:rPr>
              <a:t>krzesimir-ngwebapp:latest</a:t>
            </a:r>
            <a:endParaRPr lang="pl-PL" sz="2000" b="1" dirty="0">
              <a:solidFill>
                <a:schemeClr val="accent2"/>
              </a:solidFill>
            </a:endParaRPr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1529BDF2-12BA-48A4-B6E6-E9829CBB523A}"/>
              </a:ext>
            </a:extLst>
          </p:cNvPr>
          <p:cNvSpPr/>
          <p:nvPr/>
        </p:nvSpPr>
        <p:spPr>
          <a:xfrm>
            <a:off x="1204057" y="3340100"/>
            <a:ext cx="6714393" cy="685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Layer</a:t>
            </a:r>
            <a:r>
              <a:rPr lang="pl-PL" dirty="0"/>
              <a:t> 0 (Base Image – </a:t>
            </a:r>
            <a:r>
              <a:rPr lang="pl-PL" dirty="0" err="1"/>
              <a:t>rootfs</a:t>
            </a:r>
            <a:r>
              <a:rPr lang="pl-PL" dirty="0"/>
              <a:t>)</a:t>
            </a:r>
          </a:p>
          <a:p>
            <a:pPr algn="ctr"/>
            <a:r>
              <a:rPr lang="pl-PL" b="1" dirty="0" err="1"/>
              <a:t>Ubuntu</a:t>
            </a:r>
            <a:r>
              <a:rPr lang="pl-PL" b="1" dirty="0"/>
              <a:t> OS</a:t>
            </a:r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72F0B510-55EB-42F5-B8F0-95BCCD03D2BA}"/>
              </a:ext>
            </a:extLst>
          </p:cNvPr>
          <p:cNvSpPr/>
          <p:nvPr/>
        </p:nvSpPr>
        <p:spPr>
          <a:xfrm>
            <a:off x="1204057" y="2559050"/>
            <a:ext cx="6714393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/>
              <a:t>Layer</a:t>
            </a:r>
            <a:r>
              <a:rPr lang="pl-PL" dirty="0"/>
              <a:t> 1</a:t>
            </a:r>
          </a:p>
          <a:p>
            <a:pPr algn="ctr"/>
            <a:r>
              <a:rPr lang="pl-PL" b="1" dirty="0"/>
              <a:t>NGINX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13C3CC62-DA14-4C2E-A7EB-23B577B58DCF}"/>
              </a:ext>
            </a:extLst>
          </p:cNvPr>
          <p:cNvSpPr/>
          <p:nvPr/>
        </p:nvSpPr>
        <p:spPr>
          <a:xfrm>
            <a:off x="1204057" y="1778000"/>
            <a:ext cx="6714393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Layer</a:t>
            </a:r>
            <a:r>
              <a:rPr lang="pl-PL" dirty="0"/>
              <a:t> 2</a:t>
            </a:r>
            <a:br>
              <a:rPr lang="pl-PL" dirty="0"/>
            </a:br>
            <a:r>
              <a:rPr lang="pl-PL" b="1" dirty="0" err="1"/>
              <a:t>Compiled</a:t>
            </a:r>
            <a:r>
              <a:rPr lang="pl-PL" b="1" dirty="0"/>
              <a:t> </a:t>
            </a:r>
            <a:r>
              <a:rPr lang="pl-PL" dirty="0" err="1"/>
              <a:t>A</a:t>
            </a:r>
            <a:r>
              <a:rPr lang="pl-PL" b="1" dirty="0" err="1"/>
              <a:t>ngular</a:t>
            </a:r>
            <a:r>
              <a:rPr lang="pl-PL" b="1" dirty="0"/>
              <a:t> </a:t>
            </a:r>
            <a:r>
              <a:rPr lang="pl-PL" b="1" dirty="0" err="1"/>
              <a:t>application</a:t>
            </a:r>
            <a:endParaRPr lang="pl-PL" b="1" dirty="0"/>
          </a:p>
        </p:txBody>
      </p:sp>
      <p:pic>
        <p:nvPicPr>
          <p:cNvPr id="8194" name="Picture 2" descr="Znalezione obrazy dla zapytania ubuntu logo png">
            <a:extLst>
              <a:ext uri="{FF2B5EF4-FFF2-40B4-BE49-F238E27FC236}">
                <a16:creationId xmlns:a16="http://schemas.microsoft.com/office/drawing/2014/main" id="{EEE26A5D-0857-41D0-929A-F0CBC9A82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3387725"/>
            <a:ext cx="59055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Znalezione obrazy dla zapytania nginx png">
            <a:extLst>
              <a:ext uri="{FF2B5EF4-FFF2-40B4-BE49-F238E27FC236}">
                <a16:creationId xmlns:a16="http://schemas.microsoft.com/office/drawing/2014/main" id="{290EC2C6-F8DD-4FF9-BCB6-A19302849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028" y="2543053"/>
            <a:ext cx="717793" cy="71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Znalezione obrazy dla zapytania angular logo png">
            <a:extLst>
              <a:ext uri="{FF2B5EF4-FFF2-40B4-BE49-F238E27FC236}">
                <a16:creationId xmlns:a16="http://schemas.microsoft.com/office/drawing/2014/main" id="{DAC2B084-0361-479B-B005-8755D3A221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8465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8200" name="Picture 8" descr="Znalezione obrazy dla zapytania angular logo png">
            <a:extLst>
              <a:ext uri="{FF2B5EF4-FFF2-40B4-BE49-F238E27FC236}">
                <a16:creationId xmlns:a16="http://schemas.microsoft.com/office/drawing/2014/main" id="{D88A6E81-65E7-4509-85AC-60E8BE228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027" y="1748867"/>
            <a:ext cx="717794" cy="71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61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4E2490E0-57CE-4319-B1A8-181D860EC9C6}"/>
              </a:ext>
            </a:extLst>
          </p:cNvPr>
          <p:cNvSpPr txBox="1"/>
          <p:nvPr/>
        </p:nvSpPr>
        <p:spPr>
          <a:xfrm>
            <a:off x="765907" y="164123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Union </a:t>
            </a:r>
            <a:r>
              <a:rPr lang="pl-PL" sz="2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Mounts</a:t>
            </a:r>
            <a:endParaRPr lang="pl-PL" sz="2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1529BDF2-12BA-48A4-B6E6-E9829CBB523A}"/>
              </a:ext>
            </a:extLst>
          </p:cNvPr>
          <p:cNvSpPr/>
          <p:nvPr/>
        </p:nvSpPr>
        <p:spPr>
          <a:xfrm>
            <a:off x="804007" y="3441700"/>
            <a:ext cx="6714393" cy="685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l-PL" b="1" dirty="0"/>
              <a:t>511136ea3c5a</a:t>
            </a:r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72F0B510-55EB-42F5-B8F0-95BCCD03D2BA}"/>
              </a:ext>
            </a:extLst>
          </p:cNvPr>
          <p:cNvSpPr/>
          <p:nvPr/>
        </p:nvSpPr>
        <p:spPr>
          <a:xfrm>
            <a:off x="804007" y="2660650"/>
            <a:ext cx="6714393" cy="685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l-PL" b="1" dirty="0"/>
              <a:t>6170bb7b0ad1</a:t>
            </a:r>
            <a:r>
              <a:rPr lang="pl-PL" dirty="0"/>
              <a:t> 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13C3CC62-DA14-4C2E-A7EB-23B577B58DCF}"/>
              </a:ext>
            </a:extLst>
          </p:cNvPr>
          <p:cNvSpPr/>
          <p:nvPr/>
        </p:nvSpPr>
        <p:spPr>
          <a:xfrm>
            <a:off x="804007" y="1879600"/>
            <a:ext cx="6714393" cy="685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l-PL" b="1" dirty="0"/>
              <a:t>9cd978db300e</a:t>
            </a:r>
          </a:p>
        </p:txBody>
      </p:sp>
      <p:pic>
        <p:nvPicPr>
          <p:cNvPr id="8194" name="Picture 2" descr="Znalezione obrazy dla zapytania ubuntu logo png">
            <a:extLst>
              <a:ext uri="{FF2B5EF4-FFF2-40B4-BE49-F238E27FC236}">
                <a16:creationId xmlns:a16="http://schemas.microsoft.com/office/drawing/2014/main" id="{EEE26A5D-0857-41D0-929A-F0CBC9A82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489325"/>
            <a:ext cx="59055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Znalezione obrazy dla zapytania nginx png">
            <a:extLst>
              <a:ext uri="{FF2B5EF4-FFF2-40B4-BE49-F238E27FC236}">
                <a16:creationId xmlns:a16="http://schemas.microsoft.com/office/drawing/2014/main" id="{290EC2C6-F8DD-4FF9-BCB6-A19302849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78" y="2644653"/>
            <a:ext cx="717793" cy="71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Znalezione obrazy dla zapytania angular logo png">
            <a:extLst>
              <a:ext uri="{FF2B5EF4-FFF2-40B4-BE49-F238E27FC236}">
                <a16:creationId xmlns:a16="http://schemas.microsoft.com/office/drawing/2014/main" id="{DAC2B084-0361-479B-B005-8755D3A221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84600" y="25209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8200" name="Picture 8" descr="Znalezione obrazy dla zapytania angular logo png">
            <a:extLst>
              <a:ext uri="{FF2B5EF4-FFF2-40B4-BE49-F238E27FC236}">
                <a16:creationId xmlns:a16="http://schemas.microsoft.com/office/drawing/2014/main" id="{D88A6E81-65E7-4509-85AC-60E8BE228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77" y="1850467"/>
            <a:ext cx="717794" cy="71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091C611E-F9CE-48E1-8046-174F07F27F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743" y="3581666"/>
            <a:ext cx="436992" cy="436992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7000D2D1-12B8-471C-AC55-6BDED40DE5A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742" y="2785053"/>
            <a:ext cx="436992" cy="436992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3DC5CFF6-8578-4FD2-9D87-DB8D1D8FB6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021" y="2785710"/>
            <a:ext cx="436992" cy="436992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DBA8BA57-009E-4D53-810B-18B23A4D08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021" y="2004004"/>
            <a:ext cx="436992" cy="436992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E6BD6E8-A399-46EA-93B8-6E19732CBED0}"/>
              </a:ext>
            </a:extLst>
          </p:cNvPr>
          <p:cNvSpPr txBox="1"/>
          <p:nvPr/>
        </p:nvSpPr>
        <p:spPr>
          <a:xfrm>
            <a:off x="2153934" y="3650121"/>
            <a:ext cx="9042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/</a:t>
            </a:r>
            <a:r>
              <a:rPr lang="pl-PL" dirty="0" err="1"/>
              <a:t>etc</a:t>
            </a:r>
            <a:r>
              <a:rPr lang="pl-PL" dirty="0"/>
              <a:t>/</a:t>
            </a:r>
            <a:r>
              <a:rPr lang="pl-PL" dirty="0" err="1"/>
              <a:t>hosts</a:t>
            </a:r>
            <a:endParaRPr lang="pl-PL" dirty="0"/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ED84B987-2A4F-4A6B-AC3D-C724CC353A8E}"/>
              </a:ext>
            </a:extLst>
          </p:cNvPr>
          <p:cNvSpPr txBox="1"/>
          <p:nvPr/>
        </p:nvSpPr>
        <p:spPr>
          <a:xfrm>
            <a:off x="2153933" y="2887367"/>
            <a:ext cx="11367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/</a:t>
            </a:r>
            <a:r>
              <a:rPr lang="pl-PL" dirty="0" err="1"/>
              <a:t>etc</a:t>
            </a:r>
            <a:r>
              <a:rPr lang="pl-PL" dirty="0"/>
              <a:t>/</a:t>
            </a:r>
            <a:r>
              <a:rPr lang="pl-PL" dirty="0" err="1"/>
              <a:t>hosts</a:t>
            </a:r>
            <a:r>
              <a:rPr lang="pl-PL" dirty="0"/>
              <a:t> (2)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0B5EEA0B-CDF0-4E16-A61D-50C711D920BE}"/>
              </a:ext>
            </a:extLst>
          </p:cNvPr>
          <p:cNvSpPr txBox="1"/>
          <p:nvPr/>
        </p:nvSpPr>
        <p:spPr>
          <a:xfrm>
            <a:off x="3705983" y="2853508"/>
            <a:ext cx="17052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/</a:t>
            </a:r>
            <a:r>
              <a:rPr lang="pl-PL" dirty="0" err="1"/>
              <a:t>etc</a:t>
            </a:r>
            <a:r>
              <a:rPr lang="pl-PL" dirty="0"/>
              <a:t>/</a:t>
            </a:r>
            <a:r>
              <a:rPr lang="pl-PL" dirty="0" err="1"/>
              <a:t>nginx</a:t>
            </a:r>
            <a:r>
              <a:rPr lang="pl-PL" dirty="0"/>
              <a:t>/</a:t>
            </a:r>
            <a:r>
              <a:rPr lang="pl-PL" dirty="0" err="1"/>
              <a:t>nginx.conf</a:t>
            </a:r>
            <a:endParaRPr lang="pl-PL" dirty="0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4350C142-729F-4A1A-8EAB-ABD15EEB84FD}"/>
              </a:ext>
            </a:extLst>
          </p:cNvPr>
          <p:cNvSpPr txBox="1"/>
          <p:nvPr/>
        </p:nvSpPr>
        <p:spPr>
          <a:xfrm>
            <a:off x="3728948" y="2081660"/>
            <a:ext cx="19377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/</a:t>
            </a:r>
            <a:r>
              <a:rPr lang="pl-PL" dirty="0" err="1"/>
              <a:t>etc</a:t>
            </a:r>
            <a:r>
              <a:rPr lang="pl-PL" dirty="0"/>
              <a:t>/</a:t>
            </a:r>
            <a:r>
              <a:rPr lang="pl-PL" dirty="0" err="1"/>
              <a:t>nginx</a:t>
            </a:r>
            <a:r>
              <a:rPr lang="pl-PL" dirty="0"/>
              <a:t>/</a:t>
            </a:r>
            <a:r>
              <a:rPr lang="pl-PL" dirty="0" err="1"/>
              <a:t>nginx.conf</a:t>
            </a:r>
            <a:r>
              <a:rPr lang="pl-PL" dirty="0"/>
              <a:t> (2)</a:t>
            </a:r>
          </a:p>
        </p:txBody>
      </p: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3CACF573-F629-4FC7-919C-443B8EA5D3AE}"/>
              </a:ext>
            </a:extLst>
          </p:cNvPr>
          <p:cNvSpPr/>
          <p:nvPr/>
        </p:nvSpPr>
        <p:spPr>
          <a:xfrm>
            <a:off x="804007" y="1044962"/>
            <a:ext cx="6714393" cy="685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l-PL" b="1" dirty="0"/>
              <a:t>RW </a:t>
            </a:r>
            <a:r>
              <a:rPr lang="pl-PL" b="1" dirty="0" err="1"/>
              <a:t>layer</a:t>
            </a:r>
            <a:endParaRPr lang="pl-PL" b="1" dirty="0"/>
          </a:p>
        </p:txBody>
      </p:sp>
      <p:pic>
        <p:nvPicPr>
          <p:cNvPr id="27" name="Obraz 26">
            <a:extLst>
              <a:ext uri="{FF2B5EF4-FFF2-40B4-BE49-F238E27FC236}">
                <a16:creationId xmlns:a16="http://schemas.microsoft.com/office/drawing/2014/main" id="{CD6BFF75-E6F7-4A6A-8DD0-AF1DA87665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742" y="1183194"/>
            <a:ext cx="436992" cy="436992"/>
          </a:xfrm>
          <a:prstGeom prst="rect">
            <a:avLst/>
          </a:prstGeom>
        </p:spPr>
      </p:pic>
      <p:sp>
        <p:nvSpPr>
          <p:cNvPr id="28" name="pole tekstowe 27">
            <a:extLst>
              <a:ext uri="{FF2B5EF4-FFF2-40B4-BE49-F238E27FC236}">
                <a16:creationId xmlns:a16="http://schemas.microsoft.com/office/drawing/2014/main" id="{93642B42-6FFE-4F15-9B0A-046CDC4FCBD7}"/>
              </a:ext>
            </a:extLst>
          </p:cNvPr>
          <p:cNvSpPr txBox="1"/>
          <p:nvPr/>
        </p:nvSpPr>
        <p:spPr>
          <a:xfrm>
            <a:off x="2153933" y="1285508"/>
            <a:ext cx="11367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/</a:t>
            </a:r>
            <a:r>
              <a:rPr lang="pl-PL" dirty="0" err="1"/>
              <a:t>etc</a:t>
            </a:r>
            <a:r>
              <a:rPr lang="pl-PL" dirty="0"/>
              <a:t>/</a:t>
            </a:r>
            <a:r>
              <a:rPr lang="pl-PL" dirty="0" err="1"/>
              <a:t>hosts</a:t>
            </a:r>
            <a:r>
              <a:rPr lang="pl-PL" dirty="0"/>
              <a:t> (2)</a:t>
            </a:r>
          </a:p>
        </p:txBody>
      </p:sp>
      <p:pic>
        <p:nvPicPr>
          <p:cNvPr id="29" name="Obraz 28">
            <a:extLst>
              <a:ext uri="{FF2B5EF4-FFF2-40B4-BE49-F238E27FC236}">
                <a16:creationId xmlns:a16="http://schemas.microsoft.com/office/drawing/2014/main" id="{4F12DB86-87E5-49B3-A6A3-8415A2B2D8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021" y="1144878"/>
            <a:ext cx="436992" cy="436992"/>
          </a:xfrm>
          <a:prstGeom prst="rect">
            <a:avLst/>
          </a:prstGeom>
        </p:spPr>
      </p:pic>
      <p:sp>
        <p:nvSpPr>
          <p:cNvPr id="30" name="pole tekstowe 29">
            <a:extLst>
              <a:ext uri="{FF2B5EF4-FFF2-40B4-BE49-F238E27FC236}">
                <a16:creationId xmlns:a16="http://schemas.microsoft.com/office/drawing/2014/main" id="{0A64C18B-59C7-449F-AF0D-31E7473281E0}"/>
              </a:ext>
            </a:extLst>
          </p:cNvPr>
          <p:cNvSpPr txBox="1"/>
          <p:nvPr/>
        </p:nvSpPr>
        <p:spPr>
          <a:xfrm>
            <a:off x="3728948" y="1222534"/>
            <a:ext cx="19377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/</a:t>
            </a:r>
            <a:r>
              <a:rPr lang="pl-PL" dirty="0" err="1"/>
              <a:t>etc</a:t>
            </a:r>
            <a:r>
              <a:rPr lang="pl-PL" dirty="0"/>
              <a:t>/</a:t>
            </a:r>
            <a:r>
              <a:rPr lang="pl-PL" dirty="0" err="1"/>
              <a:t>nginx</a:t>
            </a:r>
            <a:r>
              <a:rPr lang="pl-PL" dirty="0"/>
              <a:t>/</a:t>
            </a:r>
            <a:r>
              <a:rPr lang="pl-PL" dirty="0" err="1"/>
              <a:t>nginx.conf</a:t>
            </a:r>
            <a:r>
              <a:rPr lang="pl-PL" dirty="0"/>
              <a:t> (2)</a:t>
            </a:r>
          </a:p>
        </p:txBody>
      </p: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C69CDB60-C853-4FFF-A2B8-2ACA13170A12}"/>
              </a:ext>
            </a:extLst>
          </p:cNvPr>
          <p:cNvSpPr/>
          <p:nvPr/>
        </p:nvSpPr>
        <p:spPr>
          <a:xfrm>
            <a:off x="7715250" y="1879600"/>
            <a:ext cx="552450" cy="22479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1" name="Obraz 30">
            <a:extLst>
              <a:ext uri="{FF2B5EF4-FFF2-40B4-BE49-F238E27FC236}">
                <a16:creationId xmlns:a16="http://schemas.microsoft.com/office/drawing/2014/main" id="{CFEC9826-C819-4A56-9839-AA495BC7F9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030" y="2682752"/>
            <a:ext cx="588190" cy="588190"/>
          </a:xfrm>
          <a:prstGeom prst="rect">
            <a:avLst/>
          </a:prstGeom>
        </p:spPr>
      </p:pic>
      <p:pic>
        <p:nvPicPr>
          <p:cNvPr id="34" name="Obraz 33">
            <a:extLst>
              <a:ext uri="{FF2B5EF4-FFF2-40B4-BE49-F238E27FC236}">
                <a16:creationId xmlns:a16="http://schemas.microsoft.com/office/drawing/2014/main" id="{661C4BF8-EDFC-4746-A01E-EFF846E54B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742" y="1989413"/>
            <a:ext cx="436992" cy="436992"/>
          </a:xfrm>
          <a:prstGeom prst="rect">
            <a:avLst/>
          </a:prstGeom>
        </p:spPr>
      </p:pic>
      <p:sp>
        <p:nvSpPr>
          <p:cNvPr id="35" name="pole tekstowe 34">
            <a:extLst>
              <a:ext uri="{FF2B5EF4-FFF2-40B4-BE49-F238E27FC236}">
                <a16:creationId xmlns:a16="http://schemas.microsoft.com/office/drawing/2014/main" id="{FE01E581-4202-4DEE-B977-0A368B385AF6}"/>
              </a:ext>
            </a:extLst>
          </p:cNvPr>
          <p:cNvSpPr txBox="1"/>
          <p:nvPr/>
        </p:nvSpPr>
        <p:spPr>
          <a:xfrm>
            <a:off x="2153933" y="2091727"/>
            <a:ext cx="11751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/</a:t>
            </a:r>
            <a:r>
              <a:rPr lang="pl-PL" dirty="0" err="1"/>
              <a:t>etc</a:t>
            </a:r>
            <a:r>
              <a:rPr lang="pl-PL" dirty="0"/>
              <a:t>/</a:t>
            </a:r>
            <a:r>
              <a:rPr lang="pl-PL" dirty="0" err="1"/>
              <a:t>hosts</a:t>
            </a:r>
            <a:r>
              <a:rPr lang="pl-PL" dirty="0"/>
              <a:t> (2 )</a:t>
            </a:r>
          </a:p>
        </p:txBody>
      </p:sp>
      <p:sp>
        <p:nvSpPr>
          <p:cNvPr id="32" name="Prostokąt: zaokrąglone rogi 31">
            <a:extLst>
              <a:ext uri="{FF2B5EF4-FFF2-40B4-BE49-F238E27FC236}">
                <a16:creationId xmlns:a16="http://schemas.microsoft.com/office/drawing/2014/main" id="{26408366-5559-45D8-82DE-D068EFA81DAF}"/>
              </a:ext>
            </a:extLst>
          </p:cNvPr>
          <p:cNvSpPr/>
          <p:nvPr/>
        </p:nvSpPr>
        <p:spPr>
          <a:xfrm>
            <a:off x="7715250" y="1044962"/>
            <a:ext cx="55245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3" name="Obraz 32">
            <a:extLst>
              <a:ext uri="{FF2B5EF4-FFF2-40B4-BE49-F238E27FC236}">
                <a16:creationId xmlns:a16="http://schemas.microsoft.com/office/drawing/2014/main" id="{1E8CF639-2CBE-4EEA-8EDA-3454ACDCEC3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489" y="1207738"/>
            <a:ext cx="311271" cy="31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22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13" grpId="0"/>
      <p:bldP spid="19" grpId="0"/>
      <p:bldP spid="20" grpId="0"/>
      <p:bldP spid="21" grpId="0"/>
      <p:bldP spid="22" grpId="0" animBg="1"/>
      <p:bldP spid="28" grpId="0"/>
      <p:bldP spid="30" grpId="0"/>
      <p:bldP spid="14" grpId="0" animBg="1"/>
      <p:bldP spid="35" grpId="0"/>
      <p:bldP spid="3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4E2490E0-57CE-4319-B1A8-181D860EC9C6}"/>
              </a:ext>
            </a:extLst>
          </p:cNvPr>
          <p:cNvSpPr txBox="1"/>
          <p:nvPr/>
        </p:nvSpPr>
        <p:spPr>
          <a:xfrm>
            <a:off x="765907" y="164123"/>
            <a:ext cx="2701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Docker </a:t>
            </a:r>
            <a:r>
              <a:rPr lang="pl-PL" sz="2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Container</a:t>
            </a:r>
            <a:endParaRPr lang="pl-PL" sz="2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8CCD9F4-88F2-417B-9E25-962BA59B1C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4" y="996399"/>
            <a:ext cx="2257426" cy="2014011"/>
          </a:xfrm>
          <a:prstGeom prst="rect">
            <a:avLst/>
          </a:prstGeom>
        </p:spPr>
      </p:pic>
      <p:sp>
        <p:nvSpPr>
          <p:cNvPr id="8" name="pole tekstowe 16">
            <a:extLst>
              <a:ext uri="{FF2B5EF4-FFF2-40B4-BE49-F238E27FC236}">
                <a16:creationId xmlns:a16="http://schemas.microsoft.com/office/drawing/2014/main" id="{2AB6CC61-C2F3-4D03-9B8C-09459C23D34F}"/>
              </a:ext>
            </a:extLst>
          </p:cNvPr>
          <p:cNvSpPr txBox="1"/>
          <p:nvPr/>
        </p:nvSpPr>
        <p:spPr>
          <a:xfrm>
            <a:off x="3124200" y="1142206"/>
            <a:ext cx="5817723" cy="3001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Uruchomione z obrazów</a:t>
            </a: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Działające instancje obrazów</a:t>
            </a: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„Spłaszczone” </a:t>
            </a:r>
            <a:r>
              <a:rPr lang="pl-PL" sz="16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layerd</a:t>
            </a: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pl-PL" sz="16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images</a:t>
            </a: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+ warstwa RW „na górze” (</a:t>
            </a:r>
            <a:r>
              <a:rPr lang="pl-PL" sz="16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union</a:t>
            </a: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pl-PL" sz="16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mount</a:t>
            </a: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)</a:t>
            </a: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Mają unikalny id, ale mogą być nazwane</a:t>
            </a: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chemeClr val="accent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Izolowane środowisko dla aplikacji</a:t>
            </a: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chemeClr val="accent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„Wewnątrz” jest aplikacja</a:t>
            </a:r>
            <a:endParaRPr lang="pl-PL" sz="16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pl-PL" sz="16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9" name="Picture 10" descr="Znalezione obrazy dla zapytania container">
            <a:extLst>
              <a:ext uri="{FF2B5EF4-FFF2-40B4-BE49-F238E27FC236}">
                <a16:creationId xmlns:a16="http://schemas.microsoft.com/office/drawing/2014/main" id="{0D211DE6-B0D3-401D-B9FB-F2C4BBA22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83" y="2901950"/>
            <a:ext cx="1951567" cy="14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34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4E2490E0-57CE-4319-B1A8-181D860EC9C6}"/>
              </a:ext>
            </a:extLst>
          </p:cNvPr>
          <p:cNvSpPr txBox="1"/>
          <p:nvPr/>
        </p:nvSpPr>
        <p:spPr>
          <a:xfrm>
            <a:off x="765907" y="164123"/>
            <a:ext cx="5178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Docker </a:t>
            </a:r>
            <a:r>
              <a:rPr lang="pl-PL" sz="2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Container</a:t>
            </a:r>
            <a:r>
              <a:rPr lang="pl-PL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vs Docker Image</a:t>
            </a:r>
          </a:p>
        </p:txBody>
      </p:sp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3B90690E-A191-4C35-BD62-9CEE16C356EB}"/>
              </a:ext>
            </a:extLst>
          </p:cNvPr>
          <p:cNvSpPr/>
          <p:nvPr/>
        </p:nvSpPr>
        <p:spPr>
          <a:xfrm>
            <a:off x="854075" y="1543050"/>
            <a:ext cx="3063875" cy="2743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800" b="1" dirty="0"/>
              <a:t>Docker Image</a:t>
            </a:r>
          </a:p>
          <a:p>
            <a:pPr algn="ctr"/>
            <a:r>
              <a:rPr lang="pl-PL" sz="2800" i="1" dirty="0" err="1">
                <a:solidFill>
                  <a:schemeClr val="accent2"/>
                </a:solidFill>
              </a:rPr>
              <a:t>Build-time</a:t>
            </a:r>
            <a:endParaRPr lang="pl-PL" sz="2800" i="1" dirty="0">
              <a:solidFill>
                <a:schemeClr val="accent2"/>
              </a:solidFill>
            </a:endParaRPr>
          </a:p>
          <a:p>
            <a:pPr algn="ctr"/>
            <a:endParaRPr lang="pl-PL" sz="2800" i="1" dirty="0"/>
          </a:p>
          <a:p>
            <a:pPr algn="ctr"/>
            <a:r>
              <a:rPr lang="pl-PL" sz="2800" i="1" dirty="0" err="1"/>
              <a:t>class</a:t>
            </a:r>
            <a:endParaRPr lang="pl-PL" sz="2800" i="1" dirty="0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B0BE6D2B-8B33-4B5C-9C59-00AE8C2DA614}"/>
              </a:ext>
            </a:extLst>
          </p:cNvPr>
          <p:cNvSpPr/>
          <p:nvPr/>
        </p:nvSpPr>
        <p:spPr>
          <a:xfrm>
            <a:off x="5032375" y="1543050"/>
            <a:ext cx="3063875" cy="2743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800" b="1" dirty="0"/>
              <a:t>Docker </a:t>
            </a:r>
            <a:r>
              <a:rPr lang="pl-PL" sz="2800" b="1" dirty="0" err="1"/>
              <a:t>Container</a:t>
            </a:r>
            <a:endParaRPr lang="pl-PL" sz="2800" b="1" dirty="0"/>
          </a:p>
          <a:p>
            <a:pPr algn="ctr"/>
            <a:r>
              <a:rPr lang="pl-PL" sz="2800" i="1" dirty="0">
                <a:solidFill>
                  <a:schemeClr val="accent2"/>
                </a:solidFill>
              </a:rPr>
              <a:t>Run-</a:t>
            </a:r>
            <a:r>
              <a:rPr lang="pl-PL" sz="2800" i="1" dirty="0" err="1">
                <a:solidFill>
                  <a:schemeClr val="accent2"/>
                </a:solidFill>
              </a:rPr>
              <a:t>time</a:t>
            </a:r>
            <a:endParaRPr lang="pl-PL" sz="2800" i="1" dirty="0">
              <a:solidFill>
                <a:schemeClr val="accent2"/>
              </a:solidFill>
            </a:endParaRPr>
          </a:p>
          <a:p>
            <a:pPr algn="ctr"/>
            <a:endParaRPr lang="pl-PL" sz="2800" i="1" dirty="0">
              <a:solidFill>
                <a:schemeClr val="accent2"/>
              </a:solidFill>
            </a:endParaRPr>
          </a:p>
          <a:p>
            <a:pPr algn="ctr"/>
            <a:r>
              <a:rPr lang="pl-PL" sz="2800" i="1" dirty="0" err="1">
                <a:solidFill>
                  <a:schemeClr val="tx1"/>
                </a:solidFill>
              </a:rPr>
              <a:t>class</a:t>
            </a:r>
            <a:r>
              <a:rPr lang="pl-PL" sz="2800" i="1" dirty="0">
                <a:solidFill>
                  <a:schemeClr val="tx1"/>
                </a:solidFill>
              </a:rPr>
              <a:t> </a:t>
            </a:r>
            <a:r>
              <a:rPr lang="pl-PL" sz="2800" i="1" dirty="0" err="1">
                <a:solidFill>
                  <a:schemeClr val="tx1"/>
                </a:solidFill>
              </a:rPr>
              <a:t>instance</a:t>
            </a:r>
            <a:endParaRPr lang="pl-PL" sz="28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21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4E2490E0-57CE-4319-B1A8-181D860EC9C6}"/>
              </a:ext>
            </a:extLst>
          </p:cNvPr>
          <p:cNvSpPr txBox="1"/>
          <p:nvPr/>
        </p:nvSpPr>
        <p:spPr>
          <a:xfrm>
            <a:off x="765907" y="164123"/>
            <a:ext cx="2831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Kontener z obrazu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1C85B86A-80B1-4038-A7D8-E52864FAFA56}"/>
              </a:ext>
            </a:extLst>
          </p:cNvPr>
          <p:cNvSpPr/>
          <p:nvPr/>
        </p:nvSpPr>
        <p:spPr>
          <a:xfrm>
            <a:off x="901700" y="3303965"/>
            <a:ext cx="7289800" cy="9822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300" b="1" dirty="0" err="1">
                <a:solidFill>
                  <a:schemeClr val="accent2"/>
                </a:solidFill>
              </a:rPr>
              <a:t>someimage:latest</a:t>
            </a:r>
            <a:endParaRPr lang="pl-PL" sz="1300" b="1" dirty="0">
              <a:solidFill>
                <a:schemeClr val="accent2"/>
              </a:solidFill>
            </a:endParaRPr>
          </a:p>
          <a:p>
            <a:pPr algn="ctr"/>
            <a:endParaRPr lang="pl-PL" sz="1300" b="1" dirty="0">
              <a:solidFill>
                <a:schemeClr val="accent2"/>
              </a:solidFill>
            </a:endParaRPr>
          </a:p>
          <a:p>
            <a:pPr algn="ctr"/>
            <a:endParaRPr lang="pl-PL" sz="1300" dirty="0"/>
          </a:p>
          <a:p>
            <a:pPr algn="ctr"/>
            <a:endParaRPr lang="pl-PL" sz="1300" dirty="0"/>
          </a:p>
          <a:p>
            <a:pPr algn="ctr"/>
            <a:endParaRPr lang="pl-PL" sz="1300" dirty="0"/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03E3D399-D1E1-4832-8134-F52982AA2029}"/>
              </a:ext>
            </a:extLst>
          </p:cNvPr>
          <p:cNvSpPr/>
          <p:nvPr/>
        </p:nvSpPr>
        <p:spPr>
          <a:xfrm>
            <a:off x="1189403" y="4034226"/>
            <a:ext cx="6714393" cy="19947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/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8F375195-62F8-4F87-A789-5606A524FE26}"/>
              </a:ext>
            </a:extLst>
          </p:cNvPr>
          <p:cNvSpPr/>
          <p:nvPr/>
        </p:nvSpPr>
        <p:spPr>
          <a:xfrm>
            <a:off x="1189403" y="3782202"/>
            <a:ext cx="6714393" cy="1994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/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1F24104B-72EE-4112-BCAD-3F75B607E79E}"/>
              </a:ext>
            </a:extLst>
          </p:cNvPr>
          <p:cNvSpPr/>
          <p:nvPr/>
        </p:nvSpPr>
        <p:spPr>
          <a:xfrm>
            <a:off x="1189403" y="3538883"/>
            <a:ext cx="6714393" cy="19947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/>
          </a:p>
        </p:txBody>
      </p:sp>
      <p:sp>
        <p:nvSpPr>
          <p:cNvPr id="13" name="AutoShape 4" descr="Znalezione obrazy dla zapytania angular logo png">
            <a:extLst>
              <a:ext uri="{FF2B5EF4-FFF2-40B4-BE49-F238E27FC236}">
                <a16:creationId xmlns:a16="http://schemas.microsoft.com/office/drawing/2014/main" id="{C5EAAFF1-AFD9-491D-A34D-6E8A3B952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84650" y="2635492"/>
            <a:ext cx="304800" cy="8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3EDC3C00-1848-4C6D-A612-9D13EAC03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309" y="3488107"/>
            <a:ext cx="588190" cy="588190"/>
          </a:xfrm>
          <a:prstGeom prst="rect">
            <a:avLst/>
          </a:prstGeom>
        </p:spPr>
      </p:pic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89777E72-D652-489C-98A4-75EAAB1496CA}"/>
              </a:ext>
            </a:extLst>
          </p:cNvPr>
          <p:cNvSpPr/>
          <p:nvPr/>
        </p:nvSpPr>
        <p:spPr>
          <a:xfrm>
            <a:off x="901700" y="924942"/>
            <a:ext cx="1796033" cy="14292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Kontener 1</a:t>
            </a:r>
          </a:p>
        </p:txBody>
      </p: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69A654C0-2637-4331-A33F-1AFDD8AA32C7}"/>
              </a:ext>
            </a:extLst>
          </p:cNvPr>
          <p:cNvSpPr/>
          <p:nvPr/>
        </p:nvSpPr>
        <p:spPr>
          <a:xfrm>
            <a:off x="888916" y="2392724"/>
            <a:ext cx="1808817" cy="17902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l-PL" b="1" dirty="0"/>
              <a:t>RW </a:t>
            </a:r>
            <a:r>
              <a:rPr lang="pl-PL" b="1" dirty="0" err="1"/>
              <a:t>layer</a:t>
            </a:r>
            <a:endParaRPr lang="pl-PL" b="1" dirty="0"/>
          </a:p>
        </p:txBody>
      </p:sp>
      <p:sp>
        <p:nvSpPr>
          <p:cNvPr id="19" name="Prostokąt: zaokrąglone rogi 18">
            <a:extLst>
              <a:ext uri="{FF2B5EF4-FFF2-40B4-BE49-F238E27FC236}">
                <a16:creationId xmlns:a16="http://schemas.microsoft.com/office/drawing/2014/main" id="{54F77F4C-F988-4EF8-A5A4-B5322093714F}"/>
              </a:ext>
            </a:extLst>
          </p:cNvPr>
          <p:cNvSpPr/>
          <p:nvPr/>
        </p:nvSpPr>
        <p:spPr>
          <a:xfrm>
            <a:off x="3039510" y="918687"/>
            <a:ext cx="1796033" cy="14292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Kontener 2</a:t>
            </a:r>
          </a:p>
        </p:txBody>
      </p: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1C952B38-41A4-47CB-A9D6-31C7E91C4304}"/>
              </a:ext>
            </a:extLst>
          </p:cNvPr>
          <p:cNvSpPr/>
          <p:nvPr/>
        </p:nvSpPr>
        <p:spPr>
          <a:xfrm>
            <a:off x="3026726" y="2386469"/>
            <a:ext cx="1808817" cy="17902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l-PL" b="1" dirty="0"/>
              <a:t>RW </a:t>
            </a:r>
            <a:r>
              <a:rPr lang="pl-PL" b="1" dirty="0" err="1"/>
              <a:t>layer</a:t>
            </a:r>
            <a:endParaRPr lang="pl-PL" b="1" dirty="0"/>
          </a:p>
        </p:txBody>
      </p: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BED19697-3961-4194-8467-586A6264AE27}"/>
              </a:ext>
            </a:extLst>
          </p:cNvPr>
          <p:cNvSpPr/>
          <p:nvPr/>
        </p:nvSpPr>
        <p:spPr>
          <a:xfrm>
            <a:off x="5190104" y="909796"/>
            <a:ext cx="1796033" cy="14292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400" dirty="0"/>
              <a:t>Kontener 3</a:t>
            </a:r>
          </a:p>
        </p:txBody>
      </p: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2EF7965F-0422-443B-B22A-CEF2DBDA9774}"/>
              </a:ext>
            </a:extLst>
          </p:cNvPr>
          <p:cNvSpPr/>
          <p:nvPr/>
        </p:nvSpPr>
        <p:spPr>
          <a:xfrm>
            <a:off x="5177320" y="2377578"/>
            <a:ext cx="1808817" cy="179026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l-PL" b="1" dirty="0"/>
              <a:t>RW </a:t>
            </a:r>
            <a:r>
              <a:rPr lang="pl-PL" b="1" dirty="0" err="1"/>
              <a:t>layer</a:t>
            </a:r>
            <a:endParaRPr lang="pl-PL" b="1" dirty="0"/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DF2480FD-91A6-4B61-89EB-F0A7B78E4B70}"/>
              </a:ext>
            </a:extLst>
          </p:cNvPr>
          <p:cNvSpPr txBox="1"/>
          <p:nvPr/>
        </p:nvSpPr>
        <p:spPr>
          <a:xfrm>
            <a:off x="7439018" y="1256991"/>
            <a:ext cx="464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b="1" dirty="0"/>
              <a:t>…</a:t>
            </a:r>
          </a:p>
        </p:txBody>
      </p:sp>
      <p:cxnSp>
        <p:nvCxnSpPr>
          <p:cNvPr id="24" name="Łącznik prosty ze strzałką 23">
            <a:extLst>
              <a:ext uri="{FF2B5EF4-FFF2-40B4-BE49-F238E27FC236}">
                <a16:creationId xmlns:a16="http://schemas.microsoft.com/office/drawing/2014/main" id="{E276E548-D648-483F-B976-B2D6A01CDBA6}"/>
              </a:ext>
            </a:extLst>
          </p:cNvPr>
          <p:cNvCxnSpPr/>
          <p:nvPr/>
        </p:nvCxnSpPr>
        <p:spPr>
          <a:xfrm flipV="1">
            <a:off x="1799716" y="2635492"/>
            <a:ext cx="0" cy="6533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660529C1-D1BB-4B1F-A86E-0F3DC2D3AF85}"/>
              </a:ext>
            </a:extLst>
          </p:cNvPr>
          <p:cNvCxnSpPr/>
          <p:nvPr/>
        </p:nvCxnSpPr>
        <p:spPr>
          <a:xfrm flipV="1">
            <a:off x="3939596" y="2635491"/>
            <a:ext cx="0" cy="6533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Łącznik prosty ze strzałką 26">
            <a:extLst>
              <a:ext uri="{FF2B5EF4-FFF2-40B4-BE49-F238E27FC236}">
                <a16:creationId xmlns:a16="http://schemas.microsoft.com/office/drawing/2014/main" id="{9C583F44-B3E7-46C0-ADD5-816DA226FAC4}"/>
              </a:ext>
            </a:extLst>
          </p:cNvPr>
          <p:cNvCxnSpPr/>
          <p:nvPr/>
        </p:nvCxnSpPr>
        <p:spPr>
          <a:xfrm flipV="1">
            <a:off x="6081728" y="2635490"/>
            <a:ext cx="0" cy="6533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96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4E2490E0-57CE-4319-B1A8-181D860EC9C6}"/>
              </a:ext>
            </a:extLst>
          </p:cNvPr>
          <p:cNvSpPr txBox="1"/>
          <p:nvPr/>
        </p:nvSpPr>
        <p:spPr>
          <a:xfrm>
            <a:off x="765907" y="164123"/>
            <a:ext cx="4419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Linux vs Windows </a:t>
            </a:r>
            <a:r>
              <a:rPr lang="pl-PL" sz="2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Containers</a:t>
            </a:r>
            <a:endParaRPr lang="pl-PL" sz="2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Picture 2" descr="Znalezione obrazy dla zapytania linux tux icon png">
            <a:extLst>
              <a:ext uri="{FF2B5EF4-FFF2-40B4-BE49-F238E27FC236}">
                <a16:creationId xmlns:a16="http://schemas.microsoft.com/office/drawing/2014/main" id="{8153BE0D-AB83-4AF5-AF14-7AA91BC8C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01" y="1114472"/>
            <a:ext cx="1387049" cy="138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450FC320-9662-4994-A926-C11FC0F63D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2733628"/>
            <a:ext cx="1295400" cy="1295400"/>
          </a:xfrm>
          <a:prstGeom prst="rect">
            <a:avLst/>
          </a:prstGeom>
        </p:spPr>
      </p:pic>
      <p:sp>
        <p:nvSpPr>
          <p:cNvPr id="6" name="pole tekstowe 16">
            <a:extLst>
              <a:ext uri="{FF2B5EF4-FFF2-40B4-BE49-F238E27FC236}">
                <a16:creationId xmlns:a16="http://schemas.microsoft.com/office/drawing/2014/main" id="{3AF3C6BB-C731-44AB-A960-9C6BF5233664}"/>
              </a:ext>
            </a:extLst>
          </p:cNvPr>
          <p:cNvSpPr txBox="1"/>
          <p:nvPr/>
        </p:nvSpPr>
        <p:spPr>
          <a:xfrm>
            <a:off x="3124200" y="1142206"/>
            <a:ext cx="5817723" cy="2631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Istnieją </a:t>
            </a:r>
            <a:r>
              <a:rPr lang="pl-PL" sz="1600" b="1" dirty="0">
                <a:solidFill>
                  <a:schemeClr val="accent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natywne</a:t>
            </a: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kontenery Windows (Windows 10, Windows Server)</a:t>
            </a: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Nie można używać kontenerów Windows i Linux na tym samym </a:t>
            </a:r>
            <a:r>
              <a:rPr lang="pl-PL" sz="16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kernelu</a:t>
            </a: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 </a:t>
            </a: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Kontenery </a:t>
            </a:r>
            <a:r>
              <a:rPr lang="pl-PL" sz="16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linuxowe</a:t>
            </a: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na Windows działają w Hyper-V -  całkowicie przezroczyste (</a:t>
            </a:r>
            <a:r>
              <a:rPr lang="pl-PL" sz="16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MobyLinuxVM</a:t>
            </a: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)</a:t>
            </a: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pl-PL" sz="16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4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4E2490E0-57CE-4319-B1A8-181D860EC9C6}"/>
              </a:ext>
            </a:extLst>
          </p:cNvPr>
          <p:cNvSpPr txBox="1"/>
          <p:nvPr/>
        </p:nvSpPr>
        <p:spPr>
          <a:xfrm>
            <a:off x="765907" y="164123"/>
            <a:ext cx="5301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Docker Registry, Docker </a:t>
            </a:r>
            <a:r>
              <a:rPr lang="pl-PL" sz="2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Repository</a:t>
            </a:r>
            <a:endParaRPr lang="pl-PL" sz="2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CAB8E17F-F6E0-4E99-A04D-1EFDFF9B0746}"/>
              </a:ext>
            </a:extLst>
          </p:cNvPr>
          <p:cNvSpPr/>
          <p:nvPr/>
        </p:nvSpPr>
        <p:spPr>
          <a:xfrm>
            <a:off x="292101" y="1009650"/>
            <a:ext cx="4279900" cy="3606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000" b="1" dirty="0"/>
              <a:t>Registry</a:t>
            </a:r>
            <a:endParaRPr lang="pl-PL" sz="2400" b="1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55D17C01-EA8B-46B4-B52A-C015DAD46F5D}"/>
              </a:ext>
            </a:extLst>
          </p:cNvPr>
          <p:cNvSpPr/>
          <p:nvPr/>
        </p:nvSpPr>
        <p:spPr>
          <a:xfrm>
            <a:off x="593725" y="1543050"/>
            <a:ext cx="1406525" cy="2743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 err="1"/>
              <a:t>Repository</a:t>
            </a:r>
            <a:r>
              <a:rPr lang="pl-PL" b="1" dirty="0"/>
              <a:t> 1</a:t>
            </a:r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071873B5-4A61-4187-8D68-248C7B203F04}"/>
              </a:ext>
            </a:extLst>
          </p:cNvPr>
          <p:cNvSpPr/>
          <p:nvPr/>
        </p:nvSpPr>
        <p:spPr>
          <a:xfrm>
            <a:off x="666750" y="1866900"/>
            <a:ext cx="1250949" cy="355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app1:latest</a:t>
            </a:r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07504A2B-77DC-40A6-B7E8-9EAD70B8AA57}"/>
              </a:ext>
            </a:extLst>
          </p:cNvPr>
          <p:cNvSpPr/>
          <p:nvPr/>
        </p:nvSpPr>
        <p:spPr>
          <a:xfrm>
            <a:off x="666750" y="2317750"/>
            <a:ext cx="1250949" cy="355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app1:1.6</a:t>
            </a:r>
          </a:p>
        </p:txBody>
      </p: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DBAE6563-435A-4904-8300-27C01C7D1843}"/>
              </a:ext>
            </a:extLst>
          </p:cNvPr>
          <p:cNvSpPr/>
          <p:nvPr/>
        </p:nvSpPr>
        <p:spPr>
          <a:xfrm>
            <a:off x="666749" y="2755900"/>
            <a:ext cx="1250949" cy="355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app1:1.5</a:t>
            </a:r>
          </a:p>
        </p:txBody>
      </p: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4F4BFA1E-61E5-4908-97E2-715A4278D895}"/>
              </a:ext>
            </a:extLst>
          </p:cNvPr>
          <p:cNvSpPr/>
          <p:nvPr/>
        </p:nvSpPr>
        <p:spPr>
          <a:xfrm>
            <a:off x="666749" y="3194050"/>
            <a:ext cx="1250949" cy="355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app2:latest</a:t>
            </a:r>
          </a:p>
        </p:txBody>
      </p: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06FE7376-B0AF-4813-BD53-60110B3E3711}"/>
              </a:ext>
            </a:extLst>
          </p:cNvPr>
          <p:cNvSpPr/>
          <p:nvPr/>
        </p:nvSpPr>
        <p:spPr>
          <a:xfrm>
            <a:off x="666749" y="3635375"/>
            <a:ext cx="1250949" cy="355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app2:0.9.1</a:t>
            </a:r>
          </a:p>
        </p:txBody>
      </p: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76576756-3493-49D9-A3AF-493DFC9FF93C}"/>
              </a:ext>
            </a:extLst>
          </p:cNvPr>
          <p:cNvSpPr/>
          <p:nvPr/>
        </p:nvSpPr>
        <p:spPr>
          <a:xfrm>
            <a:off x="2168525" y="1543050"/>
            <a:ext cx="1406525" cy="2743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b="1" dirty="0" err="1"/>
              <a:t>Repository</a:t>
            </a:r>
            <a:r>
              <a:rPr lang="pl-PL" b="1" dirty="0"/>
              <a:t> 2</a:t>
            </a:r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</p:txBody>
      </p: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650FC7B8-019D-46C6-83CC-BD3DF807D548}"/>
              </a:ext>
            </a:extLst>
          </p:cNvPr>
          <p:cNvSpPr/>
          <p:nvPr/>
        </p:nvSpPr>
        <p:spPr>
          <a:xfrm>
            <a:off x="2241550" y="1866900"/>
            <a:ext cx="1250949" cy="3556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abc:latest</a:t>
            </a:r>
            <a:endParaRPr lang="pl-PL" dirty="0"/>
          </a:p>
        </p:txBody>
      </p:sp>
      <p:sp>
        <p:nvSpPr>
          <p:cNvPr id="18" name="Prostokąt: zaokrąglone rogi 17">
            <a:extLst>
              <a:ext uri="{FF2B5EF4-FFF2-40B4-BE49-F238E27FC236}">
                <a16:creationId xmlns:a16="http://schemas.microsoft.com/office/drawing/2014/main" id="{FF35AED5-6C8E-4B9E-9BCE-4254853FACD9}"/>
              </a:ext>
            </a:extLst>
          </p:cNvPr>
          <p:cNvSpPr/>
          <p:nvPr/>
        </p:nvSpPr>
        <p:spPr>
          <a:xfrm>
            <a:off x="2241550" y="2317750"/>
            <a:ext cx="1250949" cy="355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xyz:10.0.0</a:t>
            </a:r>
          </a:p>
        </p:txBody>
      </p:sp>
      <p:sp>
        <p:nvSpPr>
          <p:cNvPr id="19" name="Prostokąt: zaokrąglone rogi 18">
            <a:extLst>
              <a:ext uri="{FF2B5EF4-FFF2-40B4-BE49-F238E27FC236}">
                <a16:creationId xmlns:a16="http://schemas.microsoft.com/office/drawing/2014/main" id="{3744865D-38EF-4A47-9DE0-2B62957E3777}"/>
              </a:ext>
            </a:extLst>
          </p:cNvPr>
          <p:cNvSpPr/>
          <p:nvPr/>
        </p:nvSpPr>
        <p:spPr>
          <a:xfrm>
            <a:off x="2241549" y="2755900"/>
            <a:ext cx="1250949" cy="3556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xyz:9.9.0</a:t>
            </a:r>
          </a:p>
        </p:txBody>
      </p: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0A87AFD1-F0E0-4B11-8AB1-B73E86A6CDEC}"/>
              </a:ext>
            </a:extLst>
          </p:cNvPr>
          <p:cNvSpPr/>
          <p:nvPr/>
        </p:nvSpPr>
        <p:spPr>
          <a:xfrm>
            <a:off x="2241549" y="3194050"/>
            <a:ext cx="1250949" cy="355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someapp:lts</a:t>
            </a:r>
            <a:endParaRPr lang="pl-PL" dirty="0"/>
          </a:p>
        </p:txBody>
      </p: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D66642FB-EB01-4D3F-A103-61346EE70D40}"/>
              </a:ext>
            </a:extLst>
          </p:cNvPr>
          <p:cNvSpPr/>
          <p:nvPr/>
        </p:nvSpPr>
        <p:spPr>
          <a:xfrm>
            <a:off x="2241549" y="3635375"/>
            <a:ext cx="1250949" cy="355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someapp:0.5</a:t>
            </a: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A8BA7428-061A-4623-A5D9-03F80D968B64}"/>
              </a:ext>
            </a:extLst>
          </p:cNvPr>
          <p:cNvSpPr txBox="1"/>
          <p:nvPr/>
        </p:nvSpPr>
        <p:spPr>
          <a:xfrm>
            <a:off x="3788134" y="2403614"/>
            <a:ext cx="464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b="1" dirty="0"/>
              <a:t>…</a:t>
            </a:r>
          </a:p>
        </p:txBody>
      </p:sp>
      <p:sp>
        <p:nvSpPr>
          <p:cNvPr id="23" name="pole tekstowe 16">
            <a:extLst>
              <a:ext uri="{FF2B5EF4-FFF2-40B4-BE49-F238E27FC236}">
                <a16:creationId xmlns:a16="http://schemas.microsoft.com/office/drawing/2014/main" id="{0C5131DF-DF5F-430D-8F51-5D8CD8E605CD}"/>
              </a:ext>
            </a:extLst>
          </p:cNvPr>
          <p:cNvSpPr txBox="1"/>
          <p:nvPr/>
        </p:nvSpPr>
        <p:spPr>
          <a:xfrm>
            <a:off x="4662023" y="1142206"/>
            <a:ext cx="4279900" cy="3739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Rejestr (</a:t>
            </a:r>
            <a:r>
              <a:rPr lang="pl-PL" sz="1600" dirty="0">
                <a:solidFill>
                  <a:schemeClr val="accent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registry</a:t>
            </a: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) – miejsce (serwer), gdzie znajdują się repozytoria</a:t>
            </a: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Repozytorium (</a:t>
            </a:r>
            <a:r>
              <a:rPr lang="pl-PL" sz="1600" dirty="0" err="1">
                <a:solidFill>
                  <a:schemeClr val="accent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repository</a:t>
            </a: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) – miejsce, gdzie znajdują się obrazy</a:t>
            </a: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Obrazy w </a:t>
            </a:r>
            <a:r>
              <a:rPr lang="pl-PL" sz="16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repo</a:t>
            </a: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są </a:t>
            </a:r>
            <a:r>
              <a:rPr lang="pl-PL" sz="16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tagowane</a:t>
            </a: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(wersjonowane)</a:t>
            </a: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Obrazy można pobierać z </a:t>
            </a:r>
            <a:r>
              <a:rPr lang="pl-PL" sz="16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repo</a:t>
            </a: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(</a:t>
            </a:r>
            <a:r>
              <a:rPr lang="pl-PL" sz="1600" dirty="0" err="1">
                <a:solidFill>
                  <a:schemeClr val="accent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pull</a:t>
            </a: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) i wysyłać do </a:t>
            </a:r>
            <a:r>
              <a:rPr lang="pl-PL" sz="16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repo</a:t>
            </a: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(</a:t>
            </a:r>
            <a:r>
              <a:rPr lang="pl-PL" sz="1600" dirty="0" err="1">
                <a:solidFill>
                  <a:schemeClr val="accent2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push</a:t>
            </a: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)</a:t>
            </a: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registry/</a:t>
            </a:r>
            <a:r>
              <a:rPr lang="pl-PL" sz="16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repo</a:t>
            </a: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/</a:t>
            </a:r>
            <a:r>
              <a:rPr lang="pl-PL" sz="16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image:tag</a:t>
            </a:r>
            <a:endParaRPr lang="pl-PL" sz="16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pl-PL" sz="16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0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4E2490E0-57CE-4319-B1A8-181D860EC9C6}"/>
              </a:ext>
            </a:extLst>
          </p:cNvPr>
          <p:cNvSpPr txBox="1"/>
          <p:nvPr/>
        </p:nvSpPr>
        <p:spPr>
          <a:xfrm>
            <a:off x="765907" y="164123"/>
            <a:ext cx="1900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Docker Hub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8CCD9F4-88F2-417B-9E25-962BA59B1C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4" y="996399"/>
            <a:ext cx="2257426" cy="2014011"/>
          </a:xfrm>
          <a:prstGeom prst="rect">
            <a:avLst/>
          </a:prstGeom>
        </p:spPr>
      </p:pic>
      <p:sp>
        <p:nvSpPr>
          <p:cNvPr id="8" name="pole tekstowe 16">
            <a:extLst>
              <a:ext uri="{FF2B5EF4-FFF2-40B4-BE49-F238E27FC236}">
                <a16:creationId xmlns:a16="http://schemas.microsoft.com/office/drawing/2014/main" id="{2AB6CC61-C2F3-4D03-9B8C-09459C23D34F}"/>
              </a:ext>
            </a:extLst>
          </p:cNvPr>
          <p:cNvSpPr txBox="1"/>
          <p:nvPr/>
        </p:nvSpPr>
        <p:spPr>
          <a:xfrm>
            <a:off x="3124200" y="1142206"/>
            <a:ext cx="5817723" cy="3370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  <a:hlinkClick r:id="rId3"/>
              </a:rPr>
              <a:t>https://hub.docker.com/</a:t>
            </a:r>
            <a:endParaRPr lang="pl-PL" sz="16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Publiczny rejestr utrzymywany przez Docker, Inc.</a:t>
            </a: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Zawiera oficjalne repozytoria (</a:t>
            </a:r>
            <a:r>
              <a:rPr lang="pl-PL" sz="16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Official</a:t>
            </a: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pl-PL" sz="16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repositories</a:t>
            </a: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) – utrzymywane przez Docker, </a:t>
            </a:r>
            <a:r>
              <a:rPr lang="pl-PL" sz="16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Inc</a:t>
            </a: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i firmy (właściciele) oprogramowania</a:t>
            </a: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Nieoficjalne repozytoria</a:t>
            </a: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Darmowe konto</a:t>
            </a: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pl-PL" sz="16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pl-PL" sz="16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38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4E2490E0-57CE-4319-B1A8-181D860EC9C6}"/>
              </a:ext>
            </a:extLst>
          </p:cNvPr>
          <p:cNvSpPr txBox="1"/>
          <p:nvPr/>
        </p:nvSpPr>
        <p:spPr>
          <a:xfrm>
            <a:off x="765907" y="164123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Aplikacja</a:t>
            </a:r>
          </a:p>
        </p:txBody>
      </p:sp>
      <p:sp>
        <p:nvSpPr>
          <p:cNvPr id="5" name="pole tekstowe 16">
            <a:extLst>
              <a:ext uri="{FF2B5EF4-FFF2-40B4-BE49-F238E27FC236}">
                <a16:creationId xmlns:a16="http://schemas.microsoft.com/office/drawing/2014/main" id="{3B7E1FC1-7CAF-47BC-A582-D5E79EF08A9C}"/>
              </a:ext>
            </a:extLst>
          </p:cNvPr>
          <p:cNvSpPr txBox="1"/>
          <p:nvPr/>
        </p:nvSpPr>
        <p:spPr>
          <a:xfrm>
            <a:off x="399607" y="1594872"/>
            <a:ext cx="8236393" cy="1495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200000"/>
              </a:lnSpc>
              <a:buClr>
                <a:schemeClr val="accent2"/>
              </a:buClr>
            </a:pPr>
            <a:r>
              <a:rPr lang="pl-PL" sz="5400" dirty="0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Aplikacja = Biznes = $$$</a:t>
            </a:r>
            <a:endParaRPr lang="en-US" sz="5400" dirty="0">
              <a:solidFill>
                <a:schemeClr val="accent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04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4E2490E0-57CE-4319-B1A8-181D860EC9C6}"/>
              </a:ext>
            </a:extLst>
          </p:cNvPr>
          <p:cNvSpPr txBox="1"/>
          <p:nvPr/>
        </p:nvSpPr>
        <p:spPr>
          <a:xfrm>
            <a:off x="765907" y="164123"/>
            <a:ext cx="7835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Docker Hub – najpopularniejsze oficjalne repozytoria</a:t>
            </a: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38DA1643-AEBB-4E22-BE5E-270D3CD81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1" y="874074"/>
            <a:ext cx="4391014" cy="381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4E2490E0-57CE-4319-B1A8-181D860EC9C6}"/>
              </a:ext>
            </a:extLst>
          </p:cNvPr>
          <p:cNvSpPr txBox="1"/>
          <p:nvPr/>
        </p:nvSpPr>
        <p:spPr>
          <a:xfrm>
            <a:off x="765907" y="164123"/>
            <a:ext cx="7744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Instalacja</a:t>
            </a:r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MongoDB </a:t>
            </a:r>
            <a:r>
              <a:rPr lang="en-US" sz="2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</a:t>
            </a:r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Windows - </a:t>
            </a:r>
            <a:r>
              <a:rPr lang="en-US" sz="2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wersja</a:t>
            </a:r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klasyczna</a:t>
            </a:r>
            <a:endParaRPr lang="pl-PL" sz="2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CBFA6C65-D540-4E2D-8280-10C6F553D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25" y="962261"/>
            <a:ext cx="4264190" cy="1476476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3290A04E-2731-47FA-9970-3FA068E10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370" y="1228289"/>
            <a:ext cx="4122429" cy="147647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7FB89882-870D-4F05-B5E4-98C694ECC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245" y="1766529"/>
            <a:ext cx="4237199" cy="1446571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BFFD7470-DA63-4AF7-916C-06D17D029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0188" y="2102421"/>
            <a:ext cx="3280241" cy="257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3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4E2490E0-57CE-4319-B1A8-181D860EC9C6}"/>
              </a:ext>
            </a:extLst>
          </p:cNvPr>
          <p:cNvSpPr txBox="1"/>
          <p:nvPr/>
        </p:nvSpPr>
        <p:spPr>
          <a:xfrm>
            <a:off x="765907" y="164123"/>
            <a:ext cx="5761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Instalacja</a:t>
            </a:r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MongoDB </a:t>
            </a:r>
            <a:r>
              <a:rPr lang="en-US" sz="2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używając</a:t>
            </a:r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Dockera</a:t>
            </a:r>
            <a:endParaRPr lang="pl-PL" sz="2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70B94758-DB71-4C61-98FE-B3BCF7CAB6EE}"/>
              </a:ext>
            </a:extLst>
          </p:cNvPr>
          <p:cNvSpPr/>
          <p:nvPr/>
        </p:nvSpPr>
        <p:spPr>
          <a:xfrm>
            <a:off x="174001" y="2356930"/>
            <a:ext cx="8795998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docker run -d mongo -p 27017:27017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38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4E2490E0-57CE-4319-B1A8-181D860EC9C6}"/>
              </a:ext>
            </a:extLst>
          </p:cNvPr>
          <p:cNvSpPr txBox="1"/>
          <p:nvPr/>
        </p:nvSpPr>
        <p:spPr>
          <a:xfrm>
            <a:off x="765907" y="164123"/>
            <a:ext cx="262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Docker </a:t>
            </a:r>
            <a:r>
              <a:rPr lang="pl-PL" sz="2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Compose</a:t>
            </a:r>
            <a:endParaRPr lang="pl-PL" sz="2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pole tekstowe 16">
            <a:extLst>
              <a:ext uri="{FF2B5EF4-FFF2-40B4-BE49-F238E27FC236}">
                <a16:creationId xmlns:a16="http://schemas.microsoft.com/office/drawing/2014/main" id="{2AB6CC61-C2F3-4D03-9B8C-09459C23D34F}"/>
              </a:ext>
            </a:extLst>
          </p:cNvPr>
          <p:cNvSpPr txBox="1"/>
          <p:nvPr/>
        </p:nvSpPr>
        <p:spPr>
          <a:xfrm>
            <a:off x="3124200" y="1142206"/>
            <a:ext cx="5817723" cy="2631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Narzędzie do definiowania i uruchamiania wielokontenerowych aplikacji</a:t>
            </a: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Deklaratywna składnia w postaci pliku YAML</a:t>
            </a: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Serwisy (kontenery), sieci, wolumeny</a:t>
            </a: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Zależności pomiędzy serwisami</a:t>
            </a: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pl-PL" sz="16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pl-PL" sz="16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5" name="Picture 2" descr="Znalezione obrazy dla zapytania docker compose">
            <a:extLst>
              <a:ext uri="{FF2B5EF4-FFF2-40B4-BE49-F238E27FC236}">
                <a16:creationId xmlns:a16="http://schemas.microsoft.com/office/drawing/2014/main" id="{39095B59-2DCF-43B5-9783-37922FDD9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8" y="987201"/>
            <a:ext cx="2992662" cy="172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90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4E2490E0-57CE-4319-B1A8-181D860EC9C6}"/>
              </a:ext>
            </a:extLst>
          </p:cNvPr>
          <p:cNvSpPr txBox="1"/>
          <p:nvPr/>
        </p:nvSpPr>
        <p:spPr>
          <a:xfrm>
            <a:off x="765907" y="164123"/>
            <a:ext cx="2273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Docker </a:t>
            </a:r>
            <a:r>
              <a:rPr lang="pl-PL" sz="2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Swarm</a:t>
            </a:r>
            <a:endParaRPr lang="pl-PL" sz="24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pole tekstowe 16">
            <a:extLst>
              <a:ext uri="{FF2B5EF4-FFF2-40B4-BE49-F238E27FC236}">
                <a16:creationId xmlns:a16="http://schemas.microsoft.com/office/drawing/2014/main" id="{2AB6CC61-C2F3-4D03-9B8C-09459C23D34F}"/>
              </a:ext>
            </a:extLst>
          </p:cNvPr>
          <p:cNvSpPr txBox="1"/>
          <p:nvPr/>
        </p:nvSpPr>
        <p:spPr>
          <a:xfrm>
            <a:off x="3124200" y="1142206"/>
            <a:ext cx="5817723" cy="3001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Tworzenie klastrów, zarządzanie klastrami</a:t>
            </a: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Skalowanie</a:t>
            </a: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Load-balancing</a:t>
            </a:r>
            <a:endParaRPr lang="pl-PL" sz="16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Rolling </a:t>
            </a:r>
            <a:r>
              <a:rPr lang="pl-PL" sz="16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updates</a:t>
            </a:r>
            <a:endParaRPr lang="pl-PL" sz="16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Deklaratywny model</a:t>
            </a: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Pożądany stan</a:t>
            </a: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pl-PL" sz="16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marL="285750" indent="-285750" fontAlgn="base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pl-PL" sz="16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pic>
        <p:nvPicPr>
          <p:cNvPr id="6" name="Picture 6" descr="Znalezione obrazy dla zapytania docker swarm">
            <a:extLst>
              <a:ext uri="{FF2B5EF4-FFF2-40B4-BE49-F238E27FC236}">
                <a16:creationId xmlns:a16="http://schemas.microsoft.com/office/drawing/2014/main" id="{42209270-A5F7-4B49-A412-7CCF16DE3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29" y="835338"/>
            <a:ext cx="2748593" cy="270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74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4E2490E0-57CE-4319-B1A8-181D860EC9C6}"/>
              </a:ext>
            </a:extLst>
          </p:cNvPr>
          <p:cNvSpPr txBox="1"/>
          <p:nvPr/>
        </p:nvSpPr>
        <p:spPr>
          <a:xfrm>
            <a:off x="765907" y="164123"/>
            <a:ext cx="379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więc czym jest Docker?</a:t>
            </a:r>
          </a:p>
        </p:txBody>
      </p:sp>
      <p:sp>
        <p:nvSpPr>
          <p:cNvPr id="4" name="pole tekstowe 16">
            <a:extLst>
              <a:ext uri="{FF2B5EF4-FFF2-40B4-BE49-F238E27FC236}">
                <a16:creationId xmlns:a16="http://schemas.microsoft.com/office/drawing/2014/main" id="{33242C2E-5293-4965-931A-48150CEA3F31}"/>
              </a:ext>
            </a:extLst>
          </p:cNvPr>
          <p:cNvSpPr txBox="1"/>
          <p:nvPr/>
        </p:nvSpPr>
        <p:spPr>
          <a:xfrm>
            <a:off x="404155" y="1182152"/>
            <a:ext cx="8375513" cy="1985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base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Runtimem</a:t>
            </a:r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dla kontenerów</a:t>
            </a:r>
          </a:p>
          <a:p>
            <a:pPr marL="285750" indent="-285750" fontAlgn="base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Platformą pozwalającą na budowanie rozwiązań w oparciu o kontenery</a:t>
            </a:r>
          </a:p>
          <a:p>
            <a:pPr marL="285750" indent="-285750" fontAlgn="base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Prostym i szybkim sposobem </a:t>
            </a:r>
            <a:r>
              <a:rPr lang="pl-PL" sz="1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 uruchamianie </a:t>
            </a:r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aplikacji</a:t>
            </a:r>
          </a:p>
          <a:p>
            <a:pPr marL="285750" indent="-285750" fontAlgn="base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Rozwiązaniem, wobec którego nie da się przejść obojętnie</a:t>
            </a:r>
          </a:p>
        </p:txBody>
      </p:sp>
    </p:spTree>
    <p:extLst>
      <p:ext uri="{BB962C8B-B14F-4D97-AF65-F5344CB8AC3E}">
        <p14:creationId xmlns:p14="http://schemas.microsoft.com/office/powerpoint/2010/main" val="147480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4E2490E0-57CE-4319-B1A8-181D860EC9C6}"/>
              </a:ext>
            </a:extLst>
          </p:cNvPr>
          <p:cNvSpPr txBox="1"/>
          <p:nvPr/>
        </p:nvSpPr>
        <p:spPr>
          <a:xfrm>
            <a:off x="765907" y="164123"/>
            <a:ext cx="3430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Przejdźmy do praktyki</a:t>
            </a:r>
          </a:p>
        </p:txBody>
      </p:sp>
      <p:sp>
        <p:nvSpPr>
          <p:cNvPr id="5" name="pole tekstowe 16">
            <a:extLst>
              <a:ext uri="{FF2B5EF4-FFF2-40B4-BE49-F238E27FC236}">
                <a16:creationId xmlns:a16="http://schemas.microsoft.com/office/drawing/2014/main" id="{3B7E1FC1-7CAF-47BC-A582-D5E79EF08A9C}"/>
              </a:ext>
            </a:extLst>
          </p:cNvPr>
          <p:cNvSpPr txBox="1"/>
          <p:nvPr/>
        </p:nvSpPr>
        <p:spPr>
          <a:xfrm>
            <a:off x="404046" y="1750231"/>
            <a:ext cx="8236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3600" spc="50" dirty="0">
                <a:solidFill>
                  <a:srgbClr val="00AEE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DEMO</a:t>
            </a:r>
            <a:endParaRPr lang="en-US" sz="3600" spc="50" dirty="0">
              <a:solidFill>
                <a:srgbClr val="00AEE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85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4E2490E0-57CE-4319-B1A8-181D860EC9C6}"/>
              </a:ext>
            </a:extLst>
          </p:cNvPr>
          <p:cNvSpPr txBox="1"/>
          <p:nvPr/>
        </p:nvSpPr>
        <p:spPr>
          <a:xfrm>
            <a:off x="765907" y="164123"/>
            <a:ext cx="115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Koniec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8EA802DE-9BEA-461C-B104-E9DBE6A4E2B4}"/>
              </a:ext>
            </a:extLst>
          </p:cNvPr>
          <p:cNvSpPr/>
          <p:nvPr/>
        </p:nvSpPr>
        <p:spPr>
          <a:xfrm>
            <a:off x="0" y="813361"/>
            <a:ext cx="9144000" cy="4016288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D294CC9D-4109-45EC-8F0F-968A94FF9004}"/>
              </a:ext>
            </a:extLst>
          </p:cNvPr>
          <p:cNvSpPr txBox="1"/>
          <p:nvPr/>
        </p:nvSpPr>
        <p:spPr>
          <a:xfrm>
            <a:off x="594360" y="2017752"/>
            <a:ext cx="7955280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l-PL" sz="3400" cap="all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Dziękuj</a:t>
            </a:r>
            <a:r>
              <a:rPr lang="en-US" sz="3400" cap="all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Ę</a:t>
            </a:r>
            <a:r>
              <a:rPr lang="pl-PL" sz="3400" cap="all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pl-PL" sz="3400" cap="all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za uwagę!</a:t>
            </a:r>
            <a:endParaRPr lang="en-US" sz="3400" cap="all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6" name="Straight Connector 2">
            <a:extLst>
              <a:ext uri="{FF2B5EF4-FFF2-40B4-BE49-F238E27FC236}">
                <a16:creationId xmlns:a16="http://schemas.microsoft.com/office/drawing/2014/main" id="{5DCA6734-6B0B-4D9C-BC9E-7091CC8431DC}"/>
              </a:ext>
            </a:extLst>
          </p:cNvPr>
          <p:cNvCxnSpPr/>
          <p:nvPr/>
        </p:nvCxnSpPr>
        <p:spPr>
          <a:xfrm>
            <a:off x="606680" y="1941618"/>
            <a:ext cx="914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05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4E2490E0-57CE-4319-B1A8-181D860EC9C6}"/>
              </a:ext>
            </a:extLst>
          </p:cNvPr>
          <p:cNvSpPr txBox="1"/>
          <p:nvPr/>
        </p:nvSpPr>
        <p:spPr>
          <a:xfrm>
            <a:off x="765907" y="164123"/>
            <a:ext cx="2551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Serwer aplikacji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1DDD31EC-6BDC-4F03-A4F7-635628A63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50" y="1142206"/>
            <a:ext cx="3084496" cy="3084496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AC1EF9FC-1E13-487D-BB69-98C2D209A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45" y="1142206"/>
            <a:ext cx="1536336" cy="1536336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A77F55C8-52E2-4148-AA01-02A7B00133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237" y="1142206"/>
            <a:ext cx="1536336" cy="1536336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7B1B637F-84C7-4CEC-9AF7-E48D7FFE1A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281" y="2749914"/>
            <a:ext cx="1536336" cy="153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1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4E2490E0-57CE-4319-B1A8-181D860EC9C6}"/>
              </a:ext>
            </a:extLst>
          </p:cNvPr>
          <p:cNvSpPr txBox="1"/>
          <p:nvPr/>
        </p:nvSpPr>
        <p:spPr>
          <a:xfrm>
            <a:off x="765907" y="164123"/>
            <a:ext cx="2551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Serwer aplikacji</a:t>
            </a:r>
          </a:p>
        </p:txBody>
      </p:sp>
      <p:sp>
        <p:nvSpPr>
          <p:cNvPr id="10" name="pole tekstowe 16">
            <a:extLst>
              <a:ext uri="{FF2B5EF4-FFF2-40B4-BE49-F238E27FC236}">
                <a16:creationId xmlns:a16="http://schemas.microsoft.com/office/drawing/2014/main" id="{4F35BC1E-0CB3-49B7-994D-4B1CA10AEB0C}"/>
              </a:ext>
            </a:extLst>
          </p:cNvPr>
          <p:cNvSpPr txBox="1"/>
          <p:nvPr/>
        </p:nvSpPr>
        <p:spPr>
          <a:xfrm>
            <a:off x="4411661" y="1142206"/>
            <a:ext cx="4368007" cy="2970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base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1 aplikacja = 1 serwer</a:t>
            </a:r>
          </a:p>
          <a:p>
            <a:pPr marL="285750" indent="-285750" fontAlgn="base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Jak „mocny” serwer – zazwyczaj „za mocny”</a:t>
            </a:r>
          </a:p>
          <a:p>
            <a:pPr marL="285750" indent="-285750" fontAlgn="base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Małe wykorzystanie zasobów: 10-20%?</a:t>
            </a:r>
          </a:p>
          <a:p>
            <a:pPr marL="285750" indent="-285750" fontAlgn="base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Koszty zasilania, administracji</a:t>
            </a:r>
            <a:endParaRPr 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 fontAlgn="base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 serwer = 1 system operacyjny</a:t>
            </a:r>
          </a:p>
          <a:p>
            <a:pPr marL="285750" indent="-285750" fontAlgn="base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Potencjal</a:t>
            </a:r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koszt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licencji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OS</a:t>
            </a:r>
            <a:endParaRPr lang="pl-PL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2C373C56-5633-4804-BA3E-8880D461C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50" y="1142206"/>
            <a:ext cx="3084496" cy="308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0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4E2490E0-57CE-4319-B1A8-181D860EC9C6}"/>
              </a:ext>
            </a:extLst>
          </p:cNvPr>
          <p:cNvSpPr txBox="1"/>
          <p:nvPr/>
        </p:nvSpPr>
        <p:spPr>
          <a:xfrm>
            <a:off x="765907" y="164123"/>
            <a:ext cx="4687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Wiele aplikacji, wiele serwerów</a:t>
            </a:r>
          </a:p>
        </p:txBody>
      </p:sp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82A338B4-8BAD-45BB-AE07-FA470A7B70FF}"/>
              </a:ext>
            </a:extLst>
          </p:cNvPr>
          <p:cNvSpPr/>
          <p:nvPr/>
        </p:nvSpPr>
        <p:spPr>
          <a:xfrm>
            <a:off x="100803" y="1364456"/>
            <a:ext cx="1941574" cy="2993231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DE5A88FD-8396-4B21-9D81-C9955848F1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66" y="3604403"/>
            <a:ext cx="681847" cy="681847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FFCD5D19-FAA6-4C6E-B6AB-61895E1DEA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95" y="2921428"/>
            <a:ext cx="507571" cy="507571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003531F4-3711-4C28-ADF8-92A782DAF0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50" y="2921427"/>
            <a:ext cx="507571" cy="507571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C9147CA8-3042-498B-B31C-92F59E7A8C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987" y="2921429"/>
            <a:ext cx="519659" cy="519659"/>
          </a:xfrm>
          <a:prstGeom prst="rect">
            <a:avLst/>
          </a:prstGeom>
        </p:spPr>
      </p:pic>
      <p:pic>
        <p:nvPicPr>
          <p:cNvPr id="1026" name="Picture 2" descr="Znalezione obrazy dla zapytania linux tux icon png">
            <a:extLst>
              <a:ext uri="{FF2B5EF4-FFF2-40B4-BE49-F238E27FC236}">
                <a16:creationId xmlns:a16="http://schemas.microsoft.com/office/drawing/2014/main" id="{4C707D54-342C-4C9B-ADB8-2656EF560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0" y="2143506"/>
            <a:ext cx="681847" cy="68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Znalezione obrazy dla zapytania mongo db png">
            <a:extLst>
              <a:ext uri="{FF2B5EF4-FFF2-40B4-BE49-F238E27FC236}">
                <a16:creationId xmlns:a16="http://schemas.microsoft.com/office/drawing/2014/main" id="{150ABF79-CC32-41F5-AD97-14080C96E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4" y="1427543"/>
            <a:ext cx="1033882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8CDF53BD-A530-494C-8295-0ED84F105901}"/>
              </a:ext>
            </a:extLst>
          </p:cNvPr>
          <p:cNvSpPr/>
          <p:nvPr/>
        </p:nvSpPr>
        <p:spPr>
          <a:xfrm>
            <a:off x="2431774" y="1364456"/>
            <a:ext cx="1941574" cy="2993231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C9B28B5A-F326-41D4-B8A6-B9A51BF875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637" y="3604403"/>
            <a:ext cx="681847" cy="681847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3FAFBED7-CAF8-4354-B655-CA9D120C4A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066" y="2921428"/>
            <a:ext cx="507571" cy="507571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4D15B7A1-663A-4173-9F6E-2329EE61E2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921" y="2921427"/>
            <a:ext cx="507571" cy="507571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6B51563E-2DB2-4C76-AF05-D28D1034465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958" y="2921429"/>
            <a:ext cx="519659" cy="519659"/>
          </a:xfrm>
          <a:prstGeom prst="rect">
            <a:avLst/>
          </a:prstGeom>
        </p:spPr>
      </p:pic>
      <p:pic>
        <p:nvPicPr>
          <p:cNvPr id="18" name="Picture 2" descr="Znalezione obrazy dla zapytania linux tux icon png">
            <a:extLst>
              <a:ext uri="{FF2B5EF4-FFF2-40B4-BE49-F238E27FC236}">
                <a16:creationId xmlns:a16="http://schemas.microsoft.com/office/drawing/2014/main" id="{6C5738CD-8281-45D3-999B-7592E348F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111" y="2143506"/>
            <a:ext cx="681847" cy="68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Znalezione obrazy dla zapytania nginx png">
            <a:extLst>
              <a:ext uri="{FF2B5EF4-FFF2-40B4-BE49-F238E27FC236}">
                <a16:creationId xmlns:a16="http://schemas.microsoft.com/office/drawing/2014/main" id="{54647693-9541-4694-8655-6E289569C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613" y="1352781"/>
            <a:ext cx="814185" cy="81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Prostokąt: zaokrąglone rogi 22">
            <a:extLst>
              <a:ext uri="{FF2B5EF4-FFF2-40B4-BE49-F238E27FC236}">
                <a16:creationId xmlns:a16="http://schemas.microsoft.com/office/drawing/2014/main" id="{8D918E27-C509-4C66-877E-D7F35F92816B}"/>
              </a:ext>
            </a:extLst>
          </p:cNvPr>
          <p:cNvSpPr/>
          <p:nvPr/>
        </p:nvSpPr>
        <p:spPr>
          <a:xfrm>
            <a:off x="4762745" y="1383275"/>
            <a:ext cx="1941574" cy="2993231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4" name="Obraz 23">
            <a:extLst>
              <a:ext uri="{FF2B5EF4-FFF2-40B4-BE49-F238E27FC236}">
                <a16:creationId xmlns:a16="http://schemas.microsoft.com/office/drawing/2014/main" id="{7307A946-C47E-4AEA-97E8-2FE3BAB161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608" y="3623222"/>
            <a:ext cx="681847" cy="681847"/>
          </a:xfrm>
          <a:prstGeom prst="rect">
            <a:avLst/>
          </a:prstGeom>
        </p:spPr>
      </p:pic>
      <p:pic>
        <p:nvPicPr>
          <p:cNvPr id="25" name="Obraz 24">
            <a:extLst>
              <a:ext uri="{FF2B5EF4-FFF2-40B4-BE49-F238E27FC236}">
                <a16:creationId xmlns:a16="http://schemas.microsoft.com/office/drawing/2014/main" id="{756182F4-CB9D-4473-8063-5B28D45DF7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37" y="2940247"/>
            <a:ext cx="507571" cy="507571"/>
          </a:xfrm>
          <a:prstGeom prst="rect">
            <a:avLst/>
          </a:prstGeom>
        </p:spPr>
      </p:pic>
      <p:pic>
        <p:nvPicPr>
          <p:cNvPr id="26" name="Obraz 25">
            <a:extLst>
              <a:ext uri="{FF2B5EF4-FFF2-40B4-BE49-F238E27FC236}">
                <a16:creationId xmlns:a16="http://schemas.microsoft.com/office/drawing/2014/main" id="{331779EC-D823-425A-8848-F26AEEB043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892" y="2940246"/>
            <a:ext cx="507571" cy="507571"/>
          </a:xfrm>
          <a:prstGeom prst="rect">
            <a:avLst/>
          </a:prstGeom>
        </p:spPr>
      </p:pic>
      <p:pic>
        <p:nvPicPr>
          <p:cNvPr id="27" name="Obraz 26">
            <a:extLst>
              <a:ext uri="{FF2B5EF4-FFF2-40B4-BE49-F238E27FC236}">
                <a16:creationId xmlns:a16="http://schemas.microsoft.com/office/drawing/2014/main" id="{C9DD1301-DF1C-4EA0-B971-750B82687D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929" y="2940248"/>
            <a:ext cx="519659" cy="519659"/>
          </a:xfrm>
          <a:prstGeom prst="rect">
            <a:avLst/>
          </a:prstGeom>
        </p:spPr>
      </p:pic>
      <p:pic>
        <p:nvPicPr>
          <p:cNvPr id="28" name="Picture 2" descr="Znalezione obrazy dla zapytania linux tux icon png">
            <a:extLst>
              <a:ext uri="{FF2B5EF4-FFF2-40B4-BE49-F238E27FC236}">
                <a16:creationId xmlns:a16="http://schemas.microsoft.com/office/drawing/2014/main" id="{F1AF96BE-22E3-4C79-BC6B-DF5AFC030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082" y="2162325"/>
            <a:ext cx="681847" cy="68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Znalezione obrazy dla zapytania rabbitmq png">
            <a:extLst>
              <a:ext uri="{FF2B5EF4-FFF2-40B4-BE49-F238E27FC236}">
                <a16:creationId xmlns:a16="http://schemas.microsoft.com/office/drawing/2014/main" id="{8931299E-E8EA-47A6-A7EA-01C76909A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107" y="1447954"/>
            <a:ext cx="675139" cy="67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Prostokąt: zaokrąglone rogi 30">
            <a:extLst>
              <a:ext uri="{FF2B5EF4-FFF2-40B4-BE49-F238E27FC236}">
                <a16:creationId xmlns:a16="http://schemas.microsoft.com/office/drawing/2014/main" id="{7D9E8F3F-C596-42F8-A7EF-9C626D8EC362}"/>
              </a:ext>
            </a:extLst>
          </p:cNvPr>
          <p:cNvSpPr/>
          <p:nvPr/>
        </p:nvSpPr>
        <p:spPr>
          <a:xfrm>
            <a:off x="7093716" y="1378743"/>
            <a:ext cx="1941574" cy="2993231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2" name="Obraz 31">
            <a:extLst>
              <a:ext uri="{FF2B5EF4-FFF2-40B4-BE49-F238E27FC236}">
                <a16:creationId xmlns:a16="http://schemas.microsoft.com/office/drawing/2014/main" id="{25272825-E60E-4ED3-8F42-E465CA301B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579" y="3618690"/>
            <a:ext cx="681847" cy="681847"/>
          </a:xfrm>
          <a:prstGeom prst="rect">
            <a:avLst/>
          </a:prstGeom>
        </p:spPr>
      </p:pic>
      <p:pic>
        <p:nvPicPr>
          <p:cNvPr id="33" name="Obraz 32">
            <a:extLst>
              <a:ext uri="{FF2B5EF4-FFF2-40B4-BE49-F238E27FC236}">
                <a16:creationId xmlns:a16="http://schemas.microsoft.com/office/drawing/2014/main" id="{640A738C-0028-4D17-BCB2-8DAD054CE7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008" y="2935715"/>
            <a:ext cx="507571" cy="507571"/>
          </a:xfrm>
          <a:prstGeom prst="rect">
            <a:avLst/>
          </a:prstGeom>
        </p:spPr>
      </p:pic>
      <p:pic>
        <p:nvPicPr>
          <p:cNvPr id="34" name="Obraz 33">
            <a:extLst>
              <a:ext uri="{FF2B5EF4-FFF2-40B4-BE49-F238E27FC236}">
                <a16:creationId xmlns:a16="http://schemas.microsoft.com/office/drawing/2014/main" id="{447A2D42-C114-4D86-825A-12E661F82B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863" y="2935714"/>
            <a:ext cx="507571" cy="507571"/>
          </a:xfrm>
          <a:prstGeom prst="rect">
            <a:avLst/>
          </a:prstGeom>
        </p:spPr>
      </p:pic>
      <p:pic>
        <p:nvPicPr>
          <p:cNvPr id="35" name="Obraz 34">
            <a:extLst>
              <a:ext uri="{FF2B5EF4-FFF2-40B4-BE49-F238E27FC236}">
                <a16:creationId xmlns:a16="http://schemas.microsoft.com/office/drawing/2014/main" id="{B4659DC2-E1FC-41A1-9D26-E1BAF68120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900" y="2935716"/>
            <a:ext cx="519659" cy="519659"/>
          </a:xfrm>
          <a:prstGeom prst="rect">
            <a:avLst/>
          </a:prstGeom>
        </p:spPr>
      </p:pic>
      <p:pic>
        <p:nvPicPr>
          <p:cNvPr id="36" name="Picture 2" descr="Znalezione obrazy dla zapytania linux tux icon png">
            <a:extLst>
              <a:ext uri="{FF2B5EF4-FFF2-40B4-BE49-F238E27FC236}">
                <a16:creationId xmlns:a16="http://schemas.microsoft.com/office/drawing/2014/main" id="{70F010A9-7DDE-4F3E-AABB-AEF6AB6EF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053" y="2157793"/>
            <a:ext cx="681847" cy="68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AE2420BD-5A7E-44E9-BED8-DF47889ED8C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805" y="1427543"/>
            <a:ext cx="629079" cy="6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8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A0B542D9-0436-4771-A733-4D85D0583F02}"/>
              </a:ext>
            </a:extLst>
          </p:cNvPr>
          <p:cNvSpPr/>
          <p:nvPr/>
        </p:nvSpPr>
        <p:spPr>
          <a:xfrm>
            <a:off x="593725" y="900112"/>
            <a:ext cx="3585369" cy="38478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E2490E0-57CE-4319-B1A8-181D860EC9C6}"/>
              </a:ext>
            </a:extLst>
          </p:cNvPr>
          <p:cNvSpPr txBox="1"/>
          <p:nvPr/>
        </p:nvSpPr>
        <p:spPr>
          <a:xfrm>
            <a:off x="765907" y="164123"/>
            <a:ext cx="4788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Maszyna wirtualna - </a:t>
            </a:r>
            <a:r>
              <a:rPr lang="pl-PL" sz="2400" b="1" dirty="0" err="1">
                <a:solidFill>
                  <a:schemeClr val="accent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Hypervisor</a:t>
            </a:r>
            <a:endParaRPr lang="pl-PL" sz="2400" b="1" dirty="0">
              <a:solidFill>
                <a:schemeClr val="accent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1DDD31EC-6BDC-4F03-A4F7-635628A630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348" y="3947106"/>
            <a:ext cx="733128" cy="733128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AC1EF9FC-1E13-487D-BB69-98C2D209AB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95" y="4304107"/>
            <a:ext cx="328613" cy="328613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A77F55C8-52E2-4148-AA01-02A7B001332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727" y="4304108"/>
            <a:ext cx="328613" cy="328613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7B1B637F-84C7-4CEC-9AF7-E48D7FFE1A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354" y="4304109"/>
            <a:ext cx="328613" cy="328613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527A2525-163A-4752-B6A0-068B43DD14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42" y="1254083"/>
            <a:ext cx="2635334" cy="2635334"/>
          </a:xfrm>
          <a:prstGeom prst="rect">
            <a:avLst/>
          </a:prstGeom>
        </p:spPr>
      </p:pic>
      <p:sp>
        <p:nvSpPr>
          <p:cNvPr id="12" name="pole tekstowe 16">
            <a:extLst>
              <a:ext uri="{FF2B5EF4-FFF2-40B4-BE49-F238E27FC236}">
                <a16:creationId xmlns:a16="http://schemas.microsoft.com/office/drawing/2014/main" id="{5BB72DC7-8ABB-4E90-AC80-F7A2B155EDA9}"/>
              </a:ext>
            </a:extLst>
          </p:cNvPr>
          <p:cNvSpPr txBox="1"/>
          <p:nvPr/>
        </p:nvSpPr>
        <p:spPr>
          <a:xfrm>
            <a:off x="4375942" y="900112"/>
            <a:ext cx="4368007" cy="1985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base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1 </a:t>
            </a:r>
            <a:r>
              <a:rPr lang="pl-PL" sz="16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hypervisor</a:t>
            </a:r>
            <a:r>
              <a:rPr lang="pl-PL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= wiele maszyn wirtualnych</a:t>
            </a:r>
          </a:p>
          <a:p>
            <a:pPr marL="285750" indent="-285750" fontAlgn="base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 VM = VCPU, VRAM, VHDD, …</a:t>
            </a:r>
          </a:p>
          <a:p>
            <a:pPr marL="285750" indent="-285750" fontAlgn="base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 VM = 1 OS</a:t>
            </a:r>
          </a:p>
          <a:p>
            <a:pPr marL="285750" indent="-285750" fontAlgn="base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l-PL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 aplikacja = 1 VM</a:t>
            </a:r>
          </a:p>
        </p:txBody>
      </p:sp>
    </p:spTree>
    <p:extLst>
      <p:ext uri="{BB962C8B-B14F-4D97-AF65-F5344CB8AC3E}">
        <p14:creationId xmlns:p14="http://schemas.microsoft.com/office/powerpoint/2010/main" val="429063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0F7E431F-AFAB-4047-8D2E-EC8651B3AA55}"/>
              </a:ext>
            </a:extLst>
          </p:cNvPr>
          <p:cNvSpPr/>
          <p:nvPr/>
        </p:nvSpPr>
        <p:spPr>
          <a:xfrm>
            <a:off x="133350" y="914400"/>
            <a:ext cx="8820150" cy="3803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E2490E0-57CE-4319-B1A8-181D860EC9C6}"/>
              </a:ext>
            </a:extLst>
          </p:cNvPr>
          <p:cNvSpPr txBox="1"/>
          <p:nvPr/>
        </p:nvSpPr>
        <p:spPr>
          <a:xfrm>
            <a:off x="765907" y="164123"/>
            <a:ext cx="6160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Wiele aplikacji, wiele maszyn wirtualnych</a:t>
            </a:r>
          </a:p>
        </p:txBody>
      </p:sp>
      <p:pic>
        <p:nvPicPr>
          <p:cNvPr id="42" name="Obraz 41">
            <a:extLst>
              <a:ext uri="{FF2B5EF4-FFF2-40B4-BE49-F238E27FC236}">
                <a16:creationId xmlns:a16="http://schemas.microsoft.com/office/drawing/2014/main" id="{A1332264-FCBD-49DD-83F9-7933989046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205" y="3919686"/>
            <a:ext cx="733128" cy="733128"/>
          </a:xfrm>
          <a:prstGeom prst="rect">
            <a:avLst/>
          </a:prstGeom>
        </p:spPr>
      </p:pic>
      <p:pic>
        <p:nvPicPr>
          <p:cNvPr id="43" name="Obraz 42">
            <a:extLst>
              <a:ext uri="{FF2B5EF4-FFF2-40B4-BE49-F238E27FC236}">
                <a16:creationId xmlns:a16="http://schemas.microsoft.com/office/drawing/2014/main" id="{64EFDF20-D336-4821-BCB3-6BA69395AE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152" y="4308437"/>
            <a:ext cx="328613" cy="328613"/>
          </a:xfrm>
          <a:prstGeom prst="rect">
            <a:avLst/>
          </a:prstGeom>
        </p:spPr>
      </p:pic>
      <p:pic>
        <p:nvPicPr>
          <p:cNvPr id="44" name="Obraz 43">
            <a:extLst>
              <a:ext uri="{FF2B5EF4-FFF2-40B4-BE49-F238E27FC236}">
                <a16:creationId xmlns:a16="http://schemas.microsoft.com/office/drawing/2014/main" id="{E526909A-F6A1-4BC7-92CB-8EDFEB6199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584" y="4308438"/>
            <a:ext cx="328613" cy="328613"/>
          </a:xfrm>
          <a:prstGeom prst="rect">
            <a:avLst/>
          </a:prstGeom>
        </p:spPr>
      </p:pic>
      <p:pic>
        <p:nvPicPr>
          <p:cNvPr id="45" name="Obraz 44">
            <a:extLst>
              <a:ext uri="{FF2B5EF4-FFF2-40B4-BE49-F238E27FC236}">
                <a16:creationId xmlns:a16="http://schemas.microsoft.com/office/drawing/2014/main" id="{A0373BB7-9243-4AA5-82D4-2D207370F7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211" y="4308439"/>
            <a:ext cx="328613" cy="328613"/>
          </a:xfrm>
          <a:prstGeom prst="rect">
            <a:avLst/>
          </a:prstGeom>
        </p:spPr>
      </p:pic>
      <p:pic>
        <p:nvPicPr>
          <p:cNvPr id="46" name="Obraz 45">
            <a:extLst>
              <a:ext uri="{FF2B5EF4-FFF2-40B4-BE49-F238E27FC236}">
                <a16:creationId xmlns:a16="http://schemas.microsoft.com/office/drawing/2014/main" id="{9A936694-48CD-4A22-897E-F2B97017432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169" y="3046343"/>
            <a:ext cx="708578" cy="708578"/>
          </a:xfrm>
          <a:prstGeom prst="rect">
            <a:avLst/>
          </a:prstGeom>
        </p:spPr>
      </p:pic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79E7228D-1651-4182-864E-B5C570DFC66E}"/>
              </a:ext>
            </a:extLst>
          </p:cNvPr>
          <p:cNvCxnSpPr>
            <a:cxnSpLocks/>
          </p:cNvCxnSpPr>
          <p:nvPr/>
        </p:nvCxnSpPr>
        <p:spPr>
          <a:xfrm>
            <a:off x="133350" y="3809842"/>
            <a:ext cx="8813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Łącznik prosty 21">
            <a:extLst>
              <a:ext uri="{FF2B5EF4-FFF2-40B4-BE49-F238E27FC236}">
                <a16:creationId xmlns:a16="http://schemas.microsoft.com/office/drawing/2014/main" id="{FCB6F633-F695-4C8F-8CF1-4103710C61E4}"/>
              </a:ext>
            </a:extLst>
          </p:cNvPr>
          <p:cNvCxnSpPr/>
          <p:nvPr/>
        </p:nvCxnSpPr>
        <p:spPr>
          <a:xfrm>
            <a:off x="133350" y="3003550"/>
            <a:ext cx="8813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Prostokąt: zaokrąglone rogi 28">
            <a:extLst>
              <a:ext uri="{FF2B5EF4-FFF2-40B4-BE49-F238E27FC236}">
                <a16:creationId xmlns:a16="http://schemas.microsoft.com/office/drawing/2014/main" id="{7F388598-EBE5-4978-BF86-6DA83F22F1B1}"/>
              </a:ext>
            </a:extLst>
          </p:cNvPr>
          <p:cNvSpPr/>
          <p:nvPr/>
        </p:nvSpPr>
        <p:spPr>
          <a:xfrm>
            <a:off x="528637" y="1200640"/>
            <a:ext cx="1514475" cy="16644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0" name="Picture 2" descr="Znalezione obrazy dla zapytania linux tux icon png">
            <a:extLst>
              <a:ext uri="{FF2B5EF4-FFF2-40B4-BE49-F238E27FC236}">
                <a16:creationId xmlns:a16="http://schemas.microsoft.com/office/drawing/2014/main" id="{BB179DD1-DD64-461B-A3BC-709E15F23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848" y="1889903"/>
            <a:ext cx="681847" cy="68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Znalezione obrazy dla zapytania mongo db png">
            <a:extLst>
              <a:ext uri="{FF2B5EF4-FFF2-40B4-BE49-F238E27FC236}">
                <a16:creationId xmlns:a16="http://schemas.microsoft.com/office/drawing/2014/main" id="{CDCC1FDD-6A47-42B3-9930-4D0A3C0FA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31" y="1238538"/>
            <a:ext cx="1033882" cy="7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Obraz 51">
            <a:extLst>
              <a:ext uri="{FF2B5EF4-FFF2-40B4-BE49-F238E27FC236}">
                <a16:creationId xmlns:a16="http://schemas.microsoft.com/office/drawing/2014/main" id="{5F0C5362-FB1E-470C-88CA-0CB059CC07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28" y="2571750"/>
            <a:ext cx="256302" cy="256302"/>
          </a:xfrm>
          <a:prstGeom prst="rect">
            <a:avLst/>
          </a:prstGeom>
        </p:spPr>
      </p:pic>
      <p:pic>
        <p:nvPicPr>
          <p:cNvPr id="53" name="Obraz 52">
            <a:extLst>
              <a:ext uri="{FF2B5EF4-FFF2-40B4-BE49-F238E27FC236}">
                <a16:creationId xmlns:a16="http://schemas.microsoft.com/office/drawing/2014/main" id="{A9CDC15E-28AB-4D70-9676-4DA9C7D611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521" y="2577738"/>
            <a:ext cx="256302" cy="256302"/>
          </a:xfrm>
          <a:prstGeom prst="rect">
            <a:avLst/>
          </a:prstGeom>
        </p:spPr>
      </p:pic>
      <p:pic>
        <p:nvPicPr>
          <p:cNvPr id="54" name="Obraz 53">
            <a:extLst>
              <a:ext uri="{FF2B5EF4-FFF2-40B4-BE49-F238E27FC236}">
                <a16:creationId xmlns:a16="http://schemas.microsoft.com/office/drawing/2014/main" id="{F1CE3BE9-B4DC-4D3F-A855-C6FE2E775AC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13" y="2581869"/>
            <a:ext cx="243299" cy="243299"/>
          </a:xfrm>
          <a:prstGeom prst="rect">
            <a:avLst/>
          </a:prstGeom>
        </p:spPr>
      </p:pic>
      <p:sp>
        <p:nvSpPr>
          <p:cNvPr id="61" name="Prostokąt: zaokrąglone rogi 60">
            <a:extLst>
              <a:ext uri="{FF2B5EF4-FFF2-40B4-BE49-F238E27FC236}">
                <a16:creationId xmlns:a16="http://schemas.microsoft.com/office/drawing/2014/main" id="{DA358C27-07E9-4A58-BD57-F01AD1F599F8}"/>
              </a:ext>
            </a:extLst>
          </p:cNvPr>
          <p:cNvSpPr/>
          <p:nvPr/>
        </p:nvSpPr>
        <p:spPr>
          <a:xfrm>
            <a:off x="2342801" y="1200640"/>
            <a:ext cx="1514475" cy="16644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2" name="Picture 2" descr="Znalezione obrazy dla zapytania linux tux icon png">
            <a:extLst>
              <a:ext uri="{FF2B5EF4-FFF2-40B4-BE49-F238E27FC236}">
                <a16:creationId xmlns:a16="http://schemas.microsoft.com/office/drawing/2014/main" id="{0D4FF7DE-CA47-40F6-9AD4-FBE05DEEB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012" y="1889903"/>
            <a:ext cx="681847" cy="68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Obraz 63">
            <a:extLst>
              <a:ext uri="{FF2B5EF4-FFF2-40B4-BE49-F238E27FC236}">
                <a16:creationId xmlns:a16="http://schemas.microsoft.com/office/drawing/2014/main" id="{6033B90A-A985-45FB-9E49-FA6CE7ED7E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092" y="2571750"/>
            <a:ext cx="256302" cy="256302"/>
          </a:xfrm>
          <a:prstGeom prst="rect">
            <a:avLst/>
          </a:prstGeom>
        </p:spPr>
      </p:pic>
      <p:pic>
        <p:nvPicPr>
          <p:cNvPr id="65" name="Obraz 64">
            <a:extLst>
              <a:ext uri="{FF2B5EF4-FFF2-40B4-BE49-F238E27FC236}">
                <a16:creationId xmlns:a16="http://schemas.microsoft.com/office/drawing/2014/main" id="{0EB41A14-AAED-47AF-8FE4-1EA1D62AEC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685" y="2577738"/>
            <a:ext cx="256302" cy="256302"/>
          </a:xfrm>
          <a:prstGeom prst="rect">
            <a:avLst/>
          </a:prstGeom>
        </p:spPr>
      </p:pic>
      <p:pic>
        <p:nvPicPr>
          <p:cNvPr id="66" name="Obraz 65">
            <a:extLst>
              <a:ext uri="{FF2B5EF4-FFF2-40B4-BE49-F238E27FC236}">
                <a16:creationId xmlns:a16="http://schemas.microsoft.com/office/drawing/2014/main" id="{52FB3778-53EA-491D-A813-F1A9D938CE5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477" y="2581869"/>
            <a:ext cx="243299" cy="243299"/>
          </a:xfrm>
          <a:prstGeom prst="rect">
            <a:avLst/>
          </a:prstGeom>
        </p:spPr>
      </p:pic>
      <p:pic>
        <p:nvPicPr>
          <p:cNvPr id="79" name="Picture 12" descr="Znalezione obrazy dla zapytania nginx png">
            <a:extLst>
              <a:ext uri="{FF2B5EF4-FFF2-40B4-BE49-F238E27FC236}">
                <a16:creationId xmlns:a16="http://schemas.microsoft.com/office/drawing/2014/main" id="{BE78448A-A491-45DA-8C2A-A07BC8C08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012" y="1238538"/>
            <a:ext cx="717793" cy="71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Prostokąt: zaokrąglone rogi 79">
            <a:extLst>
              <a:ext uri="{FF2B5EF4-FFF2-40B4-BE49-F238E27FC236}">
                <a16:creationId xmlns:a16="http://schemas.microsoft.com/office/drawing/2014/main" id="{5AA1EB71-8C71-4C07-B7DC-864F03D66E76}"/>
              </a:ext>
            </a:extLst>
          </p:cNvPr>
          <p:cNvSpPr/>
          <p:nvPr/>
        </p:nvSpPr>
        <p:spPr>
          <a:xfrm>
            <a:off x="4137169" y="1194751"/>
            <a:ext cx="1514475" cy="16644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1" name="Picture 2" descr="Znalezione obrazy dla zapytania linux tux icon png">
            <a:extLst>
              <a:ext uri="{FF2B5EF4-FFF2-40B4-BE49-F238E27FC236}">
                <a16:creationId xmlns:a16="http://schemas.microsoft.com/office/drawing/2014/main" id="{B60D5442-2FB4-4D15-BE84-CAFBA3940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380" y="1884014"/>
            <a:ext cx="681847" cy="68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Obraz 81">
            <a:extLst>
              <a:ext uri="{FF2B5EF4-FFF2-40B4-BE49-F238E27FC236}">
                <a16:creationId xmlns:a16="http://schemas.microsoft.com/office/drawing/2014/main" id="{6CD0F1D0-3296-44D6-A4F0-F27BC1E7CF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460" y="2565861"/>
            <a:ext cx="256302" cy="256302"/>
          </a:xfrm>
          <a:prstGeom prst="rect">
            <a:avLst/>
          </a:prstGeom>
        </p:spPr>
      </p:pic>
      <p:pic>
        <p:nvPicPr>
          <p:cNvPr id="83" name="Obraz 82">
            <a:extLst>
              <a:ext uri="{FF2B5EF4-FFF2-40B4-BE49-F238E27FC236}">
                <a16:creationId xmlns:a16="http://schemas.microsoft.com/office/drawing/2014/main" id="{F7DA5B02-3C9A-4E83-8F80-1DC0FDA3C9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053" y="2571849"/>
            <a:ext cx="256302" cy="256302"/>
          </a:xfrm>
          <a:prstGeom prst="rect">
            <a:avLst/>
          </a:prstGeom>
        </p:spPr>
      </p:pic>
      <p:pic>
        <p:nvPicPr>
          <p:cNvPr id="84" name="Obraz 83">
            <a:extLst>
              <a:ext uri="{FF2B5EF4-FFF2-40B4-BE49-F238E27FC236}">
                <a16:creationId xmlns:a16="http://schemas.microsoft.com/office/drawing/2014/main" id="{5AB39447-8E4B-472A-92CE-C3E2DC26CD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845" y="2575980"/>
            <a:ext cx="243299" cy="243299"/>
          </a:xfrm>
          <a:prstGeom prst="rect">
            <a:avLst/>
          </a:prstGeom>
        </p:spPr>
      </p:pic>
      <p:pic>
        <p:nvPicPr>
          <p:cNvPr id="86" name="Picture 14" descr="Znalezione obrazy dla zapytania rabbitmq png">
            <a:extLst>
              <a:ext uri="{FF2B5EF4-FFF2-40B4-BE49-F238E27FC236}">
                <a16:creationId xmlns:a16="http://schemas.microsoft.com/office/drawing/2014/main" id="{67A2F210-FF33-497C-A5E7-2760AD087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320" y="1210226"/>
            <a:ext cx="675139" cy="67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Prostokąt: zaokrąglone rogi 86">
            <a:extLst>
              <a:ext uri="{FF2B5EF4-FFF2-40B4-BE49-F238E27FC236}">
                <a16:creationId xmlns:a16="http://schemas.microsoft.com/office/drawing/2014/main" id="{256A7B50-D428-4431-9461-D0F1A4CF5DE2}"/>
              </a:ext>
            </a:extLst>
          </p:cNvPr>
          <p:cNvSpPr/>
          <p:nvPr/>
        </p:nvSpPr>
        <p:spPr>
          <a:xfrm>
            <a:off x="5927445" y="1194751"/>
            <a:ext cx="1514475" cy="16644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8" name="Picture 2" descr="Znalezione obrazy dla zapytania linux tux icon png">
            <a:extLst>
              <a:ext uri="{FF2B5EF4-FFF2-40B4-BE49-F238E27FC236}">
                <a16:creationId xmlns:a16="http://schemas.microsoft.com/office/drawing/2014/main" id="{A18419AF-4645-4046-A99D-BFDAA8FFF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656" y="1884014"/>
            <a:ext cx="681847" cy="68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Obraz 88">
            <a:extLst>
              <a:ext uri="{FF2B5EF4-FFF2-40B4-BE49-F238E27FC236}">
                <a16:creationId xmlns:a16="http://schemas.microsoft.com/office/drawing/2014/main" id="{D51CEAF6-A06D-48B3-B572-EC6FF1D69D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736" y="2565861"/>
            <a:ext cx="256302" cy="256302"/>
          </a:xfrm>
          <a:prstGeom prst="rect">
            <a:avLst/>
          </a:prstGeom>
        </p:spPr>
      </p:pic>
      <p:pic>
        <p:nvPicPr>
          <p:cNvPr id="90" name="Obraz 89">
            <a:extLst>
              <a:ext uri="{FF2B5EF4-FFF2-40B4-BE49-F238E27FC236}">
                <a16:creationId xmlns:a16="http://schemas.microsoft.com/office/drawing/2014/main" id="{5A43C222-E6C3-4F1A-9ACE-7F6EA6BA71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329" y="2571849"/>
            <a:ext cx="256302" cy="256302"/>
          </a:xfrm>
          <a:prstGeom prst="rect">
            <a:avLst/>
          </a:prstGeom>
        </p:spPr>
      </p:pic>
      <p:pic>
        <p:nvPicPr>
          <p:cNvPr id="91" name="Obraz 90">
            <a:extLst>
              <a:ext uri="{FF2B5EF4-FFF2-40B4-BE49-F238E27FC236}">
                <a16:creationId xmlns:a16="http://schemas.microsoft.com/office/drawing/2014/main" id="{6EEB803E-3166-498B-96A8-7B65E3B4E1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121" y="2575980"/>
            <a:ext cx="243299" cy="243299"/>
          </a:xfrm>
          <a:prstGeom prst="rect">
            <a:avLst/>
          </a:prstGeom>
        </p:spPr>
      </p:pic>
      <p:pic>
        <p:nvPicPr>
          <p:cNvPr id="93" name="Obraz 92">
            <a:extLst>
              <a:ext uri="{FF2B5EF4-FFF2-40B4-BE49-F238E27FC236}">
                <a16:creationId xmlns:a16="http://schemas.microsoft.com/office/drawing/2014/main" id="{10FAF273-024E-4F7C-B037-70BE07E3D3A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691" y="1276091"/>
            <a:ext cx="629079" cy="629079"/>
          </a:xfrm>
          <a:prstGeom prst="rect">
            <a:avLst/>
          </a:prstGeom>
        </p:spPr>
      </p:pic>
      <p:sp>
        <p:nvSpPr>
          <p:cNvPr id="30" name="pole tekstowe 29">
            <a:extLst>
              <a:ext uri="{FF2B5EF4-FFF2-40B4-BE49-F238E27FC236}">
                <a16:creationId xmlns:a16="http://schemas.microsoft.com/office/drawing/2014/main" id="{7EF49B75-4F24-4C16-B35B-2C610CDD0262}"/>
              </a:ext>
            </a:extLst>
          </p:cNvPr>
          <p:cNvSpPr txBox="1"/>
          <p:nvPr/>
        </p:nvSpPr>
        <p:spPr>
          <a:xfrm>
            <a:off x="7745701" y="1605032"/>
            <a:ext cx="464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0692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61" grpId="0" animBg="1"/>
      <p:bldP spid="80" grpId="0" animBg="1"/>
      <p:bldP spid="87" grpId="0" animBg="1"/>
      <p:bldP spid="30" grpId="0"/>
    </p:bldLst>
  </p:timing>
</p:sld>
</file>

<file path=ppt/theme/theme1.xml><?xml version="1.0" encoding="utf-8"?>
<a:theme xmlns:a="http://schemas.openxmlformats.org/drawingml/2006/main" name="Office Theme">
  <a:themeElements>
    <a:clrScheme name="18-Modern Blue Business Proposal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4B5050"/>
      </a:accent1>
      <a:accent2>
        <a:srgbClr val="00AAF0"/>
      </a:accent2>
      <a:accent3>
        <a:srgbClr val="6E7378"/>
      </a:accent3>
      <a:accent4>
        <a:srgbClr val="91969B"/>
      </a:accent4>
      <a:accent5>
        <a:srgbClr val="AAAFB4"/>
      </a:accent5>
      <a:accent6>
        <a:srgbClr val="DCE1E6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14801</TotalTime>
  <Words>1106</Words>
  <Application>Microsoft Office PowerPoint</Application>
  <PresentationFormat>Pokaz na ekranie (16:9)</PresentationFormat>
  <Paragraphs>329</Paragraphs>
  <Slides>47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47</vt:i4>
      </vt:variant>
    </vt:vector>
  </HeadingPairs>
  <TitlesOfParts>
    <vt:vector size="53" baseType="lpstr">
      <vt:lpstr>Arial</vt:lpstr>
      <vt:lpstr>Calibri</vt:lpstr>
      <vt:lpstr>Consolas</vt:lpstr>
      <vt:lpstr>Lato</vt:lpstr>
      <vt:lpstr>Lato Black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Moorche 30 DVDs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Jafar</dc:creator>
  <cp:lastModifiedBy>Krzesimir Siatka</cp:lastModifiedBy>
  <cp:revision>1703</cp:revision>
  <dcterms:created xsi:type="dcterms:W3CDTF">2015-05-25T12:45:08Z</dcterms:created>
  <dcterms:modified xsi:type="dcterms:W3CDTF">2018-12-04T20:30:51Z</dcterms:modified>
</cp:coreProperties>
</file>