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315" r:id="rId3"/>
    <p:sldId id="306" r:id="rId4"/>
    <p:sldId id="316" r:id="rId5"/>
    <p:sldId id="307" r:id="rId6"/>
    <p:sldId id="319" r:id="rId7"/>
    <p:sldId id="308" r:id="rId8"/>
    <p:sldId id="318" r:id="rId9"/>
    <p:sldId id="309" r:id="rId10"/>
    <p:sldId id="310" r:id="rId11"/>
    <p:sldId id="311" r:id="rId12"/>
    <p:sldId id="313" r:id="rId13"/>
    <p:sldId id="312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Share Tech" panose="020B0604020202020204" charset="0"/>
      <p:regular r:id="rId18"/>
    </p:embeddedFont>
    <p:embeddedFont>
      <p:font typeface="Livvic Light" panose="020B060402020202020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498"/>
    <a:srgbClr val="2C83F9"/>
    <a:srgbClr val="5143A8"/>
    <a:srgbClr val="172B4D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AEBD1-14C5-4BC5-9530-E0A0C51D872E}">
  <a:tblStyle styleId="{82EAEBD1-14C5-4BC5-9530-E0A0C51D8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823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45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58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76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7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0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1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4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90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2B4D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3794225" y="4583063"/>
            <a:ext cx="48937" cy="52322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8645168" y="3763782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8095585" y="287808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534503" y="3321520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224757" y="2003074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35;p25">
            <a:extLst>
              <a:ext uri="{FF2B5EF4-FFF2-40B4-BE49-F238E27FC236}">
                <a16:creationId xmlns:a16="http://schemas.microsoft.com/office/drawing/2014/main" id="{0F616C14-3A85-8BC8-ACEB-8CD03F247F3F}"/>
              </a:ext>
            </a:extLst>
          </p:cNvPr>
          <p:cNvSpPr txBox="1">
            <a:spLocks/>
          </p:cNvSpPr>
          <p:nvPr/>
        </p:nvSpPr>
        <p:spPr>
          <a:xfrm>
            <a:off x="423758" y="1392075"/>
            <a:ext cx="7912825" cy="97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ru-RU" dirty="0" smtClean="0"/>
              <a:t>Дет</a:t>
            </a:r>
            <a:r>
              <a:rPr lang="ru-RU" dirty="0"/>
              <a:t>е</a:t>
            </a:r>
            <a:r>
              <a:rPr lang="ru-RU" dirty="0" smtClean="0"/>
              <a:t>кција на</a:t>
            </a:r>
            <a:endParaRPr lang="en-US" dirty="0" smtClean="0"/>
          </a:p>
          <a:p>
            <a:pPr algn="ctr"/>
            <a:r>
              <a:rPr lang="ru-RU" sz="4400" dirty="0" smtClean="0"/>
              <a:t> </a:t>
            </a:r>
            <a:r>
              <a:rPr lang="mk-MK" sz="4400" dirty="0" smtClean="0"/>
              <a:t>РЕГИСТАРСКИ ТАБЛИЧКИ</a:t>
            </a:r>
            <a:endParaRPr lang="en-US" sz="4400" dirty="0" smtClean="0"/>
          </a:p>
          <a:p>
            <a:pPr algn="ctr"/>
            <a:r>
              <a:rPr lang="ru-RU" dirty="0" smtClean="0"/>
              <a:t>и </a:t>
            </a:r>
            <a:r>
              <a:rPr lang="ru-RU" dirty="0"/>
              <a:t>препознавање на карактери</a:t>
            </a: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5" y="2625403"/>
            <a:ext cx="2751969" cy="1743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867" y="2371461"/>
            <a:ext cx="3419970" cy="226392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818824" y="3163337"/>
            <a:ext cx="872310" cy="532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67988" y="3831622"/>
            <a:ext cx="1301728" cy="41408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924" y="115729"/>
            <a:ext cx="380026" cy="29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808867" y="2371461"/>
            <a:ext cx="3398230" cy="2263924"/>
          </a:xfrm>
          <a:prstGeom prst="rect">
            <a:avLst/>
          </a:prstGeom>
          <a:noFill/>
          <a:ln w="31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7185" y="2596887"/>
            <a:ext cx="2704754" cy="1772221"/>
          </a:xfrm>
          <a:prstGeom prst="rect">
            <a:avLst/>
          </a:prstGeom>
          <a:noFill/>
          <a:ln w="31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17848" y="683258"/>
            <a:ext cx="7499688" cy="43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k-MK" sz="3200" dirty="0">
                <a:solidFill>
                  <a:schemeClr val="bg1"/>
                </a:solidFill>
              </a:rPr>
              <a:t>Препознавање на </a:t>
            </a:r>
            <a:r>
              <a:rPr lang="mk-MK" sz="3200" dirty="0" smtClean="0">
                <a:solidFill>
                  <a:schemeClr val="bg1"/>
                </a:solidFill>
              </a:rPr>
              <a:t>карактери / </a:t>
            </a:r>
            <a:br>
              <a:rPr lang="mk-MK" sz="3200" dirty="0" smtClean="0">
                <a:solidFill>
                  <a:schemeClr val="bg1"/>
                </a:solidFill>
              </a:rPr>
            </a:br>
            <a:r>
              <a:rPr lang="en-US" sz="3200" dirty="0" smtClean="0"/>
              <a:t>Optical </a:t>
            </a:r>
            <a:r>
              <a:rPr lang="en-US" sz="3200" dirty="0"/>
              <a:t>Character Recognition (OCR) 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17848" y="1145182"/>
            <a:ext cx="55351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mk-MK" sz="1800" dirty="0" smtClean="0">
                <a:solidFill>
                  <a:schemeClr val="bg1"/>
                </a:solidFill>
              </a:rPr>
              <a:t>Од слика во текст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</a:rPr>
              <a:t>ги лоцира регионите во сликата каде што се наоѓа </a:t>
            </a:r>
            <a:r>
              <a:rPr lang="ru-RU" sz="1800" dirty="0" smtClean="0">
                <a:solidFill>
                  <a:schemeClr val="bg1"/>
                </a:solidFill>
              </a:rPr>
              <a:t>текстот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</a:rPr>
              <a:t>ги анализира облиците обидувајки се да ги препознае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mk-MK" sz="1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mk-MK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3" y="4379768"/>
            <a:ext cx="1722861" cy="40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31" y="1245468"/>
            <a:ext cx="3362794" cy="3639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40" y="3488715"/>
            <a:ext cx="1767023" cy="3869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8731" y="1245468"/>
            <a:ext cx="3362794" cy="3639058"/>
          </a:xfrm>
          <a:prstGeom prst="rect">
            <a:avLst/>
          </a:prstGeom>
          <a:noFill/>
          <a:ln w="31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4011" y="4363896"/>
            <a:ext cx="1746952" cy="40066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994956" y="3941093"/>
            <a:ext cx="287414" cy="384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5839968" y="4437888"/>
            <a:ext cx="926592" cy="268224"/>
          </a:xfrm>
          <a:prstGeom prst="flowChartAlternate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5257777" y="4363694"/>
            <a:ext cx="284428" cy="432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153" y="2853825"/>
            <a:ext cx="56323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1"/>
                </a:solidFill>
              </a:rPr>
              <a:t>EasyOCR</a:t>
            </a:r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mk-MK" sz="1800" dirty="0" smtClean="0">
                <a:solidFill>
                  <a:schemeClr val="bg1"/>
                </a:solidFill>
              </a:rPr>
              <a:t>Лесно и ефикасно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- </a:t>
            </a:r>
            <a:r>
              <a:rPr lang="mk-MK" sz="1800" dirty="0" smtClean="0">
                <a:solidFill>
                  <a:schemeClr val="bg1"/>
                </a:solidFill>
              </a:rPr>
              <a:t>Едноставно за користење</a:t>
            </a:r>
          </a:p>
          <a:p>
            <a:r>
              <a:rPr lang="mk-MK" sz="1800" dirty="0" smtClean="0">
                <a:solidFill>
                  <a:schemeClr val="bg1"/>
                </a:solidFill>
              </a:rPr>
              <a:t>- Висока точност</a:t>
            </a:r>
          </a:p>
          <a:p>
            <a:pPr marL="285750" indent="-285750">
              <a:buFontTx/>
              <a:buChar char="-"/>
            </a:pPr>
            <a:endParaRPr lang="mk-MK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16488" y="106874"/>
            <a:ext cx="6806103" cy="1222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smtClean="0"/>
              <a:t>Грешки </a:t>
            </a:r>
            <a:r>
              <a:rPr lang="ru-RU" sz="3200" dirty="0"/>
              <a:t>во </a:t>
            </a:r>
            <a:r>
              <a:rPr lang="ru-RU" sz="3200" dirty="0" smtClean="0"/>
              <a:t>пронаогање </a:t>
            </a:r>
            <a:r>
              <a:rPr lang="ru-RU" sz="3200" dirty="0"/>
              <a:t>на регистарските таблици 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54716"/>
            <a:ext cx="4770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Во </a:t>
            </a:r>
            <a:r>
              <a:rPr lang="ru-RU" sz="1800" dirty="0">
                <a:solidFill>
                  <a:schemeClr val="bg1"/>
                </a:solidFill>
              </a:rPr>
              <a:t>околу </a:t>
            </a:r>
            <a:r>
              <a:rPr lang="ru-RU" sz="1800" b="1" dirty="0">
                <a:solidFill>
                  <a:schemeClr val="bg1"/>
                </a:solidFill>
              </a:rPr>
              <a:t>10%</a:t>
            </a:r>
            <a:r>
              <a:rPr lang="ru-RU" sz="1800" dirty="0">
                <a:solidFill>
                  <a:schemeClr val="bg1"/>
                </a:solidFill>
              </a:rPr>
              <a:t> од случаевите. 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ru-RU" sz="1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 smtClean="0">
                <a:solidFill>
                  <a:schemeClr val="bg1"/>
                </a:solidFill>
              </a:rPr>
              <a:t>Кога </a:t>
            </a:r>
            <a:r>
              <a:rPr lang="ru-RU" sz="1800" dirty="0">
                <a:solidFill>
                  <a:schemeClr val="bg1"/>
                </a:solidFill>
              </a:rPr>
              <a:t>во сликата ке има некој објект поголем од регистарската таблица а со иста форма. 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88" y="1754716"/>
            <a:ext cx="3334215" cy="24387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81600" y="1719072"/>
            <a:ext cx="3352800" cy="2499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2791"/>
            <a:ext cx="24386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-149271" y="639008"/>
            <a:ext cx="52821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mk-MK" sz="3200" dirty="0"/>
              <a:t>Грешки во </a:t>
            </a:r>
            <a:r>
              <a:rPr lang="mk-MK" sz="3200" dirty="0" smtClean="0"/>
              <a:t>препознавање на знаците (</a:t>
            </a:r>
            <a:r>
              <a:rPr lang="en-US" sz="3200" dirty="0" smtClean="0"/>
              <a:t>OCR)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6535" y="1482520"/>
            <a:ext cx="4718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- Во </a:t>
            </a:r>
            <a:r>
              <a:rPr lang="ru-RU" sz="1800" dirty="0">
                <a:solidFill>
                  <a:schemeClr val="bg1"/>
                </a:solidFill>
              </a:rPr>
              <a:t>околу 5% од случаевите. </a:t>
            </a:r>
            <a:endParaRPr lang="ru-RU" sz="1800" dirty="0" smtClean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- Кога </a:t>
            </a:r>
            <a:r>
              <a:rPr lang="ru-RU" sz="1800" dirty="0">
                <a:solidFill>
                  <a:schemeClr val="bg1"/>
                </a:solidFill>
              </a:rPr>
              <a:t>во таблицата ке има некој знак кој личи на некоја буква или бројка </a:t>
            </a:r>
            <a:r>
              <a:rPr lang="en-US" sz="1800" dirty="0">
                <a:solidFill>
                  <a:schemeClr val="bg1"/>
                </a:solidFill>
              </a:rPr>
              <a:t>a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не означува ништо.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38" y="868716"/>
            <a:ext cx="2990922" cy="38768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94838" y="868717"/>
            <a:ext cx="2990922" cy="38768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2964" y="2157996"/>
            <a:ext cx="29450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k-MK" dirty="0" smtClean="0">
                <a:solidFill>
                  <a:schemeClr val="bg1"/>
                </a:solidFill>
              </a:rPr>
              <a:t>Изработил</a:t>
            </a:r>
            <a:r>
              <a:rPr lang="en-US" dirty="0" smtClean="0">
                <a:solidFill>
                  <a:schemeClr val="bg1"/>
                </a:solidFill>
                <a:latin typeface="Share Tech" panose="020B0604020202020204" charset="0"/>
              </a:rPr>
              <a:t>: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Share Tech" panose="020B0604020202020204" charset="0"/>
              </a:rPr>
              <a:t>A</a:t>
            </a:r>
            <a:r>
              <a:rPr lang="mk-MK" b="1" dirty="0" smtClean="0">
                <a:solidFill>
                  <a:schemeClr val="bg1"/>
                </a:solidFill>
              </a:rPr>
              <a:t>ндреј Влаховски 211136</a:t>
            </a:r>
          </a:p>
          <a:p>
            <a:pPr algn="ctr"/>
            <a:endParaRPr lang="en-US" b="1" dirty="0" smtClean="0">
              <a:solidFill>
                <a:schemeClr val="bg1"/>
              </a:solidFill>
              <a:latin typeface="Share Tech" panose="020B060402020202020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Share Tech" panose="020B0604020202020204" charset="0"/>
              </a:rPr>
              <a:t>M</a:t>
            </a:r>
            <a:r>
              <a:rPr lang="mk-MK" dirty="0" smtClean="0">
                <a:solidFill>
                  <a:schemeClr val="bg1"/>
                </a:solidFill>
              </a:rPr>
              <a:t>ентор</a:t>
            </a:r>
            <a:r>
              <a:rPr lang="en-US" dirty="0" smtClean="0">
                <a:solidFill>
                  <a:schemeClr val="bg1"/>
                </a:solidFill>
                <a:latin typeface="Share Tech" panose="020B0604020202020204" charset="0"/>
              </a:rPr>
              <a:t>:</a:t>
            </a:r>
            <a:endParaRPr lang="mk-MK" dirty="0" smtClean="0">
              <a:solidFill>
                <a:schemeClr val="bg1"/>
              </a:solidFill>
            </a:endParaRPr>
          </a:p>
          <a:p>
            <a:pPr algn="ctr"/>
            <a:r>
              <a:rPr lang="mk-MK" b="1" dirty="0" smtClean="0">
                <a:solidFill>
                  <a:schemeClr val="bg1"/>
                </a:solidFill>
              </a:rPr>
              <a:t>Проф. Д-р Ивица Димитровски</a:t>
            </a:r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601" y="3809417"/>
            <a:ext cx="4376932" cy="9248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134;p40"/>
          <p:cNvSpPr txBox="1">
            <a:spLocks/>
          </p:cNvSpPr>
          <p:nvPr/>
        </p:nvSpPr>
        <p:spPr>
          <a:xfrm>
            <a:off x="2167017" y="96146"/>
            <a:ext cx="4478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mk-MK" sz="4000" dirty="0" smtClean="0"/>
              <a:t>Ви Благодарам на вниманието</a:t>
            </a:r>
            <a:endParaRPr lang="mk-MK" sz="4000" dirty="0"/>
          </a:p>
        </p:txBody>
      </p:sp>
    </p:spTree>
    <p:extLst>
      <p:ext uri="{BB962C8B-B14F-4D97-AF65-F5344CB8AC3E}">
        <p14:creationId xmlns:p14="http://schemas.microsoft.com/office/powerpoint/2010/main" val="7772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468013" y="323079"/>
            <a:ext cx="54771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sz="3200" dirty="0" smtClean="0"/>
              <a:t>Користени библиотеки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 rot="1027164">
            <a:off x="-13669319" y="-2998178"/>
            <a:ext cx="2166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36" y="2880480"/>
            <a:ext cx="6400652" cy="1247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88" y="1469327"/>
            <a:ext cx="1651670" cy="11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714" y="1414225"/>
            <a:ext cx="1077771" cy="1210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961" y="1469327"/>
            <a:ext cx="1244846" cy="114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69880" y="2872333"/>
            <a:ext cx="6388608" cy="1280160"/>
          </a:xfrm>
          <a:prstGeom prst="rect">
            <a:avLst/>
          </a:prstGeom>
          <a:noFill/>
          <a:ln w="31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658;p31"/>
          <p:cNvSpPr txBox="1">
            <a:spLocks/>
          </p:cNvSpPr>
          <p:nvPr/>
        </p:nvSpPr>
        <p:spPr>
          <a:xfrm>
            <a:off x="309786" y="1978648"/>
            <a:ext cx="547717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800" dirty="0" smtClean="0"/>
              <a:t>- </a:t>
            </a:r>
            <a:r>
              <a:rPr lang="mk-MK" sz="1800" dirty="0" smtClean="0"/>
              <a:t>О</a:t>
            </a:r>
            <a:r>
              <a:rPr lang="en-US" sz="1800" dirty="0" err="1" smtClean="0"/>
              <a:t>penCV</a:t>
            </a:r>
            <a:endParaRPr lang="en-US" sz="18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- </a:t>
            </a:r>
            <a:r>
              <a:rPr lang="en-US" sz="1600" dirty="0" err="1" smtClean="0"/>
              <a:t>NumPY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- </a:t>
            </a:r>
            <a:r>
              <a:rPr lang="en-US" sz="1600" dirty="0" err="1" smtClean="0"/>
              <a:t>Imutils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- </a:t>
            </a:r>
            <a:r>
              <a:rPr lang="en-US" sz="1600" dirty="0" err="1" smtClean="0"/>
              <a:t>EasyOCR</a:t>
            </a:r>
            <a:endParaRPr lang="mk-MK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34" y="1407260"/>
            <a:ext cx="22862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116510" y="212032"/>
            <a:ext cx="8497824" cy="8086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k-MK" sz="3200" dirty="0" smtClean="0"/>
              <a:t>Намалување </a:t>
            </a:r>
            <a:r>
              <a:rPr lang="mk-MK" sz="3200" dirty="0"/>
              <a:t>на </a:t>
            </a:r>
            <a:r>
              <a:rPr lang="mk-MK" sz="3200" dirty="0" smtClean="0"/>
              <a:t>шумот</a:t>
            </a:r>
            <a:r>
              <a:rPr lang="en-US" sz="3200" dirty="0" smtClean="0"/>
              <a:t> (noise </a:t>
            </a:r>
            <a:r>
              <a:rPr lang="en-US" sz="3200" dirty="0"/>
              <a:t>r</a:t>
            </a:r>
            <a:r>
              <a:rPr lang="en-US" sz="3200" dirty="0" smtClean="0"/>
              <a:t>eduction)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207" y="178076"/>
            <a:ext cx="1134679" cy="876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63" y="3952083"/>
            <a:ext cx="991223" cy="968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50" y="2667525"/>
            <a:ext cx="6835648" cy="225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59554" y="1213097"/>
            <a:ext cx="8296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Ја </a:t>
            </a:r>
            <a:r>
              <a:rPr lang="ru-RU" sz="1800" dirty="0">
                <a:solidFill>
                  <a:schemeClr val="bg1"/>
                </a:solidFill>
              </a:rPr>
              <a:t>прават сликата многу полесна за откривање на вистинските рабови</a:t>
            </a:r>
            <a:r>
              <a:rPr lang="ru-RU" sz="1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Замаглување </a:t>
            </a:r>
            <a:r>
              <a:rPr lang="mk-MK" sz="1800" dirty="0">
                <a:solidFill>
                  <a:schemeClr val="bg1"/>
                </a:solidFill>
              </a:rPr>
              <a:t>на одредени делови од </a:t>
            </a:r>
            <a:r>
              <a:rPr lang="mk-MK" sz="1800" dirty="0" smtClean="0">
                <a:solidFill>
                  <a:schemeClr val="bg1"/>
                </a:solidFill>
              </a:rPr>
              <a:t>сликата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Изедначување на различни нијанси од една иста боја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Ке користиме Билатерално Филтрирање</a:t>
            </a:r>
            <a:endParaRPr lang="ru-RU" sz="1800" dirty="0">
              <a:solidFill>
                <a:schemeClr val="bg1"/>
              </a:solidFill>
            </a:endParaRPr>
          </a:p>
          <a:p>
            <a:r>
              <a:rPr lang="mk-MK" sz="1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78014" y="3473968"/>
            <a:ext cx="821520" cy="501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788" y="2657856"/>
            <a:ext cx="6835648" cy="22677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13097"/>
            <a:ext cx="24386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304305" y="464737"/>
            <a:ext cx="936041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k-MK" sz="3200" dirty="0" smtClean="0"/>
              <a:t>Билатерано Филтрирање</a:t>
            </a:r>
            <a:r>
              <a:rPr lang="en-US" sz="3200" dirty="0" smtClean="0"/>
              <a:t> (</a:t>
            </a:r>
            <a:r>
              <a:rPr lang="en-US" sz="3200" dirty="0"/>
              <a:t>Bilateral </a:t>
            </a:r>
            <a:r>
              <a:rPr lang="en-US" sz="3200" dirty="0" smtClean="0"/>
              <a:t>Filtering)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291840" y="2548128"/>
            <a:ext cx="34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5" y="1245356"/>
            <a:ext cx="4905415" cy="247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45" y="1245356"/>
            <a:ext cx="3392095" cy="34050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439320" y="2316767"/>
            <a:ext cx="665275" cy="33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28337" y="2711238"/>
            <a:ext cx="930278" cy="568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68444" y="1245356"/>
            <a:ext cx="3392095" cy="3405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305" y="1245356"/>
            <a:ext cx="4901772" cy="2473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5" y="3996893"/>
            <a:ext cx="4901771" cy="6267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305" y="3996893"/>
            <a:ext cx="4901771" cy="65350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53064" y="411675"/>
            <a:ext cx="78180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k-MK" sz="3200" dirty="0" smtClean="0"/>
              <a:t>Наоѓање </a:t>
            </a:r>
            <a:r>
              <a:rPr lang="mk-MK" sz="3200" dirty="0"/>
              <a:t>на </a:t>
            </a:r>
            <a:r>
              <a:rPr lang="mk-MK" sz="3200" dirty="0" smtClean="0"/>
              <a:t>рабови</a:t>
            </a:r>
            <a:r>
              <a:rPr lang="en-US" sz="3200" dirty="0" smtClean="0"/>
              <a:t> (edge </a:t>
            </a:r>
            <a:r>
              <a:rPr lang="en-US" sz="3200" dirty="0"/>
              <a:t>d</a:t>
            </a:r>
            <a:r>
              <a:rPr lang="en-US" sz="3200" dirty="0" smtClean="0"/>
              <a:t>etection)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535680" y="3877056"/>
            <a:ext cx="34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1" y="2711809"/>
            <a:ext cx="6401693" cy="21338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75955" y="3619428"/>
            <a:ext cx="680024" cy="318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9472" y="2682240"/>
            <a:ext cx="6425184" cy="2157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658;p31"/>
          <p:cNvSpPr txBox="1">
            <a:spLocks/>
          </p:cNvSpPr>
          <p:nvPr/>
        </p:nvSpPr>
        <p:spPr>
          <a:xfrm>
            <a:off x="0" y="1121664"/>
            <a:ext cx="9460992" cy="15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1800" dirty="0" smtClean="0"/>
              <a:t>- </a:t>
            </a:r>
            <a:r>
              <a:rPr lang="mk-MK" sz="1800" dirty="0"/>
              <a:t>И</a:t>
            </a:r>
            <a:r>
              <a:rPr lang="ru-RU" sz="1800" dirty="0" smtClean="0"/>
              <a:t>дентификација на рабовите во слика</a:t>
            </a:r>
            <a:endParaRPr lang="en-US" sz="1800" dirty="0" smtClean="0"/>
          </a:p>
          <a:p>
            <a:pPr marL="342900" indent="-342900">
              <a:buFontTx/>
              <a:buChar char="-"/>
            </a:pPr>
            <a:r>
              <a:rPr lang="en-US" sz="1800" dirty="0" smtClean="0"/>
              <a:t>- </a:t>
            </a:r>
            <a:r>
              <a:rPr lang="ru-RU" sz="1800" dirty="0"/>
              <a:t>С</a:t>
            </a:r>
            <a:r>
              <a:rPr lang="ru-RU" sz="1800" dirty="0" smtClean="0"/>
              <a:t>поред </a:t>
            </a:r>
            <a:r>
              <a:rPr lang="ru-RU" sz="1800" dirty="0"/>
              <a:t>тоа каде се случуваат значителни промени во интензитетот на боите.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mk-MK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" y="1333755"/>
            <a:ext cx="24386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253064" y="411675"/>
            <a:ext cx="78180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Canny edge </a:t>
            </a:r>
            <a:r>
              <a:rPr lang="en-US" sz="3200" dirty="0"/>
              <a:t>d</a:t>
            </a:r>
            <a:r>
              <a:rPr lang="en-US" sz="3200" dirty="0" smtClean="0"/>
              <a:t>etector</a:t>
            </a:r>
            <a:endParaRPr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10" y="4091380"/>
            <a:ext cx="6407342" cy="714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85810" y="4082398"/>
            <a:ext cx="6407342" cy="72329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243584"/>
            <a:ext cx="90586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</a:rPr>
              <a:t>Н</a:t>
            </a:r>
            <a:r>
              <a:rPr lang="ru-RU" sz="1800" dirty="0" smtClean="0">
                <a:solidFill>
                  <a:schemeClr val="bg1"/>
                </a:solidFill>
              </a:rPr>
              <a:t>е е отпорен </a:t>
            </a:r>
            <a:r>
              <a:rPr lang="ru-RU" sz="1800" dirty="0">
                <a:solidFill>
                  <a:schemeClr val="bg1"/>
                </a:solidFill>
              </a:rPr>
              <a:t>на </a:t>
            </a:r>
            <a:r>
              <a:rPr lang="ru-RU" sz="1800" dirty="0" smtClean="0">
                <a:solidFill>
                  <a:schemeClr val="bg1"/>
                </a:solidFill>
              </a:rPr>
              <a:t>шум </a:t>
            </a:r>
          </a:p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</a:t>
            </a:r>
            <a:r>
              <a:rPr lang="ru-RU" sz="1800" dirty="0" smtClean="0">
                <a:solidFill>
                  <a:schemeClr val="bg1"/>
                </a:solidFill>
              </a:rPr>
              <a:t>Се </a:t>
            </a:r>
            <a:r>
              <a:rPr lang="ru-RU" sz="1800" dirty="0">
                <a:solidFill>
                  <a:schemeClr val="bg1"/>
                </a:solidFill>
              </a:rPr>
              <a:t>откриваат само значајните рабови. 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Работи </a:t>
            </a:r>
            <a:r>
              <a:rPr lang="ru-RU" sz="1800" dirty="0">
                <a:solidFill>
                  <a:schemeClr val="bg1"/>
                </a:solidFill>
              </a:rPr>
              <a:t>на принцип на прво </a:t>
            </a:r>
            <a:r>
              <a:rPr lang="mk-MK" sz="1800" dirty="0" smtClean="0">
                <a:solidFill>
                  <a:schemeClr val="bg1"/>
                </a:solidFill>
              </a:rPr>
              <a:t>израмнување на сликата</a:t>
            </a:r>
            <a:r>
              <a:rPr lang="ru-RU" sz="1800" dirty="0" smtClean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(Smoothing), </a:t>
            </a:r>
            <a:endParaRPr lang="ru-RU" sz="1800" dirty="0" smtClean="0">
              <a:solidFill>
                <a:schemeClr val="bg1"/>
              </a:solidFill>
            </a:endParaRPr>
          </a:p>
          <a:p>
            <a:r>
              <a:rPr lang="mk-MK" sz="1800" dirty="0">
                <a:solidFill>
                  <a:schemeClr val="bg1"/>
                </a:solidFill>
              </a:rPr>
              <a:t> </a:t>
            </a:r>
            <a:r>
              <a:rPr lang="mk-MK" sz="1800" dirty="0" smtClean="0">
                <a:solidFill>
                  <a:schemeClr val="bg1"/>
                </a:solidFill>
              </a:rPr>
              <a:t>    </a:t>
            </a:r>
            <a:r>
              <a:rPr lang="ru-RU" sz="1800" dirty="0" smtClean="0">
                <a:solidFill>
                  <a:schemeClr val="bg1"/>
                </a:solidFill>
              </a:rPr>
              <a:t>- После </a:t>
            </a:r>
            <a:r>
              <a:rPr lang="ru-RU" sz="1800" dirty="0">
                <a:solidFill>
                  <a:schemeClr val="bg1"/>
                </a:solidFill>
              </a:rPr>
              <a:t>бара нагли промени во </a:t>
            </a:r>
            <a:r>
              <a:rPr lang="mk-MK" sz="1800" dirty="0" smtClean="0">
                <a:solidFill>
                  <a:schemeClr val="bg1"/>
                </a:solidFill>
              </a:rPr>
              <a:t>нијансата / </a:t>
            </a:r>
            <a:r>
              <a:rPr lang="ru-RU" sz="1800" dirty="0" smtClean="0">
                <a:solidFill>
                  <a:schemeClr val="bg1"/>
                </a:solidFill>
              </a:rPr>
              <a:t>градиентот </a:t>
            </a:r>
            <a:r>
              <a:rPr lang="ru-RU" sz="1800" dirty="0">
                <a:solidFill>
                  <a:schemeClr val="bg1"/>
                </a:solidFill>
              </a:rPr>
              <a:t>на боите, </a:t>
            </a:r>
          </a:p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Се </a:t>
            </a:r>
            <a:r>
              <a:rPr lang="ru-RU" sz="1800" dirty="0">
                <a:solidFill>
                  <a:schemeClr val="bg1"/>
                </a:solidFill>
              </a:rPr>
              <a:t>отргнуваат слабите </a:t>
            </a:r>
            <a:r>
              <a:rPr lang="ru-RU" sz="1800" dirty="0" smtClean="0">
                <a:solidFill>
                  <a:schemeClr val="bg1"/>
                </a:solidFill>
              </a:rPr>
              <a:t>рабови </a:t>
            </a:r>
          </a:p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Со </a:t>
            </a:r>
            <a:r>
              <a:rPr lang="ru-RU" sz="1800" dirty="0">
                <a:solidFill>
                  <a:schemeClr val="bg1"/>
                </a:solidFill>
              </a:rPr>
              <a:t>“Hysteresis” се поврзуваат пикселите на </a:t>
            </a:r>
            <a:r>
              <a:rPr lang="ru-RU" sz="1800" dirty="0" smtClean="0">
                <a:solidFill>
                  <a:schemeClr val="bg1"/>
                </a:solidFill>
              </a:rPr>
              <a:t>рабовите</a:t>
            </a:r>
          </a:p>
          <a:p>
            <a:pPr marL="285750" indent="-285750">
              <a:buFontTx/>
              <a:buChar char="-"/>
            </a:pPr>
            <a:endParaRPr lang="ru-RU" sz="1800" dirty="0">
              <a:solidFill>
                <a:schemeClr val="bg1"/>
              </a:solidFill>
            </a:endParaRPr>
          </a:p>
          <a:p>
            <a:r>
              <a:rPr lang="ru-RU" sz="1800" dirty="0" smtClean="0">
                <a:solidFill>
                  <a:schemeClr val="bg1"/>
                </a:solidFill>
              </a:rPr>
              <a:t>    - Ова </a:t>
            </a:r>
            <a:r>
              <a:rPr lang="ru-RU" sz="1800" dirty="0">
                <a:solidFill>
                  <a:schemeClr val="bg1"/>
                </a:solidFill>
              </a:rPr>
              <a:t>прави непрекинати рабови и ги елеминира изолираните пиксели. </a:t>
            </a:r>
            <a:endParaRPr lang="en-US" sz="18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" y="1372081"/>
            <a:ext cx="243861" cy="19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-813998" y="571764"/>
            <a:ext cx="82847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mk-MK" sz="3200" dirty="0" smtClean="0">
                <a:solidFill>
                  <a:schemeClr val="bg1"/>
                </a:solidFill>
              </a:rPr>
              <a:t>Пронаогање </a:t>
            </a:r>
            <a:r>
              <a:rPr lang="mk-MK" sz="3200" dirty="0">
                <a:solidFill>
                  <a:schemeClr val="bg1"/>
                </a:solidFill>
              </a:rPr>
              <a:t>на локацијата на регистарската табличка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28366" y="3408784"/>
            <a:ext cx="2991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6" y="2466789"/>
            <a:ext cx="6610718" cy="21663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629707" y="3362038"/>
            <a:ext cx="809035" cy="375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8866" y="2433062"/>
            <a:ext cx="6610718" cy="220007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984" y="1097412"/>
            <a:ext cx="8296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ги бараме сите контури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ги одвојуваме 100те најголеми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ја бараме најголемата форма која има 4 рабови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таа претставува локација на таблицата на сликата</a:t>
            </a:r>
            <a:endParaRPr lang="ru-RU" sz="1800" dirty="0">
              <a:solidFill>
                <a:schemeClr val="bg1"/>
              </a:solidFill>
            </a:endParaRPr>
          </a:p>
          <a:p>
            <a:r>
              <a:rPr lang="mk-MK" sz="18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84" y="1208332"/>
            <a:ext cx="24386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4467" y="318289"/>
            <a:ext cx="8805591" cy="577800"/>
          </a:xfrm>
        </p:spPr>
        <p:txBody>
          <a:bodyPr/>
          <a:lstStyle/>
          <a:p>
            <a:pPr algn="ctr"/>
            <a:r>
              <a:rPr lang="mk-MK" sz="3200" dirty="0" smtClean="0"/>
              <a:t>Креирање на маска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7" y="2394073"/>
            <a:ext cx="7538081" cy="24583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34793" y="3425952"/>
            <a:ext cx="889374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9744" y="2389632"/>
            <a:ext cx="7510272" cy="247497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4032" y="1325279"/>
            <a:ext cx="8296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800" dirty="0" smtClean="0">
                <a:solidFill>
                  <a:schemeClr val="bg1"/>
                </a:solidFill>
              </a:rPr>
              <a:t>- </a:t>
            </a:r>
            <a:r>
              <a:rPr lang="mk-MK" sz="1800" dirty="0" smtClean="0">
                <a:solidFill>
                  <a:schemeClr val="bg1"/>
                </a:solidFill>
              </a:rPr>
              <a:t>прво правиме црна маска</a:t>
            </a:r>
          </a:p>
          <a:p>
            <a:pPr marL="285750" indent="-285750">
              <a:buFontTx/>
              <a:buChar char="-"/>
            </a:pPr>
            <a:r>
              <a:rPr lang="mk-MK" sz="1800" dirty="0" smtClean="0">
                <a:solidFill>
                  <a:schemeClr val="bg1"/>
                </a:solidFill>
              </a:rPr>
              <a:t>- ја цртаме контурата на регистрацијата врз маската</a:t>
            </a:r>
            <a:endParaRPr lang="ru-RU" sz="1800" dirty="0">
              <a:solidFill>
                <a:schemeClr val="bg1"/>
              </a:solidFill>
            </a:endParaRPr>
          </a:p>
          <a:p>
            <a:r>
              <a:rPr lang="mk-MK" sz="18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32" y="1082648"/>
            <a:ext cx="24386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161080" y="319884"/>
            <a:ext cx="69122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k-MK" sz="3200" dirty="0" smtClean="0"/>
              <a:t>Одвојување </a:t>
            </a:r>
            <a:r>
              <a:rPr lang="mk-MK" sz="3200" dirty="0"/>
              <a:t>на регистрацијата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88992" y="2328672"/>
            <a:ext cx="349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93" y="1092763"/>
            <a:ext cx="5811061" cy="193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47" y="3026608"/>
            <a:ext cx="2829320" cy="1876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53893" y="1092763"/>
            <a:ext cx="5811061" cy="193384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1747" y="3026608"/>
            <a:ext cx="2829320" cy="187668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96950" y="2506488"/>
            <a:ext cx="438913" cy="809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097" y="1487725"/>
            <a:ext cx="261156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ru-RU" sz="2000" b="1" dirty="0" smtClean="0">
                <a:solidFill>
                  <a:schemeClr val="bg1"/>
                </a:solidFill>
              </a:rPr>
              <a:t>Bitwise AND </a:t>
            </a:r>
            <a:r>
              <a:rPr lang="ru-RU" sz="2000" dirty="0">
                <a:solidFill>
                  <a:schemeClr val="bg1"/>
                </a:solidFill>
              </a:rPr>
              <a:t>помеѓу оригиналната слика и маската</a:t>
            </a:r>
          </a:p>
          <a:p>
            <a:pPr marL="285750" indent="-285750">
              <a:buFontTx/>
              <a:buChar char="-"/>
            </a:pPr>
            <a:endParaRPr lang="ru-RU" dirty="0" smtClean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55" y="3720295"/>
            <a:ext cx="2305372" cy="50489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5400000">
            <a:off x="3683164" y="3343160"/>
            <a:ext cx="489312" cy="1243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359</Words>
  <Application>Microsoft Office PowerPoint</Application>
  <PresentationFormat>On-screen Show (16:9)</PresentationFormat>
  <Paragraphs>67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Maven Pro</vt:lpstr>
      <vt:lpstr>Share Tech</vt:lpstr>
      <vt:lpstr>Livvic Light</vt:lpstr>
      <vt:lpstr>Data Science Consulting by Slidesgo</vt:lpstr>
      <vt:lpstr>PowerPoint Presentation</vt:lpstr>
      <vt:lpstr>Користени библиотеки</vt:lpstr>
      <vt:lpstr>Намалување на шумот (noise reduction)</vt:lpstr>
      <vt:lpstr>Билатерано Филтрирање (Bilateral Filtering)</vt:lpstr>
      <vt:lpstr>Наоѓање на рабови (edge detection)</vt:lpstr>
      <vt:lpstr>Canny edge detector</vt:lpstr>
      <vt:lpstr>Пронаогање на локацијата на регистарската табличка</vt:lpstr>
      <vt:lpstr>Креирање на маска</vt:lpstr>
      <vt:lpstr>Одвојување на регистрацијата</vt:lpstr>
      <vt:lpstr>Препознавање на карактери /  Optical Character Recognition (OCR) </vt:lpstr>
      <vt:lpstr>Грешки во пронаогање на регистарските таблици </vt:lpstr>
      <vt:lpstr>Грешки во препознавање на знаците (OCR)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Mila Krsteva</dc:creator>
  <cp:lastModifiedBy>Andrej</cp:lastModifiedBy>
  <cp:revision>37</cp:revision>
  <dcterms:modified xsi:type="dcterms:W3CDTF">2023-09-20T08:03:00Z</dcterms:modified>
</cp:coreProperties>
</file>