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301" r:id="rId4"/>
    <p:sldId id="297" r:id="rId5"/>
    <p:sldId id="298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90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E446A-B924-7A22-F9A5-3E9DAFB8C51F}" v="623" dt="2024-03-10T23:49:43.337"/>
    <p1510:client id="{7B66B094-C76C-A358-5748-B016C897E5B3}" v="124" dt="2024-03-11T20:15:20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Umereni stil 2 – Naglašav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r-Latn-RS"/>
              <a:t>Kliknite i uredite stil podnaslova mastera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6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5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3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69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900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11.3.2024.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306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6" name="Čuvar mesta za sadržaj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7" name="Čuvar mesta za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11.3.2024.</a:t>
            </a:fld>
            <a:endParaRPr lang="sr-Latn-RS"/>
          </a:p>
        </p:txBody>
      </p:sp>
      <p:sp>
        <p:nvSpPr>
          <p:cNvPr id="8" name="Čuvar mesta za podnožj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Čuvar mesta za broj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14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11.3.2024.</a:t>
            </a:fld>
            <a:endParaRPr lang="sr-Latn-RS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927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11.3.2024.</a:t>
            </a:fld>
            <a:endParaRPr lang="sr-Latn-RS"/>
          </a:p>
        </p:txBody>
      </p:sp>
      <p:sp>
        <p:nvSpPr>
          <p:cNvPr id="3" name="Čuvar mesta za podnožj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75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11.3.2024.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076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li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11.3.2024.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349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naslov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445C-DD5B-459E-BCAC-A8671F012926}" type="datetimeFigureOut">
              <a:rPr lang="sr-Latn-RS" smtClean="0"/>
              <a:t>11.3.2024.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948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eoserver.org/main/en/user/extensions/querylayer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r>
              <a:rPr lang="sr-Latn-RS" sz="4800" b="1" dirty="0">
                <a:ea typeface="Calibri Light"/>
                <a:cs typeface="Calibri Light"/>
              </a:rPr>
              <a:t>GIS Projekat 3</a:t>
            </a:r>
            <a:br>
              <a:rPr lang="sr-Latn-RS" dirty="0">
                <a:ea typeface="Calibri Light"/>
                <a:cs typeface="Calibri Light"/>
              </a:rPr>
            </a:br>
            <a:r>
              <a:rPr lang="sr-Latn-RS" dirty="0">
                <a:ea typeface="+mj-lt"/>
                <a:cs typeface="+mj-lt"/>
              </a:rPr>
              <a:t>GIS aplikacija za upravljanje i analizu saobraćaja</a:t>
            </a:r>
            <a:endParaRPr lang="sr-Latn-RS" sz="40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587541" y="456238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sr-Latn-RS" dirty="0">
                <a:ea typeface="Calibri"/>
                <a:cs typeface="Calibri"/>
              </a:rPr>
              <a:t>Vladimir Veljković 1762</a:t>
            </a:r>
            <a:endParaRPr lang="sr-Latn-RS">
              <a:ea typeface="Calibri"/>
              <a:cs typeface="Calibri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07242F66-79FC-3EFB-9274-8A0159954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07" r="14165" b="5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F0086F-186D-9D04-DAF8-5C67E580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38" y="2049576"/>
            <a:ext cx="5412682" cy="5252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 err="1">
                <a:ea typeface="Calibri"/>
                <a:cs typeface="Calibri"/>
              </a:rPr>
              <a:t>Filtrirane</a:t>
            </a:r>
            <a:r>
              <a:rPr lang="en-US" sz="2200" dirty="0">
                <a:ea typeface="Calibri"/>
                <a:cs typeface="Calibri"/>
              </a:rPr>
              <a:t> </a:t>
            </a:r>
            <a:r>
              <a:rPr lang="en-US" sz="2200" dirty="0" err="1">
                <a:ea typeface="Calibri"/>
                <a:cs typeface="Calibri"/>
              </a:rPr>
              <a:t>pumpe</a:t>
            </a:r>
            <a:r>
              <a:rPr lang="en-US" sz="2200" dirty="0">
                <a:ea typeface="Calibri"/>
                <a:cs typeface="Calibri"/>
              </a:rPr>
              <a:t> u </a:t>
            </a:r>
            <a:r>
              <a:rPr lang="en-US" sz="2200" dirty="0" err="1">
                <a:ea typeface="Calibri"/>
                <a:cs typeface="Calibri"/>
              </a:rPr>
              <a:t>granici</a:t>
            </a:r>
            <a:r>
              <a:rPr lang="en-US" sz="2200" dirty="0">
                <a:ea typeface="Calibri"/>
                <a:cs typeface="Calibri"/>
              </a:rPr>
              <a:t> </a:t>
            </a:r>
            <a:r>
              <a:rPr lang="en-US" sz="2200" dirty="0" err="1">
                <a:ea typeface="Calibri"/>
                <a:cs typeface="Calibri"/>
              </a:rPr>
              <a:t>sa</a:t>
            </a:r>
            <a:r>
              <a:rPr lang="en-US" sz="2200" dirty="0">
                <a:ea typeface="Calibri"/>
                <a:cs typeface="Calibri"/>
              </a:rPr>
              <a:t> ID=</a:t>
            </a:r>
            <a:r>
              <a:rPr lang="en-US" sz="2200" dirty="0">
                <a:ea typeface="+mn-lt"/>
                <a:cs typeface="+mn-lt"/>
              </a:rPr>
              <a:t>-2109306 </a:t>
            </a:r>
            <a:endParaRPr lang="sr-Latn-RS" sz="2200" dirty="0">
              <a:ea typeface="Calibri"/>
              <a:cs typeface="Calibri"/>
            </a:endParaRPr>
          </a:p>
        </p:txBody>
      </p:sp>
      <p:pic>
        <p:nvPicPr>
          <p:cNvPr id="3" name="Slika 2" descr="Slika na kojoj se nalazi mapa, atlas, tekst&#10;&#10;Opis je automatski generisan">
            <a:extLst>
              <a:ext uri="{FF2B5EF4-FFF2-40B4-BE49-F238E27FC236}">
                <a16:creationId xmlns:a16="http://schemas.microsoft.com/office/drawing/2014/main" id="{E54F6604-EF4F-1C8D-82E9-08197250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34" y="520159"/>
            <a:ext cx="6251255" cy="59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8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F0086F-186D-9D04-DAF8-5C67E580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38" y="2049576"/>
            <a:ext cx="5412682" cy="5252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ea typeface="Calibri"/>
                <a:cs typeface="Calibri"/>
              </a:rPr>
              <a:t> </a:t>
            </a:r>
            <a:r>
              <a:rPr lang="en-US" sz="2200" dirty="0" err="1">
                <a:ea typeface="Calibri"/>
                <a:cs typeface="Calibri"/>
              </a:rPr>
              <a:t>Putevi</a:t>
            </a:r>
            <a:r>
              <a:rPr lang="en-US" sz="2200" dirty="0">
                <a:ea typeface="Calibri"/>
                <a:cs typeface="Calibri"/>
              </a:rPr>
              <a:t> u </a:t>
            </a:r>
            <a:r>
              <a:rPr lang="en-US" sz="2200" dirty="0" err="1">
                <a:ea typeface="Calibri"/>
                <a:cs typeface="Calibri"/>
              </a:rPr>
              <a:t>oblasti</a:t>
            </a:r>
            <a:r>
              <a:rPr lang="en-US" sz="2200" dirty="0">
                <a:ea typeface="Calibri"/>
                <a:cs typeface="Calibri"/>
              </a:rPr>
              <a:t> </a:t>
            </a:r>
            <a:r>
              <a:rPr lang="en-US" sz="2200" dirty="0" err="1">
                <a:ea typeface="Calibri"/>
                <a:cs typeface="Calibri"/>
              </a:rPr>
              <a:t>Niš</a:t>
            </a:r>
            <a:endParaRPr lang="en-US" sz="2200">
              <a:ea typeface="Calibri"/>
              <a:cs typeface="Calibri"/>
            </a:endParaRPr>
          </a:p>
        </p:txBody>
      </p:sp>
      <p:pic>
        <p:nvPicPr>
          <p:cNvPr id="3" name="Slika 2" descr="Slika na kojoj se nalazi crtež, skeč, mapa&#10;&#10;Opis je automatski generisan">
            <a:extLst>
              <a:ext uri="{FF2B5EF4-FFF2-40B4-BE49-F238E27FC236}">
                <a16:creationId xmlns:a16="http://schemas.microsoft.com/office/drawing/2014/main" id="{E54F6604-EF4F-1C8D-82E9-081972502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8" r="570" b="5383"/>
          <a:stretch/>
        </p:blipFill>
        <p:spPr>
          <a:xfrm>
            <a:off x="5248656" y="454085"/>
            <a:ext cx="6904668" cy="40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F0086F-186D-9D04-DAF8-5C67E580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48" y="1830371"/>
            <a:ext cx="5412682" cy="23102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ea typeface="Calibri"/>
                <a:cs typeface="Calibri"/>
              </a:rPr>
              <a:t>Filter </a:t>
            </a:r>
            <a:r>
              <a:rPr lang="en-US" sz="2200" err="1">
                <a:ea typeface="Calibri"/>
                <a:cs typeface="Calibri"/>
              </a:rPr>
              <a:t>puteva</a:t>
            </a:r>
            <a:r>
              <a:rPr lang="en-US" sz="2200" dirty="0">
                <a:ea typeface="Calibri"/>
                <a:cs typeface="Calibri"/>
              </a:rPr>
              <a:t>. Samo </a:t>
            </a:r>
            <a:r>
              <a:rPr lang="en-US" sz="2200" err="1">
                <a:ea typeface="Calibri"/>
                <a:cs typeface="Calibri"/>
              </a:rPr>
              <a:t>oni</a:t>
            </a:r>
            <a:r>
              <a:rPr lang="en-US" sz="2200" dirty="0">
                <a:ea typeface="Calibri"/>
                <a:cs typeface="Calibri"/>
              </a:rPr>
              <a:t> koji </a:t>
            </a:r>
            <a:r>
              <a:rPr lang="en-US" sz="2200" err="1">
                <a:ea typeface="Calibri"/>
                <a:cs typeface="Calibri"/>
              </a:rPr>
              <a:t>su</a:t>
            </a:r>
            <a:r>
              <a:rPr lang="en-US" sz="2200" dirty="0">
                <a:ea typeface="Calibri"/>
                <a:cs typeface="Calibri"/>
              </a:rPr>
              <a:t> </a:t>
            </a:r>
            <a:r>
              <a:rPr lang="en-US" sz="2200" err="1">
                <a:ea typeface="Calibri"/>
                <a:cs typeface="Calibri"/>
              </a:rPr>
              <a:t>imali</a:t>
            </a:r>
            <a:r>
              <a:rPr lang="en-US" sz="2200" dirty="0">
                <a:ea typeface="Calibri"/>
                <a:cs typeface="Calibri"/>
              </a:rPr>
              <a:t> auto </a:t>
            </a:r>
            <a:r>
              <a:rPr lang="en-US" sz="2200" err="1">
                <a:ea typeface="Calibri"/>
                <a:cs typeface="Calibri"/>
              </a:rPr>
              <a:t>blizu</a:t>
            </a:r>
            <a:r>
              <a:rPr lang="en-US" sz="2200" dirty="0">
                <a:ea typeface="Calibri"/>
                <a:cs typeface="Calibri"/>
              </a:rPr>
              <a:t> </a:t>
            </a:r>
            <a:r>
              <a:rPr lang="en-US" sz="2200" err="1">
                <a:ea typeface="Calibri"/>
                <a:cs typeface="Calibri"/>
              </a:rPr>
              <a:t>sebe</a:t>
            </a:r>
            <a:r>
              <a:rPr lang="en-US" sz="2200" dirty="0">
                <a:ea typeface="Calibri"/>
                <a:cs typeface="Calibri"/>
              </a:rPr>
              <a:t> u </a:t>
            </a:r>
            <a:r>
              <a:rPr lang="en-US" sz="2200" err="1">
                <a:ea typeface="Calibri"/>
                <a:cs typeface="Calibri"/>
              </a:rPr>
              <a:t>periodu</a:t>
            </a:r>
            <a:r>
              <a:rPr lang="en-US" sz="2200" dirty="0">
                <a:ea typeface="Calibri"/>
                <a:cs typeface="Calibri"/>
              </a:rPr>
              <a:t> od 220 do 300</a:t>
            </a:r>
          </a:p>
          <a:p>
            <a:r>
              <a:rPr lang="en-US" sz="2200" dirty="0">
                <a:ea typeface="+mn-lt"/>
                <a:cs typeface="+mn-lt"/>
              </a:rPr>
              <a:t>DWITHIN(</a:t>
            </a:r>
            <a:r>
              <a:rPr lang="en-US" sz="2200" dirty="0" err="1">
                <a:ea typeface="+mn-lt"/>
                <a:cs typeface="+mn-lt"/>
              </a:rPr>
              <a:t>geom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collectGeometries</a:t>
            </a:r>
            <a:r>
              <a:rPr lang="en-US" sz="2200" dirty="0">
                <a:ea typeface="+mn-lt"/>
                <a:cs typeface="+mn-lt"/>
              </a:rPr>
              <a:t>(</a:t>
            </a:r>
            <a:r>
              <a:rPr lang="en-US" sz="2200" dirty="0" err="1">
                <a:ea typeface="+mn-lt"/>
                <a:cs typeface="+mn-lt"/>
              </a:rPr>
              <a:t>queryCollection</a:t>
            </a:r>
            <a:r>
              <a:rPr lang="en-US" sz="2200" dirty="0">
                <a:ea typeface="+mn-lt"/>
                <a:cs typeface="+mn-lt"/>
              </a:rPr>
              <a:t>('faks:FCD_Nis','</a:t>
            </a:r>
            <a:r>
              <a:rPr lang="en-US" sz="2200" dirty="0" err="1">
                <a:ea typeface="+mn-lt"/>
                <a:cs typeface="+mn-lt"/>
              </a:rPr>
              <a:t>geom</a:t>
            </a:r>
            <a:r>
              <a:rPr lang="en-US" sz="2200" dirty="0">
                <a:ea typeface="+mn-lt"/>
                <a:cs typeface="+mn-lt"/>
              </a:rPr>
              <a:t>','</a:t>
            </a:r>
            <a:r>
              <a:rPr lang="en-US" sz="2200" dirty="0" err="1">
                <a:ea typeface="+mn-lt"/>
                <a:cs typeface="+mn-lt"/>
              </a:rPr>
              <a:t>timestep_time</a:t>
            </a:r>
            <a:r>
              <a:rPr lang="en-US" sz="2200" dirty="0">
                <a:ea typeface="+mn-lt"/>
                <a:cs typeface="+mn-lt"/>
              </a:rPr>
              <a:t> &lt; 300 and </a:t>
            </a:r>
            <a:r>
              <a:rPr lang="en-US" sz="2200" dirty="0" err="1">
                <a:ea typeface="+mn-lt"/>
                <a:cs typeface="+mn-lt"/>
              </a:rPr>
              <a:t>timestep_time</a:t>
            </a:r>
            <a:r>
              <a:rPr lang="en-US" sz="2200" dirty="0">
                <a:ea typeface="+mn-lt"/>
                <a:cs typeface="+mn-lt"/>
              </a:rPr>
              <a:t> &gt; 220')), 20, meters)</a:t>
            </a:r>
            <a:endParaRPr lang="en-US" sz="2200" dirty="0">
              <a:ea typeface="Calibri"/>
              <a:cs typeface="Calibri"/>
            </a:endParaRPr>
          </a:p>
        </p:txBody>
      </p:sp>
      <p:pic>
        <p:nvPicPr>
          <p:cNvPr id="3" name="Slika 2" descr="Slika na kojoj se nalazi crtež, skeč, Linijsko crtanje, dijagram&#10;&#10;Opis je automatski generisan">
            <a:extLst>
              <a:ext uri="{FF2B5EF4-FFF2-40B4-BE49-F238E27FC236}">
                <a16:creationId xmlns:a16="http://schemas.microsoft.com/office/drawing/2014/main" id="{E54F6604-EF4F-1C8D-82E9-08197250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63" y="454085"/>
            <a:ext cx="6747449" cy="40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9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F0086F-186D-9D04-DAF8-5C67E580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48" y="1830371"/>
            <a:ext cx="5412682" cy="23102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ea typeface="Calibri"/>
                <a:cs typeface="Calibri"/>
              </a:rPr>
              <a:t>Filter </a:t>
            </a:r>
            <a:r>
              <a:rPr lang="en-US" sz="2200" dirty="0" err="1">
                <a:ea typeface="Calibri"/>
                <a:cs typeface="Calibri"/>
              </a:rPr>
              <a:t>puteva</a:t>
            </a:r>
            <a:r>
              <a:rPr lang="en-US" sz="2200" dirty="0">
                <a:ea typeface="Calibri"/>
                <a:cs typeface="Calibri"/>
              </a:rPr>
              <a:t>. Samo </a:t>
            </a:r>
            <a:r>
              <a:rPr lang="en-US" sz="2200" dirty="0" err="1">
                <a:ea typeface="Calibri"/>
                <a:cs typeface="Calibri"/>
              </a:rPr>
              <a:t>oni</a:t>
            </a:r>
            <a:r>
              <a:rPr lang="en-US" sz="2200" dirty="0">
                <a:ea typeface="Calibri"/>
                <a:cs typeface="Calibri"/>
              </a:rPr>
              <a:t> koji </a:t>
            </a:r>
            <a:r>
              <a:rPr lang="en-US" sz="2200" dirty="0" err="1">
                <a:ea typeface="Calibri"/>
                <a:cs typeface="Calibri"/>
              </a:rPr>
              <a:t>su</a:t>
            </a:r>
            <a:r>
              <a:rPr lang="en-US" sz="2200" dirty="0">
                <a:ea typeface="Calibri"/>
                <a:cs typeface="Calibri"/>
              </a:rPr>
              <a:t> </a:t>
            </a:r>
            <a:r>
              <a:rPr lang="en-US" sz="2200" dirty="0" err="1">
                <a:ea typeface="Calibri"/>
                <a:cs typeface="Calibri"/>
              </a:rPr>
              <a:t>imali</a:t>
            </a:r>
            <a:r>
              <a:rPr lang="en-US" sz="2200" dirty="0">
                <a:ea typeface="Calibri"/>
                <a:cs typeface="Calibri"/>
              </a:rPr>
              <a:t> </a:t>
            </a:r>
            <a:r>
              <a:rPr lang="en-US" sz="2200" dirty="0" err="1">
                <a:ea typeface="Calibri"/>
                <a:cs typeface="Calibri"/>
              </a:rPr>
              <a:t>emisije</a:t>
            </a:r>
            <a:r>
              <a:rPr lang="en-US" sz="2200" dirty="0">
                <a:ea typeface="Calibri"/>
                <a:cs typeface="Calibri"/>
              </a:rPr>
              <a:t> u </a:t>
            </a:r>
            <a:r>
              <a:rPr lang="en-US" sz="2200" dirty="0" err="1">
                <a:ea typeface="Calibri"/>
                <a:cs typeface="Calibri"/>
              </a:rPr>
              <a:t>periodu</a:t>
            </a:r>
            <a:r>
              <a:rPr lang="en-US" sz="2200" dirty="0">
                <a:ea typeface="Calibri"/>
                <a:cs typeface="Calibri"/>
              </a:rPr>
              <a:t> od 220 do 300</a:t>
            </a:r>
          </a:p>
          <a:p>
            <a:r>
              <a:rPr lang="en-US" sz="2200" dirty="0">
                <a:ea typeface="+mn-lt"/>
                <a:cs typeface="+mn-lt"/>
              </a:rPr>
              <a:t>DWITHIN(</a:t>
            </a:r>
            <a:r>
              <a:rPr lang="en-US" sz="2200" dirty="0" err="1">
                <a:ea typeface="+mn-lt"/>
                <a:cs typeface="+mn-lt"/>
              </a:rPr>
              <a:t>geom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collectGeometries</a:t>
            </a:r>
            <a:r>
              <a:rPr lang="en-US" sz="2200" dirty="0">
                <a:ea typeface="+mn-lt"/>
                <a:cs typeface="+mn-lt"/>
              </a:rPr>
              <a:t>(</a:t>
            </a:r>
            <a:r>
              <a:rPr lang="en-US" sz="2200" dirty="0" err="1">
                <a:ea typeface="+mn-lt"/>
                <a:cs typeface="+mn-lt"/>
              </a:rPr>
              <a:t>queryCollection</a:t>
            </a:r>
            <a:r>
              <a:rPr lang="en-US" sz="2200" dirty="0">
                <a:ea typeface="+mn-lt"/>
                <a:cs typeface="+mn-lt"/>
              </a:rPr>
              <a:t>('faks:EM_Nis','</a:t>
            </a:r>
            <a:r>
              <a:rPr lang="en-US" sz="2200" dirty="0" err="1">
                <a:ea typeface="+mn-lt"/>
                <a:cs typeface="+mn-lt"/>
              </a:rPr>
              <a:t>geom</a:t>
            </a:r>
            <a:r>
              <a:rPr lang="en-US" sz="2200" dirty="0">
                <a:ea typeface="+mn-lt"/>
                <a:cs typeface="+mn-lt"/>
              </a:rPr>
              <a:t>','</a:t>
            </a:r>
            <a:r>
              <a:rPr lang="en-US" sz="2200" dirty="0" err="1">
                <a:ea typeface="+mn-lt"/>
                <a:cs typeface="+mn-lt"/>
              </a:rPr>
              <a:t>timestep_time</a:t>
            </a:r>
            <a:r>
              <a:rPr lang="en-US" sz="2200" dirty="0">
                <a:ea typeface="+mn-lt"/>
                <a:cs typeface="+mn-lt"/>
              </a:rPr>
              <a:t> &lt; 300 and </a:t>
            </a:r>
            <a:r>
              <a:rPr lang="en-US" sz="2200" dirty="0" err="1">
                <a:ea typeface="+mn-lt"/>
                <a:cs typeface="+mn-lt"/>
              </a:rPr>
              <a:t>timestep_time</a:t>
            </a:r>
            <a:r>
              <a:rPr lang="en-US" sz="2200" dirty="0">
                <a:ea typeface="+mn-lt"/>
                <a:cs typeface="+mn-lt"/>
              </a:rPr>
              <a:t> &gt; 220')), 12, meters)</a:t>
            </a:r>
          </a:p>
        </p:txBody>
      </p:sp>
      <p:pic>
        <p:nvPicPr>
          <p:cNvPr id="3" name="Slika 2" descr="Slika na kojoj se nalazi crtež, skeč, Linijsko crtanje, Dečja umetnost&#10;&#10;Opis je automatski generisan">
            <a:extLst>
              <a:ext uri="{FF2B5EF4-FFF2-40B4-BE49-F238E27FC236}">
                <a16:creationId xmlns:a16="http://schemas.microsoft.com/office/drawing/2014/main" id="{E54F6604-EF4F-1C8D-82E9-08197250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63" y="535322"/>
            <a:ext cx="6747449" cy="39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0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ECB5A3C-1F51-A5A7-11C8-46608016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ea typeface="Calibri Light"/>
                <a:cs typeface="Calibri Light"/>
              </a:rPr>
              <a:t>Pitanja?</a:t>
            </a:r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FAF995F7-CA3F-29E6-CB8C-1BB8E3C19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1943894"/>
            <a:ext cx="6000750" cy="4114800"/>
          </a:xfrm>
        </p:spPr>
      </p:pic>
    </p:spTree>
    <p:extLst>
      <p:ext uri="{BB962C8B-B14F-4D97-AF65-F5344CB8AC3E}">
        <p14:creationId xmlns:p14="http://schemas.microsoft.com/office/powerpoint/2010/main" val="196794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2CC2CF1-B799-87AB-0BD7-B7DAF5F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sr-Latn-RS" sz="5400" dirty="0" err="1">
                <a:solidFill>
                  <a:srgbClr val="FFFFFF"/>
                </a:solidFill>
                <a:ea typeface="Calibri Light"/>
                <a:cs typeface="Calibri Light"/>
              </a:rPr>
              <a:t>GeoServer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A4FC647-DE0F-1DAA-1D46-52B071C1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000" dirty="0">
                <a:ea typeface="+mn-lt"/>
                <a:cs typeface="+mn-lt"/>
              </a:rPr>
              <a:t>Dodati su slojevi </a:t>
            </a:r>
            <a:r>
              <a:rPr lang="sr-Latn-R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FCD_Nis</a:t>
            </a:r>
            <a:r>
              <a:rPr lang="sr-Latn-R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 </a:t>
            </a:r>
            <a:r>
              <a:rPr lang="sr-Latn-R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NIS_Putevi</a:t>
            </a:r>
            <a:r>
              <a:rPr lang="sr-Latn-R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 </a:t>
            </a:r>
            <a:r>
              <a:rPr lang="sr-Latn-R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EM_Nis</a:t>
            </a:r>
            <a:r>
              <a:rPr lang="sr-Latn-R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FCD_Nis</a:t>
            </a:r>
            <a:r>
              <a:rPr lang="sr-Latn-R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je generisan podataka o automobilima iz SUMO aplikacije za grad </a:t>
            </a:r>
            <a:r>
              <a:rPr lang="sr-Latn-R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Nis</a:t>
            </a:r>
            <a:r>
              <a:rPr lang="sr-Latn-R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EM_Nis</a:t>
            </a:r>
            <a:r>
              <a:rPr lang="sr-Latn-R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je </a:t>
            </a:r>
            <a:r>
              <a:rPr lang="sr-Latn-R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generisna</a:t>
            </a:r>
            <a:r>
              <a:rPr lang="sr-Latn-R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podataka o emisijama (</a:t>
            </a:r>
            <a:r>
              <a:rPr lang="sr-Latn-R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zagadjenje</a:t>
            </a:r>
            <a:r>
              <a:rPr lang="sr-Latn-R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iz SUMO aplikacije za grad </a:t>
            </a:r>
            <a:r>
              <a:rPr lang="sr-Latn-R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Nis</a:t>
            </a:r>
            <a:r>
              <a:rPr lang="sr-Latn-R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NIS_Putevi</a:t>
            </a:r>
            <a:r>
              <a:rPr lang="sr-Latn-R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su OSM podaci o putevima za </a:t>
            </a:r>
            <a:r>
              <a:rPr lang="sr-Latn-R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nis</a:t>
            </a:r>
            <a:r>
              <a:rPr lang="sr-Latn-R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 Ovaj sloj je napravljen filtriranjem po </a:t>
            </a:r>
            <a:r>
              <a:rPr lang="sr-Latn-R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BBoxu</a:t>
            </a:r>
            <a:r>
              <a:rPr lang="sr-Latn-R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sr-Latn-RS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Slika 3" descr="Slika na kojoj se nalazi tekst, Font, snimak ekrana, linija&#10;&#10;Opis je automatski generisan">
            <a:extLst>
              <a:ext uri="{FF2B5EF4-FFF2-40B4-BE49-F238E27FC236}">
                <a16:creationId xmlns:a16="http://schemas.microsoft.com/office/drawing/2014/main" id="{F27CD2DD-212F-8C4C-D54C-63B151F0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89" y="4085247"/>
            <a:ext cx="9439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2CC2CF1-B799-87AB-0BD7-B7DAF5F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sr-Latn-RS" sz="5400" dirty="0" err="1">
                <a:solidFill>
                  <a:srgbClr val="FFFFFF"/>
                </a:solidFill>
                <a:ea typeface="Calibri Light"/>
                <a:cs typeface="Calibri Light"/>
              </a:rPr>
              <a:t>GeoServer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A4FC647-DE0F-1DAA-1D46-52B071C1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000" dirty="0">
                <a:ea typeface="+mn-lt"/>
                <a:cs typeface="+mn-lt"/>
              </a:rPr>
              <a:t>Da bi se omogućilo korišćenje upita koji spaja više slojeva na </a:t>
            </a:r>
            <a:r>
              <a:rPr lang="sr-Latn-RS" sz="2000" dirty="0" err="1">
                <a:ea typeface="+mn-lt"/>
                <a:cs typeface="+mn-lt"/>
              </a:rPr>
              <a:t>GeoServer</a:t>
            </a:r>
            <a:r>
              <a:rPr lang="sr-Latn-RS" sz="2000" dirty="0">
                <a:ea typeface="+mn-lt"/>
                <a:cs typeface="+mn-lt"/>
              </a:rPr>
              <a:t>. Korišćen je </a:t>
            </a:r>
            <a:r>
              <a:rPr lang="sr-Latn-RS" sz="2000" dirty="0" err="1">
                <a:ea typeface="+mn-lt"/>
                <a:cs typeface="+mn-lt"/>
              </a:rPr>
              <a:t>plugin</a:t>
            </a:r>
            <a:r>
              <a:rPr lang="sr-Latn-RS" sz="2000" dirty="0">
                <a:ea typeface="+mn-lt"/>
                <a:cs typeface="+mn-lt"/>
              </a:rPr>
              <a:t> </a:t>
            </a:r>
            <a:r>
              <a:rPr lang="sr-Latn-RS" sz="2000" dirty="0" err="1">
                <a:latin typeface="Calibri"/>
                <a:ea typeface="Calibri"/>
                <a:cs typeface="Calibri"/>
              </a:rPr>
              <a:t>Query</a:t>
            </a:r>
            <a:r>
              <a:rPr lang="sr-Latn-RS" sz="2000" dirty="0">
                <a:latin typeface="Calibri"/>
                <a:ea typeface="Calibri"/>
                <a:cs typeface="Calibri"/>
              </a:rPr>
              <a:t> </a:t>
            </a:r>
            <a:r>
              <a:rPr lang="sr-Latn-RS" sz="2000" dirty="0" err="1">
                <a:latin typeface="Calibri"/>
                <a:ea typeface="Calibri"/>
                <a:cs typeface="Calibri"/>
              </a:rPr>
              <a:t>Layer</a:t>
            </a:r>
            <a:r>
              <a:rPr lang="sr-Latn-RS" sz="2000" dirty="0">
                <a:latin typeface="Calibri"/>
                <a:ea typeface="Calibri"/>
                <a:cs typeface="Calibri"/>
              </a:rPr>
              <a:t> </a:t>
            </a:r>
            <a:r>
              <a:rPr lang="sr-Latn-RS" sz="2000" dirty="0" err="1">
                <a:latin typeface="Calibri"/>
                <a:ea typeface="Calibri"/>
                <a:cs typeface="Calibri"/>
              </a:rPr>
              <a:t>Extension</a:t>
            </a:r>
            <a:r>
              <a:rPr lang="sr-Latn-RS" sz="2000" dirty="0">
                <a:latin typeface="Calibri"/>
                <a:ea typeface="Calibri"/>
                <a:cs typeface="Calibri"/>
              </a:rPr>
              <a:t> (verzija je </a:t>
            </a:r>
            <a:r>
              <a:rPr lang="sr-Latn-RS" sz="2000" dirty="0">
                <a:ea typeface="+mn-lt"/>
                <a:cs typeface="+mn-lt"/>
              </a:rPr>
              <a:t>2.26-SNAPSHOT</a:t>
            </a:r>
            <a:r>
              <a:rPr lang="sr-Latn-RS" sz="2000" dirty="0">
                <a:latin typeface="Calibri"/>
                <a:ea typeface="Calibri"/>
                <a:cs typeface="Calibri"/>
              </a:rPr>
              <a:t>).</a:t>
            </a:r>
          </a:p>
          <a:p>
            <a:r>
              <a:rPr lang="sr-Latn-RS" sz="20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Parametri QUERY_LAYER_MAX_FEATURES</a:t>
            </a:r>
            <a:r>
              <a:rPr lang="sr-Latn-RS" sz="20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i GEOMETRY_COLLECT_MAX_COORDINATES su postavljene na </a:t>
            </a:r>
            <a:r>
              <a:rPr lang="sr-Latn-RS" sz="2000" dirty="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vece</a:t>
            </a:r>
            <a:r>
              <a:rPr lang="sr-Latn-RS" sz="20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vrednosti da bi upiti radili.</a:t>
            </a:r>
          </a:p>
          <a:p>
            <a:r>
              <a:rPr lang="sr-Latn-RS" sz="2000" dirty="0">
                <a:ea typeface="+mn-lt"/>
                <a:cs typeface="+mn-lt"/>
                <a:hlinkClick r:id="rId2"/>
              </a:rPr>
              <a:t>https://docs.geoserver.org/main/en/user/extensions/querylayer/index.html</a:t>
            </a:r>
            <a:endParaRPr lang="sr-Latn-R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198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2CC2CF1-B799-87AB-0BD7-B7DAF5F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sr-Latn-RS" sz="5400" dirty="0">
                <a:solidFill>
                  <a:srgbClr val="FFFFFF"/>
                </a:solidFill>
                <a:ea typeface="Calibri Light"/>
                <a:cs typeface="Calibri Light"/>
              </a:rPr>
              <a:t>WEB GIS Aplikacija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A4FC647-DE0F-1DAA-1D46-52B071C1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000" dirty="0">
                <a:ea typeface="+mn-lt"/>
                <a:cs typeface="+mn-lt"/>
              </a:rPr>
              <a:t>Dodati su WFS slojevi za puteve i FCD.</a:t>
            </a:r>
            <a:endParaRPr lang="sr-Latn-RS" dirty="0">
              <a:ea typeface="+mn-lt"/>
              <a:cs typeface="+mn-lt"/>
            </a:endParaRPr>
          </a:p>
          <a:p>
            <a:r>
              <a:rPr lang="sr-Latn-RS" sz="2000" dirty="0">
                <a:ea typeface="Calibri"/>
                <a:cs typeface="Calibri"/>
              </a:rPr>
              <a:t>Dodat je WMS sloj za </a:t>
            </a:r>
            <a:r>
              <a:rPr lang="sr-Latn-RS" sz="2000" dirty="0" err="1">
                <a:ea typeface="Calibri"/>
                <a:cs typeface="Calibri"/>
              </a:rPr>
              <a:t>Emisone</a:t>
            </a:r>
            <a:r>
              <a:rPr lang="sr-Latn-RS" sz="2000" dirty="0">
                <a:ea typeface="Calibri"/>
                <a:cs typeface="Calibri"/>
              </a:rPr>
              <a:t> podatke.</a:t>
            </a:r>
          </a:p>
          <a:p>
            <a:r>
              <a:rPr lang="sr-Latn-RS" sz="2000" dirty="0">
                <a:latin typeface="Calibri"/>
                <a:ea typeface="Calibri"/>
                <a:cs typeface="Calibri"/>
              </a:rPr>
              <a:t>Dodat je dijalog preko koga se može uneti CQL filter za izabrani sloj.</a:t>
            </a:r>
          </a:p>
          <a:p>
            <a:endParaRPr lang="sr-Latn-R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0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F0086F-186D-9D04-DAF8-5C67E580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" y="2206149"/>
            <a:ext cx="4243589" cy="5774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ea typeface="Calibri"/>
                <a:cs typeface="Calibri"/>
              </a:rPr>
              <a:t>Dijalog</a:t>
            </a:r>
            <a:r>
              <a:rPr lang="en-US" sz="2200" dirty="0">
                <a:ea typeface="Calibri"/>
                <a:cs typeface="Calibri"/>
              </a:rPr>
              <a:t> za </a:t>
            </a:r>
            <a:r>
              <a:rPr lang="en-US" sz="2200" dirty="0" err="1">
                <a:ea typeface="Calibri"/>
                <a:cs typeface="Calibri"/>
              </a:rPr>
              <a:t>filtriranje</a:t>
            </a:r>
          </a:p>
        </p:txBody>
      </p:sp>
      <p:pic>
        <p:nvPicPr>
          <p:cNvPr id="3" name="Slika 2" descr="Slika na kojoj se nalazi tekst, snimak ekrana, dijagram&#10;&#10;Opis je automatski generisan">
            <a:extLst>
              <a:ext uri="{FF2B5EF4-FFF2-40B4-BE49-F238E27FC236}">
                <a16:creationId xmlns:a16="http://schemas.microsoft.com/office/drawing/2014/main" id="{E54F6604-EF4F-1C8D-82E9-08197250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71" y="374653"/>
            <a:ext cx="6069208" cy="42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8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F0086F-186D-9D04-DAF8-5C67E580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" y="2206149"/>
            <a:ext cx="4243589" cy="57746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dirty="0" err="1">
                <a:ea typeface="Calibri"/>
                <a:cs typeface="Calibri"/>
              </a:rPr>
              <a:t>Dijalog</a:t>
            </a:r>
            <a:r>
              <a:rPr lang="en-US" sz="2200" dirty="0">
                <a:ea typeface="Calibri"/>
                <a:cs typeface="Calibri"/>
              </a:rPr>
              <a:t> za </a:t>
            </a:r>
            <a:r>
              <a:rPr lang="en-US" sz="2200" dirty="0" err="1">
                <a:ea typeface="Calibri"/>
                <a:cs typeface="Calibri"/>
              </a:rPr>
              <a:t>filtriranje</a:t>
            </a:r>
            <a:r>
              <a:rPr lang="en-US" sz="2200" dirty="0">
                <a:ea typeface="Calibri"/>
                <a:cs typeface="Calibri"/>
              </a:rPr>
              <a:t>  </a:t>
            </a:r>
            <a:r>
              <a:rPr lang="en-US" sz="2200" dirty="0" err="1">
                <a:ea typeface="Calibri"/>
                <a:cs typeface="Calibri"/>
              </a:rPr>
              <a:t>sa</a:t>
            </a:r>
            <a:r>
              <a:rPr lang="en-US" sz="2200" dirty="0">
                <a:ea typeface="Calibri"/>
                <a:cs typeface="Calibri"/>
              </a:rPr>
              <a:t> </a:t>
            </a:r>
            <a:r>
              <a:rPr lang="en-US" sz="2200" dirty="0" err="1">
                <a:ea typeface="Calibri"/>
                <a:cs typeface="Calibri"/>
              </a:rPr>
              <a:t>vremenom</a:t>
            </a:r>
            <a:endParaRPr lang="sr-Latn-RS" dirty="0" err="1"/>
          </a:p>
        </p:txBody>
      </p:sp>
      <p:pic>
        <p:nvPicPr>
          <p:cNvPr id="3" name="Slika 2" descr="Slika na kojoj se nalazi tekst, dijagram, snimak ekrana, mapa&#10;&#10;Opis je automatski generisan">
            <a:extLst>
              <a:ext uri="{FF2B5EF4-FFF2-40B4-BE49-F238E27FC236}">
                <a16:creationId xmlns:a16="http://schemas.microsoft.com/office/drawing/2014/main" id="{E54F6604-EF4F-1C8D-82E9-08197250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71" y="489403"/>
            <a:ext cx="6069208" cy="40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F0086F-186D-9D04-DAF8-5C67E580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" y="2206149"/>
            <a:ext cx="4243589" cy="5774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 </a:t>
            </a:r>
            <a:r>
              <a:rPr lang="en-US" sz="2200" dirty="0" err="1">
                <a:ea typeface="Calibri"/>
                <a:cs typeface="Calibri"/>
              </a:rPr>
              <a:t>Sve</a:t>
            </a:r>
            <a:r>
              <a:rPr lang="en-US" sz="2200" dirty="0">
                <a:ea typeface="Calibri"/>
                <a:cs typeface="Calibri"/>
              </a:rPr>
              <a:t> </a:t>
            </a:r>
            <a:r>
              <a:rPr lang="en-US" sz="2200" dirty="0" err="1">
                <a:ea typeface="Calibri"/>
                <a:cs typeface="Calibri"/>
              </a:rPr>
              <a:t>pumpe</a:t>
            </a:r>
          </a:p>
        </p:txBody>
      </p:sp>
      <p:pic>
        <p:nvPicPr>
          <p:cNvPr id="3" name="Slika 2" descr="Slika na kojoj se nalazi mapa&#10;&#10;Opis je automatski generisan">
            <a:extLst>
              <a:ext uri="{FF2B5EF4-FFF2-40B4-BE49-F238E27FC236}">
                <a16:creationId xmlns:a16="http://schemas.microsoft.com/office/drawing/2014/main" id="{E54F6604-EF4F-1C8D-82E9-08197250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41" y="458088"/>
            <a:ext cx="6605642" cy="60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5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F0086F-186D-9D04-DAF8-5C67E580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" y="2206149"/>
            <a:ext cx="4243589" cy="5774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ea typeface="Calibri"/>
                <a:cs typeface="Calibri"/>
              </a:rPr>
              <a:t>Filtrirane</a:t>
            </a:r>
            <a:r>
              <a:rPr lang="en-US" sz="2200" dirty="0">
                <a:ea typeface="Calibri"/>
                <a:cs typeface="Calibri"/>
              </a:rPr>
              <a:t> MOL </a:t>
            </a:r>
            <a:r>
              <a:rPr lang="en-US" sz="2200" dirty="0" err="1">
                <a:ea typeface="Calibri"/>
                <a:cs typeface="Calibri"/>
              </a:rPr>
              <a:t>pumpe</a:t>
            </a:r>
          </a:p>
        </p:txBody>
      </p:sp>
      <p:pic>
        <p:nvPicPr>
          <p:cNvPr id="3" name="Slika 2" descr="Slika na kojoj se nalazi mapa&#10;&#10;Opis je automatski generisan">
            <a:extLst>
              <a:ext uri="{FF2B5EF4-FFF2-40B4-BE49-F238E27FC236}">
                <a16:creationId xmlns:a16="http://schemas.microsoft.com/office/drawing/2014/main" id="{E54F6604-EF4F-1C8D-82E9-08197250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41" y="520159"/>
            <a:ext cx="6605642" cy="59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F0086F-186D-9D04-DAF8-5C67E580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" y="1318891"/>
            <a:ext cx="5412682" cy="12768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err="1">
                <a:ea typeface="Calibri"/>
                <a:cs typeface="Calibri"/>
              </a:rPr>
              <a:t>Filtrirane</a:t>
            </a:r>
            <a:r>
              <a:rPr lang="en-US" sz="2200" dirty="0">
                <a:ea typeface="Calibri"/>
                <a:cs typeface="Calibri"/>
              </a:rPr>
              <a:t> </a:t>
            </a:r>
            <a:r>
              <a:rPr lang="en-US" sz="2200" err="1">
                <a:ea typeface="Calibri"/>
                <a:cs typeface="Calibri"/>
              </a:rPr>
              <a:t>pumpe</a:t>
            </a:r>
            <a:r>
              <a:rPr lang="en-US" sz="2200" dirty="0">
                <a:ea typeface="Calibri"/>
                <a:cs typeface="Calibri"/>
              </a:rPr>
              <a:t> po BBOX-u </a:t>
            </a:r>
            <a:endParaRPr lang="sr-Latn-RS" sz="22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ea typeface="Calibri"/>
                <a:cs typeface="Calibri"/>
              </a:rPr>
              <a:t>(</a:t>
            </a:r>
            <a:r>
              <a:rPr lang="en-US" sz="2200" dirty="0">
                <a:ea typeface="+mn-lt"/>
                <a:cs typeface="+mn-lt"/>
              </a:rPr>
              <a:t>20.651090829681213, 44.32331108011568, 22.01560912977849, 43.44522411944535</a:t>
            </a:r>
            <a:r>
              <a:rPr lang="en-US" sz="2200" dirty="0">
                <a:ea typeface="Calibri"/>
                <a:cs typeface="Calibri"/>
              </a:rPr>
              <a:t>)</a:t>
            </a:r>
          </a:p>
        </p:txBody>
      </p:sp>
      <p:pic>
        <p:nvPicPr>
          <p:cNvPr id="3" name="Slika 2" descr="Slika na kojoj se nalazi mapa, atlas, tekst&#10;&#10;Opis je automatski generisan">
            <a:extLst>
              <a:ext uri="{FF2B5EF4-FFF2-40B4-BE49-F238E27FC236}">
                <a16:creationId xmlns:a16="http://schemas.microsoft.com/office/drawing/2014/main" id="{E54F6604-EF4F-1C8D-82E9-08197250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831" y="520159"/>
            <a:ext cx="6412461" cy="59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6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Kancelarij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ari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arij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5" baseType="lpstr">
      <vt:lpstr>Office tema</vt:lpstr>
      <vt:lpstr>GIS Projekat 3 GIS aplikacija za upravljanje i analizu saobraćaja</vt:lpstr>
      <vt:lpstr>GeoServer</vt:lpstr>
      <vt:lpstr>GeoServer</vt:lpstr>
      <vt:lpstr>WEB GIS Aplikacija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Pitanja?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763</cp:revision>
  <dcterms:created xsi:type="dcterms:W3CDTF">2024-01-07T19:48:57Z</dcterms:created>
  <dcterms:modified xsi:type="dcterms:W3CDTF">2024-03-11T20:15:32Z</dcterms:modified>
</cp:coreProperties>
</file>