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9bfb419e4_1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c9bfb419e4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d7eac4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d7eac4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a6332dc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a6332dc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9edcb62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9edcb62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9edcb62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9edcb62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9edcb62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9edcb62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9edcb628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9edcb628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9edcb62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9edcb62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9edcb628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9edcb62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9efc9790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9efc9790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9efc9790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9efc9790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bfb419e4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c9bfb419e4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d7df71e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d7df71e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d7df71e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d7df71e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9efc979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9efc979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9efc9790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9efc9790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a6332dc55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da6332dc5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a6332dc55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da6332dc55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a6332dc5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da6332dc5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a6332dc55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da6332dc5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a6332dc55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da6332dc5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a6332dc55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2da6332dc55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7eac4641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d7eac4641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a6332dc55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da6332dc5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a6332dc55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da6332dc55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d7eac464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6d7eac464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d7df71e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d7df71e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d7eac464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6d7eac464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d7eac4641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6d7eac464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d7eac4641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26d7eac464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d7eac4641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26d7eac464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6d7eac4641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6d7eac4641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9bfb419e4_1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2c9bfb419e4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d7df71e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d7df71e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c9bfb419e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c9bfb419e4_1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d7df71e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d7df71e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bfb419e4_1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c9bfb419e4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eb4336f124abf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eb4336f124abf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41d82a05e517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41d82a05e517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9edcb6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9edcb6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4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Clr>
                <a:schemeClr val="dk1"/>
              </a:buClr>
              <a:buSzPts val="1800"/>
              <a:buFont typeface="Arial"/>
              <a:buNone/>
              <a:defRPr sz="1800"/>
            </a:lvl1pPr>
            <a:lvl2pPr lvl="1" algn="ctr">
              <a:lnSpc>
                <a:spcPct val="100000"/>
              </a:lnSpc>
              <a:spcBef>
                <a:spcPts val="300"/>
              </a:spcBef>
              <a:spcAft>
                <a:spcPts val="0"/>
              </a:spcAft>
              <a:buClr>
                <a:schemeClr val="dk1"/>
              </a:buClr>
              <a:buSzPts val="1500"/>
              <a:buFont typeface="Arial"/>
              <a:buNone/>
              <a:defRPr sz="1500"/>
            </a:lvl2pPr>
            <a:lvl3pPr lvl="2" algn="ctr">
              <a:lnSpc>
                <a:spcPct val="100000"/>
              </a:lnSpc>
              <a:spcBef>
                <a:spcPts val="270"/>
              </a:spcBef>
              <a:spcAft>
                <a:spcPts val="0"/>
              </a:spcAft>
              <a:buClr>
                <a:schemeClr val="dk1"/>
              </a:buClr>
              <a:buSzPts val="1350"/>
              <a:buFont typeface="Arial"/>
              <a:buNone/>
              <a:defRPr sz="1350"/>
            </a:lvl3pPr>
            <a:lvl4pPr lvl="3" algn="ctr">
              <a:lnSpc>
                <a:spcPct val="100000"/>
              </a:lnSpc>
              <a:spcBef>
                <a:spcPts val="240"/>
              </a:spcBef>
              <a:spcAft>
                <a:spcPts val="0"/>
              </a:spcAft>
              <a:buClr>
                <a:schemeClr val="dk1"/>
              </a:buClr>
              <a:buSzPts val="1200"/>
              <a:buFont typeface="Arial"/>
              <a:buNone/>
              <a:defRPr sz="1200"/>
            </a:lvl4pPr>
            <a:lvl5pPr lvl="4" algn="ctr">
              <a:lnSpc>
                <a:spcPct val="100000"/>
              </a:lnSpc>
              <a:spcBef>
                <a:spcPts val="240"/>
              </a:spcBef>
              <a:spcAft>
                <a:spcPts val="0"/>
              </a:spcAft>
              <a:buClr>
                <a:schemeClr val="dk1"/>
              </a:buClr>
              <a:buSzPts val="1200"/>
              <a:buFont typeface="Arial"/>
              <a:buNone/>
              <a:defRPr sz="1200"/>
            </a:lvl5pPr>
            <a:lvl6pPr lvl="5" algn="ctr">
              <a:lnSpc>
                <a:spcPct val="100000"/>
              </a:lnSpc>
              <a:spcBef>
                <a:spcPts val="240"/>
              </a:spcBef>
              <a:spcAft>
                <a:spcPts val="0"/>
              </a:spcAft>
              <a:buClr>
                <a:schemeClr val="dk1"/>
              </a:buClr>
              <a:buSzPts val="1200"/>
              <a:buFont typeface="Arial"/>
              <a:buNone/>
              <a:defRPr sz="1200"/>
            </a:lvl6pPr>
            <a:lvl7pPr lvl="6" algn="ctr">
              <a:lnSpc>
                <a:spcPct val="100000"/>
              </a:lnSpc>
              <a:spcBef>
                <a:spcPts val="240"/>
              </a:spcBef>
              <a:spcAft>
                <a:spcPts val="0"/>
              </a:spcAft>
              <a:buClr>
                <a:schemeClr val="dk1"/>
              </a:buClr>
              <a:buSzPts val="1200"/>
              <a:buFont typeface="Arial"/>
              <a:buNone/>
              <a:defRPr sz="1200"/>
            </a:lvl7pPr>
            <a:lvl8pPr lvl="7" algn="ctr">
              <a:lnSpc>
                <a:spcPct val="100000"/>
              </a:lnSpc>
              <a:spcBef>
                <a:spcPts val="240"/>
              </a:spcBef>
              <a:spcAft>
                <a:spcPts val="0"/>
              </a:spcAft>
              <a:buClr>
                <a:schemeClr val="dk1"/>
              </a:buClr>
              <a:buSzPts val="1200"/>
              <a:buFont typeface="Arial"/>
              <a:buNone/>
              <a:defRPr sz="1200"/>
            </a:lvl8pPr>
            <a:lvl9pPr lvl="8" algn="ctr">
              <a:lnSpc>
                <a:spcPct val="100000"/>
              </a:lnSpc>
              <a:spcBef>
                <a:spcPts val="240"/>
              </a:spcBef>
              <a:spcAft>
                <a:spcPts val="0"/>
              </a:spcAft>
              <a:buClr>
                <a:schemeClr val="dk1"/>
              </a:buClr>
              <a:buSzPts val="1200"/>
              <a:buFont typeface="Arial"/>
              <a:buNone/>
              <a:defRPr sz="1200"/>
            </a:lvl9pPr>
          </a:lstStyle>
          <a:p/>
        </p:txBody>
      </p:sp>
      <p:sp>
        <p:nvSpPr>
          <p:cNvPr id="59" name="Google Shape;59;p14"/>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6"/>
          <p:cNvSpPr txBox="1"/>
          <p:nvPr>
            <p:ph idx="1" type="body"/>
          </p:nvPr>
        </p:nvSpPr>
        <p:spPr>
          <a:xfrm rot="5400000">
            <a:off x="1289380" y="-626071"/>
            <a:ext cx="4388700" cy="605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16"/>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7"/>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8"/>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8"/>
          <p:cNvSpPr/>
          <p:nvPr>
            <p:ph idx="2" type="pic"/>
          </p:nvPr>
        </p:nvSpPr>
        <p:spPr>
          <a:xfrm>
            <a:off x="3887391" y="740569"/>
            <a:ext cx="4629300" cy="3655200"/>
          </a:xfrm>
          <a:prstGeom prst="rect">
            <a:avLst/>
          </a:prstGeom>
          <a:noFill/>
          <a:ln>
            <a:noFill/>
          </a:ln>
        </p:spPr>
      </p:sp>
      <p:sp>
        <p:nvSpPr>
          <p:cNvPr id="81" name="Google Shape;81;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82" name="Google Shape;82;p18"/>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19"/>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61950" lvl="1" marL="914400" algn="l">
              <a:lnSpc>
                <a:spcPct val="100000"/>
              </a:lnSpc>
              <a:spcBef>
                <a:spcPts val="420"/>
              </a:spcBef>
              <a:spcAft>
                <a:spcPts val="0"/>
              </a:spcAft>
              <a:buClr>
                <a:schemeClr val="dk1"/>
              </a:buClr>
              <a:buSzPts val="2100"/>
              <a:buFont typeface="Arial"/>
              <a:buChar char="–"/>
              <a:defRPr sz="2100"/>
            </a:lvl2pPr>
            <a:lvl3pPr indent="-342900" lvl="2" marL="1371600" algn="l">
              <a:lnSpc>
                <a:spcPct val="100000"/>
              </a:lnSpc>
              <a:spcBef>
                <a:spcPts val="360"/>
              </a:spcBef>
              <a:spcAft>
                <a:spcPts val="0"/>
              </a:spcAft>
              <a:buClr>
                <a:schemeClr val="dk1"/>
              </a:buClr>
              <a:buSzPts val="1800"/>
              <a:buFont typeface="Arial"/>
              <a:buChar char="•"/>
              <a:defRPr sz="1800"/>
            </a:lvl3pPr>
            <a:lvl4pPr indent="-323850" lvl="3" marL="1828800" algn="l">
              <a:lnSpc>
                <a:spcPct val="100000"/>
              </a:lnSpc>
              <a:spcBef>
                <a:spcPts val="300"/>
              </a:spcBef>
              <a:spcAft>
                <a:spcPts val="0"/>
              </a:spcAft>
              <a:buClr>
                <a:schemeClr val="dk1"/>
              </a:buClr>
              <a:buSzPts val="1500"/>
              <a:buFont typeface="Arial"/>
              <a:buChar char="–"/>
              <a:defRPr sz="1500"/>
            </a:lvl4pPr>
            <a:lvl5pPr indent="-323850" lvl="4" marL="2286000" algn="l">
              <a:lnSpc>
                <a:spcPct val="100000"/>
              </a:lnSpc>
              <a:spcBef>
                <a:spcPts val="300"/>
              </a:spcBef>
              <a:spcAft>
                <a:spcPts val="0"/>
              </a:spcAft>
              <a:buClr>
                <a:schemeClr val="dk1"/>
              </a:buClr>
              <a:buSzPts val="1500"/>
              <a:buFont typeface="Arial"/>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88" name="Google Shape;88;p19"/>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89" name="Google Shape;89;p19"/>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0"/>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0"/>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21"/>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1"/>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1" name="Shape 101"/>
        <p:cNvGrpSpPr/>
        <p:nvPr/>
      </p:nvGrpSpPr>
      <p:grpSpPr>
        <a:xfrm>
          <a:off x="0" y="0"/>
          <a:ext cx="0" cy="0"/>
          <a:chOff x="0" y="0"/>
          <a:chExt cx="0" cy="0"/>
        </a:xfrm>
      </p:grpSpPr>
      <p:sp>
        <p:nvSpPr>
          <p:cNvPr id="102" name="Google Shape;10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22"/>
          <p:cNvSpPr txBox="1"/>
          <p:nvPr>
            <p:ph idx="1" type="body"/>
          </p:nvPr>
        </p:nvSpPr>
        <p:spPr>
          <a:xfrm>
            <a:off x="629841"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104" name="Google Shape;104;p22"/>
          <p:cNvSpPr txBox="1"/>
          <p:nvPr>
            <p:ph idx="2" type="body"/>
          </p:nvPr>
        </p:nvSpPr>
        <p:spPr>
          <a:xfrm>
            <a:off x="629841"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5" name="Google Shape;10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106" name="Google Shape;10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7" name="Google Shape;107;p22"/>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23"/>
          <p:cNvSpPr txBox="1"/>
          <p:nvPr>
            <p:ph idx="1" type="body"/>
          </p:nvPr>
        </p:nvSpPr>
        <p:spPr>
          <a:xfrm>
            <a:off x="457200" y="1200150"/>
            <a:ext cx="4032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 name="Google Shape;113;p23"/>
          <p:cNvSpPr txBox="1"/>
          <p:nvPr>
            <p:ph idx="2" type="body"/>
          </p:nvPr>
        </p:nvSpPr>
        <p:spPr>
          <a:xfrm>
            <a:off x="4654296" y="1200150"/>
            <a:ext cx="4032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 name="Google Shape;114;p23"/>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3"/>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4"/>
          <p:cNvSpPr txBox="1"/>
          <p:nvPr>
            <p:ph type="title"/>
          </p:nvPr>
        </p:nvSpPr>
        <p:spPr>
          <a:xfrm>
            <a:off x="623888" y="1282303"/>
            <a:ext cx="7886700" cy="213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4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24"/>
          <p:cNvSpPr txBox="1"/>
          <p:nvPr>
            <p:ph idx="1" type="body"/>
          </p:nvPr>
        </p:nvSpPr>
        <p:spPr>
          <a:xfrm>
            <a:off x="623888" y="3442097"/>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Font typeface="Arial"/>
              <a:buNone/>
              <a:defRPr sz="1800">
                <a:solidFill>
                  <a:srgbClr val="888888"/>
                </a:solidFill>
              </a:defRPr>
            </a:lvl1pPr>
            <a:lvl2pPr indent="-228600" lvl="1" marL="914400" algn="l">
              <a:lnSpc>
                <a:spcPct val="100000"/>
              </a:lnSpc>
              <a:spcBef>
                <a:spcPts val="300"/>
              </a:spcBef>
              <a:spcAft>
                <a:spcPts val="0"/>
              </a:spcAft>
              <a:buClr>
                <a:srgbClr val="888888"/>
              </a:buClr>
              <a:buSzPts val="1500"/>
              <a:buFont typeface="Arial"/>
              <a:buNone/>
              <a:defRPr sz="1500">
                <a:solidFill>
                  <a:srgbClr val="888888"/>
                </a:solidFill>
              </a:defRPr>
            </a:lvl2pPr>
            <a:lvl3pPr indent="-228600" lvl="2" marL="1371600" algn="l">
              <a:lnSpc>
                <a:spcPct val="100000"/>
              </a:lnSpc>
              <a:spcBef>
                <a:spcPts val="270"/>
              </a:spcBef>
              <a:spcAft>
                <a:spcPts val="0"/>
              </a:spcAft>
              <a:buClr>
                <a:srgbClr val="888888"/>
              </a:buClr>
              <a:buSzPts val="1350"/>
              <a:buFont typeface="Arial"/>
              <a:buNone/>
              <a:defRPr sz="1350">
                <a:solidFill>
                  <a:srgbClr val="888888"/>
                </a:solidFill>
              </a:defRPr>
            </a:lvl3pPr>
            <a:lvl4pPr indent="-228600" lvl="3" marL="1828800" algn="l">
              <a:lnSpc>
                <a:spcPct val="100000"/>
              </a:lnSpc>
              <a:spcBef>
                <a:spcPts val="240"/>
              </a:spcBef>
              <a:spcAft>
                <a:spcPts val="0"/>
              </a:spcAft>
              <a:buClr>
                <a:srgbClr val="888888"/>
              </a:buClr>
              <a:buSzPts val="1200"/>
              <a:buFont typeface="Arial"/>
              <a:buNone/>
              <a:defRPr sz="1200">
                <a:solidFill>
                  <a:srgbClr val="888888"/>
                </a:solidFill>
              </a:defRPr>
            </a:lvl4pPr>
            <a:lvl5pPr indent="-228600" lvl="4" marL="2286000" algn="l">
              <a:lnSpc>
                <a:spcPct val="100000"/>
              </a:lnSpc>
              <a:spcBef>
                <a:spcPts val="240"/>
              </a:spcBef>
              <a:spcAft>
                <a:spcPts val="0"/>
              </a:spcAft>
              <a:buClr>
                <a:srgbClr val="888888"/>
              </a:buClr>
              <a:buSzPts val="1200"/>
              <a:buFont typeface="Arial"/>
              <a:buNone/>
              <a:defRPr sz="1200">
                <a:solidFill>
                  <a:srgbClr val="888888"/>
                </a:solidFill>
              </a:defRPr>
            </a:lvl5pPr>
            <a:lvl6pPr indent="-228600" lvl="5" marL="2743200" algn="l">
              <a:lnSpc>
                <a:spcPct val="100000"/>
              </a:lnSpc>
              <a:spcBef>
                <a:spcPts val="240"/>
              </a:spcBef>
              <a:spcAft>
                <a:spcPts val="0"/>
              </a:spcAft>
              <a:buClr>
                <a:srgbClr val="888888"/>
              </a:buClr>
              <a:buSzPts val="1200"/>
              <a:buFont typeface="Arial"/>
              <a:buNone/>
              <a:defRPr sz="1200">
                <a:solidFill>
                  <a:srgbClr val="888888"/>
                </a:solidFill>
              </a:defRPr>
            </a:lvl6pPr>
            <a:lvl7pPr indent="-228600" lvl="6" marL="3200400" algn="l">
              <a:lnSpc>
                <a:spcPct val="100000"/>
              </a:lnSpc>
              <a:spcBef>
                <a:spcPts val="240"/>
              </a:spcBef>
              <a:spcAft>
                <a:spcPts val="0"/>
              </a:spcAft>
              <a:buClr>
                <a:srgbClr val="888888"/>
              </a:buClr>
              <a:buSzPts val="1200"/>
              <a:buFont typeface="Arial"/>
              <a:buNone/>
              <a:defRPr sz="1200">
                <a:solidFill>
                  <a:srgbClr val="888888"/>
                </a:solidFill>
              </a:defRPr>
            </a:lvl7pPr>
            <a:lvl8pPr indent="-228600" lvl="7" marL="3657600" algn="l">
              <a:lnSpc>
                <a:spcPct val="100000"/>
              </a:lnSpc>
              <a:spcBef>
                <a:spcPts val="240"/>
              </a:spcBef>
              <a:spcAft>
                <a:spcPts val="0"/>
              </a:spcAft>
              <a:buClr>
                <a:srgbClr val="888888"/>
              </a:buClr>
              <a:buSzPts val="1200"/>
              <a:buFont typeface="Arial"/>
              <a:buNone/>
              <a:defRPr sz="1200">
                <a:solidFill>
                  <a:srgbClr val="888888"/>
                </a:solidFill>
              </a:defRPr>
            </a:lvl8pPr>
            <a:lvl9pPr indent="-228600" lvl="8" marL="4114800" algn="l">
              <a:lnSpc>
                <a:spcPct val="100000"/>
              </a:lnSpc>
              <a:spcBef>
                <a:spcPts val="240"/>
              </a:spcBef>
              <a:spcAft>
                <a:spcPts val="0"/>
              </a:spcAft>
              <a:buClr>
                <a:srgbClr val="888888"/>
              </a:buClr>
              <a:buSzPts val="1200"/>
              <a:buFont typeface="Arial"/>
              <a:buNone/>
              <a:defRPr sz="1200">
                <a:solidFill>
                  <a:srgbClr val="888888"/>
                </a:solidFill>
              </a:defRPr>
            </a:lvl9pPr>
          </a:lstStyle>
          <a:p/>
        </p:txBody>
      </p:sp>
      <p:sp>
        <p:nvSpPr>
          <p:cNvPr id="120" name="Google Shape;120;p24"/>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4"/>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3" name="Shape 123"/>
        <p:cNvGrpSpPr/>
        <p:nvPr/>
      </p:nvGrpSpPr>
      <p:grpSpPr>
        <a:xfrm>
          <a:off x="0" y="0"/>
          <a:ext cx="0" cy="0"/>
          <a:chOff x="0" y="0"/>
          <a:chExt cx="0" cy="0"/>
        </a:xfrm>
      </p:grpSpPr>
      <p:sp>
        <p:nvSpPr>
          <p:cNvPr id="124" name="Google Shape;124;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25"/>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5"/>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dataverse.harvard.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1143000" y="189600"/>
            <a:ext cx="6858000" cy="125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 sz="1700">
                <a:latin typeface="Times New Roman"/>
                <a:ea typeface="Times New Roman"/>
                <a:cs typeface="Times New Roman"/>
                <a:sym typeface="Times New Roman"/>
              </a:rPr>
              <a:t>Project Seminar </a:t>
            </a:r>
            <a:endParaRPr sz="1700">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rPr lang="en" sz="1700">
                <a:latin typeface="Times New Roman"/>
                <a:ea typeface="Times New Roman"/>
                <a:cs typeface="Times New Roman"/>
                <a:sym typeface="Times New Roman"/>
              </a:rPr>
              <a:t>On</a:t>
            </a:r>
            <a:endParaRPr sz="1700">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rPr b="1" lang="en" sz="1500">
                <a:latin typeface="Times New Roman"/>
                <a:ea typeface="Times New Roman"/>
                <a:cs typeface="Times New Roman"/>
                <a:sym typeface="Times New Roman"/>
              </a:rPr>
              <a:t>Compromise Detection System using ML </a:t>
            </a:r>
            <a:endParaRPr b="1" sz="2000">
              <a:latin typeface="Times New Roman"/>
              <a:ea typeface="Times New Roman"/>
              <a:cs typeface="Times New Roman"/>
              <a:sym typeface="Times New Roman"/>
            </a:endParaRPr>
          </a:p>
        </p:txBody>
      </p:sp>
      <p:sp>
        <p:nvSpPr>
          <p:cNvPr id="134" name="Google Shape;134;p26"/>
          <p:cNvSpPr txBox="1"/>
          <p:nvPr>
            <p:ph idx="1" type="subTitle"/>
          </p:nvPr>
        </p:nvSpPr>
        <p:spPr>
          <a:xfrm>
            <a:off x="1013650" y="1530150"/>
            <a:ext cx="6858000" cy="33747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Presented by ( Sem : VI), Grp No 11  </a:t>
            </a:r>
            <a:endParaRPr b="1" sz="200">
              <a:latin typeface="Times New Roman"/>
              <a:ea typeface="Times New Roman"/>
              <a:cs typeface="Times New Roman"/>
              <a:sym typeface="Times New Roman"/>
            </a:endParaRPr>
          </a:p>
          <a:p>
            <a:pPr indent="0" lvl="0" marL="2743200" rtl="0" algn="l">
              <a:lnSpc>
                <a:spcPct val="115000"/>
              </a:lnSpc>
              <a:spcBef>
                <a:spcPts val="0"/>
              </a:spcBef>
              <a:spcAft>
                <a:spcPts val="0"/>
              </a:spcAft>
              <a:buSzPts val="1800"/>
              <a:buNone/>
            </a:pPr>
            <a:r>
              <a:rPr b="1" lang="en" sz="1400">
                <a:latin typeface="Times New Roman"/>
                <a:ea typeface="Times New Roman"/>
                <a:cs typeface="Times New Roman"/>
                <a:sym typeface="Times New Roman"/>
              </a:rPr>
              <a:t>65 </a:t>
            </a:r>
            <a:r>
              <a:rPr lang="en" sz="1400">
                <a:latin typeface="Times New Roman"/>
                <a:ea typeface="Times New Roman"/>
                <a:cs typeface="Times New Roman"/>
                <a:sym typeface="Times New Roman"/>
              </a:rPr>
              <a:t> Dhananjay Chacherkar</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lang="en" sz="1400">
                <a:latin typeface="Times New Roman"/>
                <a:ea typeface="Times New Roman"/>
                <a:cs typeface="Times New Roman"/>
                <a:sym typeface="Times New Roman"/>
              </a:rPr>
              <a:t>                                                   </a:t>
            </a:r>
            <a:r>
              <a:rPr b="1" lang="en" sz="1400">
                <a:latin typeface="Times New Roman"/>
                <a:ea typeface="Times New Roman"/>
                <a:cs typeface="Times New Roman"/>
                <a:sym typeface="Times New Roman"/>
              </a:rPr>
              <a:t>69</a:t>
            </a:r>
            <a:r>
              <a:rPr lang="en" sz="1400">
                <a:latin typeface="Times New Roman"/>
                <a:ea typeface="Times New Roman"/>
                <a:cs typeface="Times New Roman"/>
                <a:sym typeface="Times New Roman"/>
              </a:rPr>
              <a:t>  Varad Chopkar</a:t>
            </a:r>
            <a:endParaRPr/>
          </a:p>
          <a:p>
            <a:pPr indent="0" lvl="0" marL="2743200" rtl="0" algn="l">
              <a:lnSpc>
                <a:spcPct val="115000"/>
              </a:lnSpc>
              <a:spcBef>
                <a:spcPts val="0"/>
              </a:spcBef>
              <a:spcAft>
                <a:spcPts val="0"/>
              </a:spcAft>
              <a:buSzPts val="1800"/>
              <a:buNone/>
            </a:pPr>
            <a:r>
              <a:rPr b="1" lang="en" sz="1400">
                <a:latin typeface="Times New Roman"/>
                <a:ea typeface="Times New Roman"/>
                <a:cs typeface="Times New Roman"/>
                <a:sym typeface="Times New Roman"/>
              </a:rPr>
              <a:t>47</a:t>
            </a:r>
            <a:r>
              <a:rPr lang="en" sz="1400">
                <a:latin typeface="Times New Roman"/>
                <a:ea typeface="Times New Roman"/>
                <a:cs typeface="Times New Roman"/>
                <a:sym typeface="Times New Roman"/>
              </a:rPr>
              <a:t>  Rohan Assudani</a:t>
            </a:r>
            <a:endParaRPr sz="1400">
              <a:latin typeface="Times New Roman"/>
              <a:ea typeface="Times New Roman"/>
              <a:cs typeface="Times New Roman"/>
              <a:sym typeface="Times New Roman"/>
            </a:endParaRPr>
          </a:p>
          <a:p>
            <a:pPr indent="0" lvl="0" marL="2743200" rtl="0" algn="l">
              <a:lnSpc>
                <a:spcPct val="115000"/>
              </a:lnSpc>
              <a:spcBef>
                <a:spcPts val="0"/>
              </a:spcBef>
              <a:spcAft>
                <a:spcPts val="0"/>
              </a:spcAft>
              <a:buSzPts val="1800"/>
              <a:buNone/>
            </a:pPr>
            <a:r>
              <a:rPr b="1" lang="en" sz="1400">
                <a:latin typeface="Times New Roman"/>
                <a:ea typeface="Times New Roman"/>
                <a:cs typeface="Times New Roman"/>
                <a:sym typeface="Times New Roman"/>
              </a:rPr>
              <a:t>67</a:t>
            </a:r>
            <a:r>
              <a:rPr lang="en" sz="1400">
                <a:latin typeface="Times New Roman"/>
                <a:ea typeface="Times New Roman"/>
                <a:cs typeface="Times New Roman"/>
                <a:sym typeface="Times New Roman"/>
              </a:rPr>
              <a:t>  Purvank Mudgal</a:t>
            </a:r>
            <a:endParaRPr sz="1400">
              <a:latin typeface="Times New Roman"/>
              <a:ea typeface="Times New Roman"/>
              <a:cs typeface="Times New Roman"/>
              <a:sym typeface="Times New Roman"/>
            </a:endParaRPr>
          </a:p>
          <a:p>
            <a:pPr indent="0" lvl="0" marL="274320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ctr">
              <a:lnSpc>
                <a:spcPct val="115000"/>
              </a:lnSpc>
              <a:spcBef>
                <a:spcPts val="600"/>
              </a:spcBef>
              <a:spcAft>
                <a:spcPts val="0"/>
              </a:spcAft>
              <a:buSzPts val="1800"/>
              <a:buNone/>
            </a:pPr>
            <a:r>
              <a:rPr b="1" lang="en" sz="1100"/>
              <a:t>Under the Guidance of</a:t>
            </a:r>
            <a:endParaRPr b="1" sz="1100"/>
          </a:p>
          <a:p>
            <a:pPr indent="0" lvl="0" marL="0" rtl="0" algn="ctr">
              <a:lnSpc>
                <a:spcPct val="115000"/>
              </a:lnSpc>
              <a:spcBef>
                <a:spcPts val="0"/>
              </a:spcBef>
              <a:spcAft>
                <a:spcPts val="0"/>
              </a:spcAft>
              <a:buSzPts val="1800"/>
              <a:buNone/>
            </a:pPr>
            <a:r>
              <a:rPr b="1" lang="en" sz="1100"/>
              <a:t>Dr. Ashish Chandak Sir</a:t>
            </a:r>
            <a:endParaRPr b="1" sz="1100"/>
          </a:p>
          <a:p>
            <a:pPr indent="0" lvl="0" marL="0" rtl="0" algn="ctr">
              <a:lnSpc>
                <a:spcPct val="115000"/>
              </a:lnSpc>
              <a:spcBef>
                <a:spcPts val="0"/>
              </a:spcBef>
              <a:spcAft>
                <a:spcPts val="0"/>
              </a:spcAft>
              <a:buClr>
                <a:schemeClr val="dk1"/>
              </a:buClr>
              <a:buSzPts val="1100"/>
              <a:buFont typeface="Arial"/>
              <a:buNone/>
            </a:pPr>
            <a:r>
              <a:rPr b="1" lang="en" sz="1100"/>
              <a:t>Assistant professor</a:t>
            </a:r>
            <a:endParaRPr b="1" sz="1100"/>
          </a:p>
          <a:p>
            <a:pPr indent="0" lvl="0" marL="0" rtl="0" algn="ctr">
              <a:lnSpc>
                <a:spcPct val="115000"/>
              </a:lnSpc>
              <a:spcBef>
                <a:spcPts val="600"/>
              </a:spcBef>
              <a:spcAft>
                <a:spcPts val="0"/>
              </a:spcAft>
              <a:buSzPts val="1800"/>
              <a:buNone/>
            </a:pPr>
            <a:r>
              <a:rPr b="1" lang="en" sz="1100"/>
              <a:t>  IT Deptt., RCOEM, Nagpur</a:t>
            </a:r>
            <a:endParaRPr b="1" sz="1100"/>
          </a:p>
          <a:p>
            <a:pPr indent="0" lvl="0" marL="0" rtl="0" algn="ctr">
              <a:lnSpc>
                <a:spcPct val="115000"/>
              </a:lnSpc>
              <a:spcBef>
                <a:spcPts val="600"/>
              </a:spcBef>
              <a:spcAft>
                <a:spcPts val="0"/>
              </a:spcAft>
              <a:buSzPts val="1800"/>
              <a:buNone/>
            </a:pPr>
            <a:r>
              <a:t/>
            </a:r>
            <a:endParaRPr b="1" sz="1100"/>
          </a:p>
          <a:p>
            <a:pPr indent="0" lvl="0" marL="0" rtl="0" algn="ctr">
              <a:lnSpc>
                <a:spcPct val="115000"/>
              </a:lnSpc>
              <a:spcBef>
                <a:spcPts val="600"/>
              </a:spcBef>
              <a:spcAft>
                <a:spcPts val="0"/>
              </a:spcAft>
              <a:buSzPts val="1800"/>
              <a:buNone/>
            </a:pPr>
            <a:r>
              <a:t/>
            </a:r>
            <a:endParaRPr b="1" sz="1100"/>
          </a:p>
          <a:p>
            <a:pPr indent="0" lvl="0" marL="0" rtl="0" algn="l">
              <a:lnSpc>
                <a:spcPct val="115000"/>
              </a:lnSpc>
              <a:spcBef>
                <a:spcPts val="600"/>
              </a:spcBef>
              <a:spcAft>
                <a:spcPts val="0"/>
              </a:spcAft>
              <a:buClr>
                <a:schemeClr val="dk1"/>
              </a:buClr>
              <a:buSzPts val="1100"/>
              <a:buFont typeface="Arial"/>
              <a:buNone/>
            </a:pPr>
            <a:r>
              <a:t/>
            </a:r>
            <a:endParaRPr b="1" sz="1100"/>
          </a:p>
          <a:p>
            <a:pPr indent="0" lvl="0" marL="0" rtl="0" algn="ctr">
              <a:lnSpc>
                <a:spcPct val="115000"/>
              </a:lnSpc>
              <a:spcBef>
                <a:spcPts val="0"/>
              </a:spcBef>
              <a:spcAft>
                <a:spcPts val="0"/>
              </a:spcAft>
              <a:buClr>
                <a:schemeClr val="dk1"/>
              </a:buClr>
              <a:buSzPts val="1100"/>
              <a:buFont typeface="Arial"/>
              <a:buNone/>
            </a:pPr>
            <a:r>
              <a:rPr b="1" lang="en" sz="1100"/>
              <a:t>Department of  Information Technology</a:t>
            </a:r>
            <a:endParaRPr b="1" sz="1100"/>
          </a:p>
          <a:p>
            <a:pPr indent="0" lvl="0" marL="0" rtl="0" algn="ctr">
              <a:lnSpc>
                <a:spcPct val="115000"/>
              </a:lnSpc>
              <a:spcBef>
                <a:spcPts val="0"/>
              </a:spcBef>
              <a:spcAft>
                <a:spcPts val="0"/>
              </a:spcAft>
              <a:buClr>
                <a:schemeClr val="dk1"/>
              </a:buClr>
              <a:buSzPts val="1100"/>
              <a:buFont typeface="Arial"/>
              <a:buNone/>
            </a:pPr>
            <a:r>
              <a:rPr b="1" lang="en" sz="1100"/>
              <a:t>Shri Ramdeobaba College of Engineering and Management, Nagpur</a:t>
            </a:r>
            <a:endParaRPr b="1" sz="1100"/>
          </a:p>
          <a:p>
            <a:pPr indent="0" lvl="0" marL="0" rtl="0" algn="ctr">
              <a:lnSpc>
                <a:spcPct val="100000"/>
              </a:lnSpc>
              <a:spcBef>
                <a:spcPts val="360"/>
              </a:spcBef>
              <a:spcAft>
                <a:spcPts val="0"/>
              </a:spcAft>
              <a:buSzPts val="1800"/>
              <a:buNone/>
            </a:pPr>
            <a:r>
              <a:t/>
            </a:r>
            <a:endParaRPr/>
          </a:p>
        </p:txBody>
      </p:sp>
      <p:pic>
        <p:nvPicPr>
          <p:cNvPr id="135" name="Google Shape;135;p26"/>
          <p:cNvPicPr preferRelativeResize="0"/>
          <p:nvPr/>
        </p:nvPicPr>
        <p:blipFill rotWithShape="1">
          <a:blip r:embed="rId3">
            <a:alphaModFix/>
          </a:blip>
          <a:srcRect b="0" l="-1720" r="1719" t="0"/>
          <a:stretch/>
        </p:blipFill>
        <p:spPr>
          <a:xfrm>
            <a:off x="3234400" y="4003525"/>
            <a:ext cx="2534050" cy="70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180850"/>
            <a:ext cx="8520600" cy="83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800">
                <a:solidFill>
                  <a:schemeClr val="dk1"/>
                </a:solidFill>
              </a:rPr>
              <a:t>Evaluating Model Performance on the KDD Cup Dataset</a:t>
            </a:r>
            <a:endParaRPr sz="2600"/>
          </a:p>
        </p:txBody>
      </p:sp>
      <p:sp>
        <p:nvSpPr>
          <p:cNvPr id="191" name="Google Shape;191;p35"/>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192" name="Google Shape;192;p35"/>
          <p:cNvPicPr preferRelativeResize="0"/>
          <p:nvPr/>
        </p:nvPicPr>
        <p:blipFill>
          <a:blip r:embed="rId3">
            <a:alphaModFix/>
          </a:blip>
          <a:stretch>
            <a:fillRect/>
          </a:stretch>
        </p:blipFill>
        <p:spPr>
          <a:xfrm>
            <a:off x="382863" y="1315575"/>
            <a:ext cx="8378275" cy="351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199" name="Google Shape;199;p36"/>
          <p:cNvPicPr preferRelativeResize="0"/>
          <p:nvPr/>
        </p:nvPicPr>
        <p:blipFill>
          <a:blip r:embed="rId3">
            <a:alphaModFix/>
          </a:blip>
          <a:stretch>
            <a:fillRect/>
          </a:stretch>
        </p:blipFill>
        <p:spPr>
          <a:xfrm>
            <a:off x="311700" y="524913"/>
            <a:ext cx="8223399" cy="377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7568975" y="-281825"/>
            <a:ext cx="1263300" cy="169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5" name="Google Shape;205;p37"/>
          <p:cNvSpPr txBox="1"/>
          <p:nvPr>
            <p:ph idx="1" type="body"/>
          </p:nvPr>
        </p:nvSpPr>
        <p:spPr>
          <a:xfrm>
            <a:off x="311700" y="213725"/>
            <a:ext cx="8520600" cy="4685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 sz="3100"/>
              <a:t>Implementation</a:t>
            </a:r>
            <a:r>
              <a:rPr b="1" lang="en" sz="3100"/>
              <a:t> of one-hot Encoding</a:t>
            </a:r>
            <a:endParaRPr b="1" sz="3100"/>
          </a:p>
        </p:txBody>
      </p:sp>
      <p:pic>
        <p:nvPicPr>
          <p:cNvPr id="206" name="Google Shape;206;p37"/>
          <p:cNvPicPr preferRelativeResize="0"/>
          <p:nvPr/>
        </p:nvPicPr>
        <p:blipFill>
          <a:blip r:embed="rId3">
            <a:alphaModFix/>
          </a:blip>
          <a:stretch>
            <a:fillRect/>
          </a:stretch>
        </p:blipFill>
        <p:spPr>
          <a:xfrm>
            <a:off x="442625" y="1053150"/>
            <a:ext cx="7126350" cy="355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08650"/>
            <a:ext cx="8520600" cy="3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2" name="Google Shape;212;p38"/>
          <p:cNvSpPr txBox="1"/>
          <p:nvPr>
            <p:ph idx="1" type="body"/>
          </p:nvPr>
        </p:nvSpPr>
        <p:spPr>
          <a:xfrm>
            <a:off x="311700" y="201975"/>
            <a:ext cx="8520600" cy="47325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13" name="Google Shape;213;p38"/>
          <p:cNvPicPr preferRelativeResize="0"/>
          <p:nvPr/>
        </p:nvPicPr>
        <p:blipFill>
          <a:blip r:embed="rId3">
            <a:alphaModFix/>
          </a:blip>
          <a:stretch>
            <a:fillRect/>
          </a:stretch>
        </p:blipFill>
        <p:spPr>
          <a:xfrm>
            <a:off x="214400" y="254508"/>
            <a:ext cx="8520601" cy="46344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20" name="Google Shape;220;p39"/>
          <p:cNvPicPr preferRelativeResize="0"/>
          <p:nvPr/>
        </p:nvPicPr>
        <p:blipFill>
          <a:blip r:embed="rId3">
            <a:alphaModFix/>
          </a:blip>
          <a:stretch>
            <a:fillRect/>
          </a:stretch>
        </p:blipFill>
        <p:spPr>
          <a:xfrm>
            <a:off x="311688" y="445025"/>
            <a:ext cx="8307874" cy="416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27" name="Google Shape;227;p40"/>
          <p:cNvPicPr preferRelativeResize="0"/>
          <p:nvPr/>
        </p:nvPicPr>
        <p:blipFill>
          <a:blip r:embed="rId3">
            <a:alphaModFix/>
          </a:blip>
          <a:stretch>
            <a:fillRect/>
          </a:stretch>
        </p:blipFill>
        <p:spPr>
          <a:xfrm>
            <a:off x="190250" y="709275"/>
            <a:ext cx="8642049" cy="394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225250" y="2181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500"/>
              <a:t>Dataset Analysis</a:t>
            </a:r>
            <a:endParaRPr b="1" sz="3500"/>
          </a:p>
        </p:txBody>
      </p:sp>
      <p:sp>
        <p:nvSpPr>
          <p:cNvPr id="233" name="Google Shape;233;p41"/>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34" name="Google Shape;234;p41"/>
          <p:cNvPicPr preferRelativeResize="0"/>
          <p:nvPr/>
        </p:nvPicPr>
        <p:blipFill>
          <a:blip r:embed="rId3">
            <a:alphaModFix/>
          </a:blip>
          <a:stretch>
            <a:fillRect/>
          </a:stretch>
        </p:blipFill>
        <p:spPr>
          <a:xfrm>
            <a:off x="389850" y="1084900"/>
            <a:ext cx="8203325" cy="375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41" name="Google Shape;241;p42"/>
          <p:cNvPicPr preferRelativeResize="0"/>
          <p:nvPr/>
        </p:nvPicPr>
        <p:blipFill>
          <a:blip r:embed="rId3">
            <a:alphaModFix/>
          </a:blip>
          <a:stretch>
            <a:fillRect/>
          </a:stretch>
        </p:blipFill>
        <p:spPr>
          <a:xfrm>
            <a:off x="311700" y="445025"/>
            <a:ext cx="8615450" cy="423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t>     </a:t>
            </a:r>
            <a:r>
              <a:rPr b="1" lang="en" sz="3600"/>
              <a:t>PCA</a:t>
            </a:r>
            <a:endParaRPr b="1" sz="3600"/>
          </a:p>
        </p:txBody>
      </p:sp>
      <p:sp>
        <p:nvSpPr>
          <p:cNvPr id="247" name="Google Shape;247;p43"/>
          <p:cNvSpPr txBox="1"/>
          <p:nvPr>
            <p:ph idx="1" type="body"/>
          </p:nvPr>
        </p:nvSpPr>
        <p:spPr>
          <a:xfrm>
            <a:off x="730750" y="1152475"/>
            <a:ext cx="8101500" cy="34164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Principal Component Analysis (PCA). PCA is a statistical method used for dimensionality reduction, where it aims to transform a dataset into a lower-dimensional space while preserving as much of the variance in the data as possible.</a:t>
            </a:r>
            <a:endParaRPr sz="1800"/>
          </a:p>
        </p:txBody>
      </p:sp>
      <p:pic>
        <p:nvPicPr>
          <p:cNvPr id="248" name="Google Shape;248;p43"/>
          <p:cNvPicPr preferRelativeResize="0"/>
          <p:nvPr/>
        </p:nvPicPr>
        <p:blipFill>
          <a:blip r:embed="rId3">
            <a:alphaModFix/>
          </a:blip>
          <a:stretch>
            <a:fillRect/>
          </a:stretch>
        </p:blipFill>
        <p:spPr>
          <a:xfrm>
            <a:off x="858325" y="2445775"/>
            <a:ext cx="7427351" cy="204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54" name="Google Shape;254;p44"/>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55" name="Google Shape;255;p44"/>
          <p:cNvPicPr preferRelativeResize="0"/>
          <p:nvPr/>
        </p:nvPicPr>
        <p:blipFill>
          <a:blip r:embed="rId3">
            <a:alphaModFix/>
          </a:blip>
          <a:stretch>
            <a:fillRect/>
          </a:stretch>
        </p:blipFill>
        <p:spPr>
          <a:xfrm>
            <a:off x="471500" y="1244400"/>
            <a:ext cx="8201025" cy="319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970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t>Agenda</a:t>
            </a:r>
            <a:endParaRPr b="1" sz="3600"/>
          </a:p>
        </p:txBody>
      </p:sp>
      <p:sp>
        <p:nvSpPr>
          <p:cNvPr id="141" name="Google Shape;141;p27"/>
          <p:cNvSpPr txBox="1"/>
          <p:nvPr>
            <p:ph idx="1" type="body"/>
          </p:nvPr>
        </p:nvSpPr>
        <p:spPr>
          <a:xfrm>
            <a:off x="311708" y="1083070"/>
            <a:ext cx="8520600" cy="31731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640"/>
              </a:spcBef>
              <a:spcAft>
                <a:spcPts val="0"/>
              </a:spcAft>
              <a:buSzPts val="1800"/>
              <a:buChar char="•"/>
            </a:pPr>
            <a:r>
              <a:rPr lang="en" sz="1800"/>
              <a:t>Introduction</a:t>
            </a:r>
            <a:endParaRPr sz="1800"/>
          </a:p>
          <a:p>
            <a:pPr indent="-342900" lvl="0" marL="457200" rtl="0" algn="l">
              <a:lnSpc>
                <a:spcPct val="100000"/>
              </a:lnSpc>
              <a:spcBef>
                <a:spcPts val="0"/>
              </a:spcBef>
              <a:spcAft>
                <a:spcPts val="0"/>
              </a:spcAft>
              <a:buSzPts val="1800"/>
              <a:buChar char="•"/>
            </a:pPr>
            <a:r>
              <a:rPr lang="en" sz="1800"/>
              <a:t>Requirement Analysis</a:t>
            </a:r>
            <a:endParaRPr sz="1800"/>
          </a:p>
          <a:p>
            <a:pPr indent="-342900" lvl="0" marL="457200" rtl="0" algn="l">
              <a:lnSpc>
                <a:spcPct val="100000"/>
              </a:lnSpc>
              <a:spcBef>
                <a:spcPts val="0"/>
              </a:spcBef>
              <a:spcAft>
                <a:spcPts val="0"/>
              </a:spcAft>
              <a:buSzPts val="1800"/>
              <a:buChar char="•"/>
            </a:pPr>
            <a:r>
              <a:rPr lang="en" sz="1800"/>
              <a:t>KDD DataSet </a:t>
            </a:r>
            <a:endParaRPr sz="1800"/>
          </a:p>
          <a:p>
            <a:pPr indent="-342900" lvl="0" marL="457200" rtl="0" algn="l">
              <a:lnSpc>
                <a:spcPct val="100000"/>
              </a:lnSpc>
              <a:spcBef>
                <a:spcPts val="0"/>
              </a:spcBef>
              <a:spcAft>
                <a:spcPts val="0"/>
              </a:spcAft>
              <a:buSzPts val="1800"/>
              <a:buChar char="•"/>
            </a:pPr>
            <a:r>
              <a:rPr lang="en" sz="1800"/>
              <a:t>Evaluating Model Performance on the KDD Cup Dataset</a:t>
            </a:r>
            <a:endParaRPr sz="1800"/>
          </a:p>
          <a:p>
            <a:pPr indent="-342900" lvl="0" marL="457200" rtl="0" algn="l">
              <a:spcBef>
                <a:spcPts val="640"/>
              </a:spcBef>
              <a:spcAft>
                <a:spcPts val="0"/>
              </a:spcAft>
              <a:buSzPts val="1800"/>
              <a:buChar char="•"/>
            </a:pPr>
            <a:r>
              <a:rPr lang="en" sz="1800"/>
              <a:t>Implementation of one-hot Encoding</a:t>
            </a:r>
            <a:endParaRPr sz="1800"/>
          </a:p>
          <a:p>
            <a:pPr indent="-342900" lvl="0" marL="457200" rtl="0" algn="l">
              <a:spcBef>
                <a:spcPts val="640"/>
              </a:spcBef>
              <a:spcAft>
                <a:spcPts val="0"/>
              </a:spcAft>
              <a:buSzPts val="1800"/>
              <a:buChar char="•"/>
            </a:pPr>
            <a:r>
              <a:rPr lang="en" sz="1800"/>
              <a:t>Dataset Analysis</a:t>
            </a:r>
            <a:endParaRPr sz="1800"/>
          </a:p>
          <a:p>
            <a:pPr indent="-342900" lvl="0" marL="457200" rtl="0" algn="l">
              <a:spcBef>
                <a:spcPts val="640"/>
              </a:spcBef>
              <a:spcAft>
                <a:spcPts val="0"/>
              </a:spcAft>
              <a:buSzPts val="1800"/>
              <a:buChar char="•"/>
            </a:pPr>
            <a:r>
              <a:rPr lang="en" sz="1800"/>
              <a:t>PCA</a:t>
            </a:r>
            <a:endParaRPr sz="1800"/>
          </a:p>
          <a:p>
            <a:pPr indent="-342900" lvl="0" marL="457200" rtl="0" algn="l">
              <a:spcBef>
                <a:spcPts val="640"/>
              </a:spcBef>
              <a:spcAft>
                <a:spcPts val="0"/>
              </a:spcAft>
              <a:buSzPts val="1800"/>
              <a:buChar char="•"/>
            </a:pPr>
            <a:r>
              <a:rPr lang="en" sz="1800"/>
              <a:t>Final DataSet</a:t>
            </a:r>
            <a:endParaRPr sz="1800"/>
          </a:p>
          <a:p>
            <a:pPr indent="-342900" lvl="0" marL="457200" rtl="0" algn="l">
              <a:spcBef>
                <a:spcPts val="640"/>
              </a:spcBef>
              <a:spcAft>
                <a:spcPts val="0"/>
              </a:spcAft>
              <a:buSzPts val="1800"/>
              <a:buChar char="•"/>
            </a:pPr>
            <a:r>
              <a:rPr lang="en" sz="1800"/>
              <a:t>K means Algorithm (Result and Evaluation of k means)</a:t>
            </a:r>
            <a:endParaRPr sz="1800"/>
          </a:p>
          <a:p>
            <a:pPr indent="-342900" lvl="0" marL="457200" rtl="0" algn="l">
              <a:spcBef>
                <a:spcPts val="640"/>
              </a:spcBef>
              <a:spcAft>
                <a:spcPts val="0"/>
              </a:spcAft>
              <a:buSzPts val="1800"/>
              <a:buChar char="•"/>
            </a:pPr>
            <a:r>
              <a:rPr lang="en" sz="1800"/>
              <a:t>Final cluster plots</a:t>
            </a:r>
            <a:endParaRPr sz="1800"/>
          </a:p>
          <a:p>
            <a:pPr indent="-342900" lvl="0" marL="457200" rtl="0" algn="l">
              <a:spcBef>
                <a:spcPts val="640"/>
              </a:spcBef>
              <a:spcAft>
                <a:spcPts val="0"/>
              </a:spcAft>
              <a:buSzPts val="1800"/>
              <a:buChar char="•"/>
            </a:pPr>
            <a:r>
              <a:rPr lang="en" sz="1800"/>
              <a:t>DBSCAN</a:t>
            </a:r>
            <a:endParaRPr sz="1800"/>
          </a:p>
          <a:p>
            <a:pPr indent="0" lvl="0" marL="457200" rtl="0" algn="l">
              <a:spcBef>
                <a:spcPts val="640"/>
              </a:spcBef>
              <a:spcAft>
                <a:spcPts val="0"/>
              </a:spcAft>
              <a:buNone/>
            </a:pPr>
            <a:r>
              <a:t/>
            </a:r>
            <a:endParaRPr/>
          </a:p>
          <a:p>
            <a:pPr indent="0" lvl="0" marL="457200" rtl="0" algn="l">
              <a:lnSpc>
                <a:spcPct val="100000"/>
              </a:lnSpc>
              <a:spcBef>
                <a:spcPts val="0"/>
              </a:spcBef>
              <a:spcAft>
                <a:spcPts val="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227300" y="4544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t>Final Dataset</a:t>
            </a:r>
            <a:endParaRPr b="1" sz="3600"/>
          </a:p>
        </p:txBody>
      </p:sp>
      <p:sp>
        <p:nvSpPr>
          <p:cNvPr id="261" name="Google Shape;261;p45"/>
          <p:cNvSpPr txBox="1"/>
          <p:nvPr>
            <p:ph idx="1" type="body"/>
          </p:nvPr>
        </p:nvSpPr>
        <p:spPr>
          <a:xfrm>
            <a:off x="311700" y="1152475"/>
            <a:ext cx="8520600" cy="38475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62" name="Google Shape;262;p45"/>
          <p:cNvPicPr preferRelativeResize="0"/>
          <p:nvPr/>
        </p:nvPicPr>
        <p:blipFill>
          <a:blip r:embed="rId3">
            <a:alphaModFix/>
          </a:blip>
          <a:stretch>
            <a:fillRect/>
          </a:stretch>
        </p:blipFill>
        <p:spPr>
          <a:xfrm>
            <a:off x="311700" y="1217725"/>
            <a:ext cx="7315926" cy="3364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69" name="Google Shape;269;p46"/>
          <p:cNvPicPr preferRelativeResize="0"/>
          <p:nvPr/>
        </p:nvPicPr>
        <p:blipFill>
          <a:blip r:embed="rId3">
            <a:alphaModFix/>
          </a:blip>
          <a:stretch>
            <a:fillRect/>
          </a:stretch>
        </p:blipFill>
        <p:spPr>
          <a:xfrm>
            <a:off x="1664849" y="213475"/>
            <a:ext cx="5458250" cy="4625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2928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t>K-Means Algorithm</a:t>
            </a:r>
            <a:endParaRPr b="1" sz="3600"/>
          </a:p>
        </p:txBody>
      </p:sp>
      <p:sp>
        <p:nvSpPr>
          <p:cNvPr id="275" name="Google Shape;275;p47"/>
          <p:cNvSpPr txBox="1"/>
          <p:nvPr>
            <p:ph idx="1" type="body"/>
          </p:nvPr>
        </p:nvSpPr>
        <p:spPr>
          <a:xfrm>
            <a:off x="213850" y="1017725"/>
            <a:ext cx="8520600" cy="3551100"/>
          </a:xfrm>
          <a:prstGeom prst="rect">
            <a:avLst/>
          </a:prstGeom>
        </p:spPr>
        <p:txBody>
          <a:bodyPr anchorCtr="0" anchor="t" bIns="45700" lIns="91425" spcFirstLastPara="1" rIns="91425" wrap="square" tIns="45700">
            <a:noAutofit/>
          </a:bodyPr>
          <a:lstStyle/>
          <a:p>
            <a:pPr indent="-330200" lvl="0" marL="457200" rtl="0" algn="l">
              <a:spcBef>
                <a:spcPts val="640"/>
              </a:spcBef>
              <a:spcAft>
                <a:spcPts val="0"/>
              </a:spcAft>
              <a:buSzPts val="1600"/>
              <a:buChar char="•"/>
            </a:pPr>
            <a:r>
              <a:rPr lang="en" sz="1600"/>
              <a:t>We will use K-Means to cluster the network traffic data and identify anomalies. Every data traffic is a feature vector of 41 dimension. We will use this feature representation to do the clustering.</a:t>
            </a:r>
            <a:endParaRPr sz="1600"/>
          </a:p>
          <a:p>
            <a:pPr indent="0" lvl="0" marL="0" rtl="0" algn="l">
              <a:spcBef>
                <a:spcPts val="640"/>
              </a:spcBef>
              <a:spcAft>
                <a:spcPts val="0"/>
              </a:spcAft>
              <a:buNone/>
            </a:pPr>
            <a:r>
              <a:t/>
            </a:r>
            <a:endParaRPr sz="1900"/>
          </a:p>
        </p:txBody>
      </p:sp>
      <p:pic>
        <p:nvPicPr>
          <p:cNvPr id="276" name="Google Shape;276;p47"/>
          <p:cNvPicPr preferRelativeResize="0"/>
          <p:nvPr/>
        </p:nvPicPr>
        <p:blipFill>
          <a:blip r:embed="rId3">
            <a:alphaModFix/>
          </a:blip>
          <a:stretch>
            <a:fillRect/>
          </a:stretch>
        </p:blipFill>
        <p:spPr>
          <a:xfrm>
            <a:off x="2078325" y="1923525"/>
            <a:ext cx="5470552" cy="2866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124388" y="4168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4000"/>
              <a:t>   </a:t>
            </a:r>
            <a:r>
              <a:rPr b="1" lang="en" sz="3600"/>
              <a:t>Evaluation of K means</a:t>
            </a:r>
            <a:endParaRPr b="1" sz="3600"/>
          </a:p>
        </p:txBody>
      </p:sp>
      <p:sp>
        <p:nvSpPr>
          <p:cNvPr id="282" name="Google Shape;282;p48"/>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83" name="Google Shape;283;p48"/>
          <p:cNvPicPr preferRelativeResize="0"/>
          <p:nvPr/>
        </p:nvPicPr>
        <p:blipFill>
          <a:blip r:embed="rId3">
            <a:alphaModFix/>
          </a:blip>
          <a:stretch>
            <a:fillRect/>
          </a:stretch>
        </p:blipFill>
        <p:spPr>
          <a:xfrm>
            <a:off x="676288" y="1328988"/>
            <a:ext cx="6981825" cy="3476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spcBef>
                <a:spcPts val="640"/>
              </a:spcBef>
              <a:spcAft>
                <a:spcPts val="0"/>
              </a:spcAft>
              <a:buNone/>
            </a:pPr>
            <a:r>
              <a:rPr b="1" lang="en" sz="3600">
                <a:solidFill>
                  <a:schemeClr val="dk1"/>
                </a:solidFill>
              </a:rPr>
              <a:t>Final cluster plots</a:t>
            </a:r>
            <a:endParaRPr b="1" sz="3600"/>
          </a:p>
        </p:txBody>
      </p:sp>
      <p:sp>
        <p:nvSpPr>
          <p:cNvPr id="289" name="Google Shape;289;p49"/>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Char char="•"/>
            </a:pPr>
            <a:r>
              <a:rPr b="1" lang="en" sz="2400"/>
              <a:t>K=7</a:t>
            </a:r>
            <a:endParaRPr b="1" sz="2400"/>
          </a:p>
          <a:p>
            <a:pPr indent="0" lvl="0" marL="0" rtl="0" algn="l">
              <a:lnSpc>
                <a:spcPct val="100000"/>
              </a:lnSpc>
              <a:spcBef>
                <a:spcPts val="640"/>
              </a:spcBef>
              <a:spcAft>
                <a:spcPts val="0"/>
              </a:spcAft>
              <a:buSzPts val="3200"/>
              <a:buNone/>
            </a:pPr>
            <a:r>
              <a:t/>
            </a:r>
            <a:endParaRPr sz="1800"/>
          </a:p>
        </p:txBody>
      </p:sp>
      <p:pic>
        <p:nvPicPr>
          <p:cNvPr id="290" name="Google Shape;290;p49"/>
          <p:cNvPicPr preferRelativeResize="0"/>
          <p:nvPr/>
        </p:nvPicPr>
        <p:blipFill>
          <a:blip r:embed="rId3">
            <a:alphaModFix/>
          </a:blip>
          <a:stretch>
            <a:fillRect/>
          </a:stretch>
        </p:blipFill>
        <p:spPr>
          <a:xfrm>
            <a:off x="1630225" y="1577178"/>
            <a:ext cx="3724275" cy="2991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spcBef>
                <a:spcPts val="640"/>
              </a:spcBef>
              <a:spcAft>
                <a:spcPts val="0"/>
              </a:spcAft>
              <a:buNone/>
            </a:pPr>
            <a:r>
              <a:t/>
            </a:r>
            <a:endParaRPr b="1" sz="3600"/>
          </a:p>
        </p:txBody>
      </p:sp>
      <p:sp>
        <p:nvSpPr>
          <p:cNvPr id="296" name="Google Shape;296;p50"/>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Char char="•"/>
            </a:pPr>
            <a:r>
              <a:rPr b="1" lang="en" sz="2400"/>
              <a:t>K=15</a:t>
            </a:r>
            <a:endParaRPr b="1" sz="2400"/>
          </a:p>
          <a:p>
            <a:pPr indent="0" lvl="0" marL="0" rtl="0" algn="l">
              <a:lnSpc>
                <a:spcPct val="100000"/>
              </a:lnSpc>
              <a:spcBef>
                <a:spcPts val="640"/>
              </a:spcBef>
              <a:spcAft>
                <a:spcPts val="0"/>
              </a:spcAft>
              <a:buSzPts val="3200"/>
              <a:buNone/>
            </a:pPr>
            <a:r>
              <a:t/>
            </a:r>
            <a:endParaRPr sz="1800"/>
          </a:p>
        </p:txBody>
      </p:sp>
      <p:pic>
        <p:nvPicPr>
          <p:cNvPr id="297" name="Google Shape;297;p50"/>
          <p:cNvPicPr preferRelativeResize="0"/>
          <p:nvPr/>
        </p:nvPicPr>
        <p:blipFill>
          <a:blip r:embed="rId3">
            <a:alphaModFix/>
          </a:blip>
          <a:stretch>
            <a:fillRect/>
          </a:stretch>
        </p:blipFill>
        <p:spPr>
          <a:xfrm>
            <a:off x="2449050" y="1412725"/>
            <a:ext cx="3629025"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spcBef>
                <a:spcPts val="640"/>
              </a:spcBef>
              <a:spcAft>
                <a:spcPts val="0"/>
              </a:spcAft>
              <a:buNone/>
            </a:pPr>
            <a:r>
              <a:t/>
            </a:r>
            <a:endParaRPr b="1" sz="3600"/>
          </a:p>
        </p:txBody>
      </p:sp>
      <p:sp>
        <p:nvSpPr>
          <p:cNvPr id="303" name="Google Shape;303;p51"/>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Char char="•"/>
            </a:pPr>
            <a:r>
              <a:rPr b="1" lang="en" sz="2400"/>
              <a:t>K=23</a:t>
            </a:r>
            <a:endParaRPr b="1" sz="2400"/>
          </a:p>
          <a:p>
            <a:pPr indent="0" lvl="0" marL="0" rtl="0" algn="l">
              <a:lnSpc>
                <a:spcPct val="100000"/>
              </a:lnSpc>
              <a:spcBef>
                <a:spcPts val="640"/>
              </a:spcBef>
              <a:spcAft>
                <a:spcPts val="0"/>
              </a:spcAft>
              <a:buSzPts val="3200"/>
              <a:buNone/>
            </a:pPr>
            <a:r>
              <a:t/>
            </a:r>
            <a:endParaRPr sz="1800"/>
          </a:p>
        </p:txBody>
      </p:sp>
      <p:pic>
        <p:nvPicPr>
          <p:cNvPr id="304" name="Google Shape;304;p51"/>
          <p:cNvPicPr preferRelativeResize="0"/>
          <p:nvPr/>
        </p:nvPicPr>
        <p:blipFill>
          <a:blip r:embed="rId3">
            <a:alphaModFix/>
          </a:blip>
          <a:stretch>
            <a:fillRect/>
          </a:stretch>
        </p:blipFill>
        <p:spPr>
          <a:xfrm>
            <a:off x="2348325" y="1568075"/>
            <a:ext cx="3733800" cy="3232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spcBef>
                <a:spcPts val="640"/>
              </a:spcBef>
              <a:spcAft>
                <a:spcPts val="0"/>
              </a:spcAft>
              <a:buNone/>
            </a:pPr>
            <a:r>
              <a:t/>
            </a:r>
            <a:endParaRPr b="1" sz="3600"/>
          </a:p>
        </p:txBody>
      </p:sp>
      <p:sp>
        <p:nvSpPr>
          <p:cNvPr id="310" name="Google Shape;310;p52"/>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Char char="•"/>
            </a:pPr>
            <a:r>
              <a:rPr b="1" lang="en" sz="2400"/>
              <a:t>K=31</a:t>
            </a:r>
            <a:endParaRPr b="1" sz="2400"/>
          </a:p>
          <a:p>
            <a:pPr indent="0" lvl="0" marL="0" rtl="0" algn="l">
              <a:lnSpc>
                <a:spcPct val="100000"/>
              </a:lnSpc>
              <a:spcBef>
                <a:spcPts val="640"/>
              </a:spcBef>
              <a:spcAft>
                <a:spcPts val="0"/>
              </a:spcAft>
              <a:buSzPts val="3200"/>
              <a:buNone/>
            </a:pPr>
            <a:r>
              <a:t/>
            </a:r>
            <a:endParaRPr sz="1800"/>
          </a:p>
        </p:txBody>
      </p:sp>
      <p:pic>
        <p:nvPicPr>
          <p:cNvPr id="311" name="Google Shape;311;p52"/>
          <p:cNvPicPr preferRelativeResize="0"/>
          <p:nvPr/>
        </p:nvPicPr>
        <p:blipFill>
          <a:blip r:embed="rId3">
            <a:alphaModFix/>
          </a:blip>
          <a:stretch>
            <a:fillRect/>
          </a:stretch>
        </p:blipFill>
        <p:spPr>
          <a:xfrm>
            <a:off x="2889700" y="1388023"/>
            <a:ext cx="3629025" cy="318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spcBef>
                <a:spcPts val="640"/>
              </a:spcBef>
              <a:spcAft>
                <a:spcPts val="0"/>
              </a:spcAft>
              <a:buNone/>
            </a:pPr>
            <a:r>
              <a:t/>
            </a:r>
            <a:endParaRPr b="1" sz="3600"/>
          </a:p>
        </p:txBody>
      </p:sp>
      <p:sp>
        <p:nvSpPr>
          <p:cNvPr id="317" name="Google Shape;317;p53"/>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Char char="•"/>
            </a:pPr>
            <a:r>
              <a:rPr b="1" lang="en" sz="2400"/>
              <a:t>K=45</a:t>
            </a:r>
            <a:endParaRPr sz="1800"/>
          </a:p>
        </p:txBody>
      </p:sp>
      <p:pic>
        <p:nvPicPr>
          <p:cNvPr id="318" name="Google Shape;318;p53"/>
          <p:cNvPicPr preferRelativeResize="0"/>
          <p:nvPr/>
        </p:nvPicPr>
        <p:blipFill>
          <a:blip r:embed="rId3">
            <a:alphaModFix/>
          </a:blip>
          <a:stretch>
            <a:fillRect/>
          </a:stretch>
        </p:blipFill>
        <p:spPr>
          <a:xfrm>
            <a:off x="2457225" y="1398950"/>
            <a:ext cx="3220125" cy="326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idx="1" type="body"/>
          </p:nvPr>
        </p:nvSpPr>
        <p:spPr>
          <a:xfrm>
            <a:off x="311700" y="1352750"/>
            <a:ext cx="8520600" cy="3216000"/>
          </a:xfrm>
          <a:prstGeom prst="rect">
            <a:avLst/>
          </a:prstGeom>
          <a:noFill/>
          <a:ln>
            <a:noFill/>
          </a:ln>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DBSCAN is a clustering method that finds spherical or convex clusters(Complex Shapes or Nested Clusters)</a:t>
            </a:r>
            <a:endParaRPr sz="1800"/>
          </a:p>
          <a:p>
            <a:pPr indent="-342900" lvl="0" marL="457200" rtl="0" algn="l">
              <a:spcBef>
                <a:spcPts val="0"/>
              </a:spcBef>
              <a:spcAft>
                <a:spcPts val="0"/>
              </a:spcAft>
              <a:buSzPts val="1800"/>
              <a:buChar char="•"/>
            </a:pPr>
            <a:r>
              <a:rPr lang="en" sz="1800"/>
              <a:t>It is suitable for compact, well-separated clusters and is affected by noise and outliers.</a:t>
            </a:r>
            <a:endParaRPr sz="1800"/>
          </a:p>
          <a:p>
            <a:pPr indent="-342900" lvl="0" marL="457200" rtl="0" algn="l">
              <a:spcBef>
                <a:spcPts val="0"/>
              </a:spcBef>
              <a:spcAft>
                <a:spcPts val="0"/>
              </a:spcAft>
              <a:buSzPts val="1800"/>
              <a:buChar char="•"/>
            </a:pPr>
            <a:r>
              <a:rPr lang="en" sz="1800"/>
              <a:t> The algorithm requires two parameters: epsilon (neighborhood around a data point) and MinPts (minimum number of neighbors within eps radius).</a:t>
            </a:r>
            <a:endParaRPr sz="1800"/>
          </a:p>
          <a:p>
            <a:pPr indent="-342900" lvl="0" marL="457200" rtl="0" algn="l">
              <a:spcBef>
                <a:spcPts val="0"/>
              </a:spcBef>
              <a:spcAft>
                <a:spcPts val="0"/>
              </a:spcAft>
              <a:buSzPts val="1800"/>
              <a:buChar char="•"/>
            </a:pPr>
            <a:r>
              <a:rPr lang="en" sz="1800"/>
              <a:t> DBSCAN does not specify the number of clusters, unlike K-Means which is sensitive to the number of clusters.</a:t>
            </a:r>
            <a:endParaRPr sz="1800"/>
          </a:p>
          <a:p>
            <a:pPr indent="-342900" lvl="0" marL="457200" rtl="0" algn="l">
              <a:spcBef>
                <a:spcPts val="0"/>
              </a:spcBef>
              <a:spcAft>
                <a:spcPts val="0"/>
              </a:spcAft>
              <a:buSzPts val="1800"/>
              <a:buChar char="•"/>
            </a:pPr>
            <a:r>
              <a:rPr lang="en" sz="1800"/>
              <a:t> DBSCAN can work well with datasets with noise and outliers, while K-Means does not.</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a:p>
        </p:txBody>
      </p:sp>
      <p:sp>
        <p:nvSpPr>
          <p:cNvPr id="324" name="Google Shape;324;p54"/>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DBSCAN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970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sz="3600"/>
          </a:p>
        </p:txBody>
      </p:sp>
      <p:sp>
        <p:nvSpPr>
          <p:cNvPr id="147" name="Google Shape;147;p28"/>
          <p:cNvSpPr txBox="1"/>
          <p:nvPr>
            <p:ph idx="1" type="body"/>
          </p:nvPr>
        </p:nvSpPr>
        <p:spPr>
          <a:xfrm>
            <a:off x="182483" y="1224445"/>
            <a:ext cx="8520600" cy="3173100"/>
          </a:xfrm>
          <a:prstGeom prst="rect">
            <a:avLst/>
          </a:prstGeom>
          <a:noFill/>
          <a:ln>
            <a:noFill/>
          </a:ln>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Model Evaluation</a:t>
            </a:r>
            <a:endParaRPr sz="1800"/>
          </a:p>
          <a:p>
            <a:pPr indent="-342900" lvl="0" marL="457200" rtl="0" algn="l">
              <a:spcBef>
                <a:spcPts val="640"/>
              </a:spcBef>
              <a:spcAft>
                <a:spcPts val="0"/>
              </a:spcAft>
              <a:buSzPts val="1800"/>
              <a:buChar char="•"/>
            </a:pPr>
            <a:r>
              <a:rPr lang="en" sz="1800"/>
              <a:t>Timeline</a:t>
            </a:r>
            <a:endParaRPr sz="1800"/>
          </a:p>
          <a:p>
            <a:pPr indent="-342900" lvl="0" marL="457200" rtl="0" algn="l">
              <a:spcBef>
                <a:spcPts val="0"/>
              </a:spcBef>
              <a:spcAft>
                <a:spcPts val="0"/>
              </a:spcAft>
              <a:buSzPts val="1800"/>
              <a:buChar char="•"/>
            </a:pPr>
            <a:r>
              <a:rPr lang="en" sz="1800"/>
              <a:t>References</a:t>
            </a:r>
            <a:endParaRPr sz="1800"/>
          </a:p>
          <a:p>
            <a:pPr indent="0" lvl="0" marL="457200" rtl="0" algn="l">
              <a:spcBef>
                <a:spcPts val="0"/>
              </a:spcBef>
              <a:spcAft>
                <a:spcPts val="0"/>
              </a:spcAft>
              <a:buNone/>
            </a:pPr>
            <a:r>
              <a:t/>
            </a:r>
            <a:endParaRPr sz="1700"/>
          </a:p>
          <a:p>
            <a:pPr indent="0" lvl="0" marL="457200" rtl="0" algn="l">
              <a:lnSpc>
                <a:spcPct val="100000"/>
              </a:lnSpc>
              <a:spcBef>
                <a:spcPts val="0"/>
              </a:spcBef>
              <a:spcAft>
                <a:spcPts val="0"/>
              </a:spcAft>
              <a:buNone/>
            </a:pPr>
            <a:r>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5"/>
          <p:cNvSpPr txBox="1"/>
          <p:nvPr>
            <p:ph idx="1" type="body"/>
          </p:nvPr>
        </p:nvSpPr>
        <p:spPr>
          <a:xfrm>
            <a:off x="311700" y="1352750"/>
            <a:ext cx="8520600" cy="3216000"/>
          </a:xfrm>
          <a:prstGeom prst="rect">
            <a:avLst/>
          </a:prstGeom>
          <a:noFill/>
          <a:ln>
            <a:noFill/>
          </a:ln>
        </p:spPr>
        <p:txBody>
          <a:bodyPr anchorCtr="0" anchor="t" bIns="45700" lIns="91425" spcFirstLastPara="1" rIns="91425" wrap="square" tIns="45700">
            <a:noAutofit/>
          </a:bodyPr>
          <a:lstStyle/>
          <a:p>
            <a:pPr indent="-342900" lvl="0" marL="457200" rtl="0" algn="l">
              <a:spcBef>
                <a:spcPts val="640"/>
              </a:spcBef>
              <a:spcAft>
                <a:spcPts val="0"/>
              </a:spcAft>
              <a:buSzPts val="1800"/>
              <a:buAutoNum type="arabicPeriod"/>
            </a:pPr>
            <a:r>
              <a:rPr lang="en" sz="1800"/>
              <a:t> Calculate pairwise distances between samples. (Euclidean distance)</a:t>
            </a:r>
            <a:endParaRPr sz="1800"/>
          </a:p>
          <a:p>
            <a:pPr indent="-342900" lvl="0" marL="457200" rtl="0" algn="l">
              <a:spcBef>
                <a:spcPts val="0"/>
              </a:spcBef>
              <a:spcAft>
                <a:spcPts val="0"/>
              </a:spcAft>
              <a:buSzPts val="1800"/>
              <a:buAutoNum type="arabicPeriod"/>
            </a:pPr>
            <a:r>
              <a:rPr lang="en" sz="1800"/>
              <a:t> Initialize labels and cluster ID.</a:t>
            </a:r>
            <a:endParaRPr sz="1800"/>
          </a:p>
          <a:p>
            <a:pPr indent="-342900" lvl="0" marL="457200" rtl="0" algn="l">
              <a:spcBef>
                <a:spcPts val="0"/>
              </a:spcBef>
              <a:spcAft>
                <a:spcPts val="0"/>
              </a:spcAft>
              <a:buSzPts val="1800"/>
              <a:buAutoNum type="arabicPeriod"/>
            </a:pPr>
            <a:r>
              <a:rPr lang="en" sz="1800"/>
              <a:t> Loop over all samples.</a:t>
            </a:r>
            <a:endParaRPr sz="1800"/>
          </a:p>
          <a:p>
            <a:pPr indent="-342900" lvl="0" marL="457200" rtl="0" algn="l">
              <a:spcBef>
                <a:spcPts val="0"/>
              </a:spcBef>
              <a:spcAft>
                <a:spcPts val="0"/>
              </a:spcAft>
              <a:buSzPts val="1800"/>
              <a:buAutoNum type="arabicPeriod"/>
            </a:pPr>
            <a:r>
              <a:rPr lang="en" sz="1800"/>
              <a:t> Find samples within epsilon distance from current sample.</a:t>
            </a:r>
            <a:endParaRPr sz="1800"/>
          </a:p>
          <a:p>
            <a:pPr indent="-342900" lvl="0" marL="457200" rtl="0" algn="l">
              <a:spcBef>
                <a:spcPts val="0"/>
              </a:spcBef>
              <a:spcAft>
                <a:spcPts val="0"/>
              </a:spcAft>
              <a:buSzPts val="1800"/>
              <a:buAutoNum type="arabicPeriod"/>
            </a:pPr>
            <a:r>
              <a:rPr lang="en" sz="1800"/>
              <a:t> Expand cluster from current sample.</a:t>
            </a:r>
            <a:endParaRPr sz="1800"/>
          </a:p>
          <a:p>
            <a:pPr indent="-342900" lvl="0" marL="457200" rtl="0" algn="l">
              <a:spcBef>
                <a:spcPts val="0"/>
              </a:spcBef>
              <a:spcAft>
                <a:spcPts val="0"/>
              </a:spcAft>
              <a:buSzPts val="1800"/>
              <a:buAutoNum type="arabicPeriod"/>
            </a:pPr>
            <a:r>
              <a:rPr lang="en" sz="1800"/>
              <a:t> Loop over neighbors not yet assigned to a cluster.</a:t>
            </a:r>
            <a:endParaRPr sz="1800"/>
          </a:p>
          <a:p>
            <a:pPr indent="-342900" lvl="0" marL="457200" rtl="0" algn="l">
              <a:spcBef>
                <a:spcPts val="0"/>
              </a:spcBef>
              <a:spcAft>
                <a:spcPts val="0"/>
              </a:spcAft>
              <a:buSzPts val="1800"/>
              <a:buAutoNum type="arabicPeriod"/>
            </a:pPr>
            <a:r>
              <a:rPr lang="en" sz="1800"/>
              <a:t> Find samples within epsilon distance from neighbor.</a:t>
            </a:r>
            <a:endParaRPr sz="1800"/>
          </a:p>
          <a:p>
            <a:pPr indent="-342900" lvl="0" marL="457200" rtl="0" algn="l">
              <a:spcBef>
                <a:spcPts val="0"/>
              </a:spcBef>
              <a:spcAft>
                <a:spcPts val="0"/>
              </a:spcAft>
              <a:buSzPts val="1800"/>
              <a:buAutoNum type="arabicPeriod"/>
            </a:pPr>
            <a:r>
              <a:rPr lang="en" sz="1800"/>
              <a:t> Expand cluster from core point.</a:t>
            </a:r>
            <a:endParaRPr sz="1800"/>
          </a:p>
          <a:p>
            <a:pPr indent="-342900" lvl="0" marL="457200" rtl="0" algn="l">
              <a:spcBef>
                <a:spcPts val="0"/>
              </a:spcBef>
              <a:spcAft>
                <a:spcPts val="0"/>
              </a:spcAft>
              <a:buSzPts val="1800"/>
              <a:buAutoNum type="arabicPeriod"/>
            </a:pPr>
            <a:r>
              <a:rPr lang="en" sz="1800"/>
              <a:t> Add previously identified neighbor as noise to current cluster.</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a:p>
        </p:txBody>
      </p:sp>
      <p:sp>
        <p:nvSpPr>
          <p:cNvPr id="330" name="Google Shape;330;p55"/>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DBSCAN Algorithm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56"/>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t/>
            </a:r>
            <a:endParaRPr/>
          </a:p>
        </p:txBody>
      </p:sp>
      <p:pic>
        <p:nvPicPr>
          <p:cNvPr id="337" name="Google Shape;337;p56"/>
          <p:cNvPicPr preferRelativeResize="0"/>
          <p:nvPr/>
        </p:nvPicPr>
        <p:blipFill>
          <a:blip r:embed="rId3">
            <a:alphaModFix/>
          </a:blip>
          <a:stretch>
            <a:fillRect/>
          </a:stretch>
        </p:blipFill>
        <p:spPr>
          <a:xfrm>
            <a:off x="1498513" y="327363"/>
            <a:ext cx="4722875" cy="4305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idx="1" type="body"/>
          </p:nvPr>
        </p:nvSpPr>
        <p:spPr>
          <a:xfrm>
            <a:off x="311700" y="1352750"/>
            <a:ext cx="8520600" cy="3216000"/>
          </a:xfrm>
          <a:prstGeom prst="rect">
            <a:avLst/>
          </a:prstGeom>
          <a:noFill/>
          <a:ln>
            <a:noFill/>
          </a:ln>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b="1" lang="en" sz="1800" u="sng"/>
              <a:t>Evaluation Metrics Overview</a:t>
            </a:r>
            <a:r>
              <a:rPr lang="en" sz="1800" u="sng"/>
              <a:t>:</a:t>
            </a:r>
            <a:endParaRPr sz="1800" u="sng"/>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b="1" lang="en" sz="1800"/>
              <a:t>Conditional Entropy</a:t>
            </a:r>
            <a:r>
              <a:rPr lang="en" sz="1800"/>
              <a:t>: Measures the average information needed to describe the outcome of one random variable given the value of another.</a:t>
            </a:r>
            <a:endParaRPr sz="1800"/>
          </a:p>
          <a:p>
            <a:pPr indent="-342900" lvl="0" marL="457200" rtl="0" algn="l">
              <a:spcBef>
                <a:spcPts val="640"/>
              </a:spcBef>
              <a:spcAft>
                <a:spcPts val="0"/>
              </a:spcAft>
              <a:buSzPts val="1800"/>
              <a:buChar char="•"/>
            </a:pPr>
            <a:r>
              <a:rPr b="1" lang="en" sz="1800"/>
              <a:t>Recall</a:t>
            </a:r>
            <a:r>
              <a:rPr lang="en" sz="1800"/>
              <a:t>: Measures the proportion of actual positive cases correctly identified by the model.</a:t>
            </a:r>
            <a:endParaRPr sz="1800"/>
          </a:p>
          <a:p>
            <a:pPr indent="-342900" lvl="0" marL="457200" rtl="0" algn="l">
              <a:spcBef>
                <a:spcPts val="640"/>
              </a:spcBef>
              <a:spcAft>
                <a:spcPts val="0"/>
              </a:spcAft>
              <a:buSzPts val="1800"/>
              <a:buChar char="•"/>
            </a:pPr>
            <a:r>
              <a:rPr b="1" lang="en" sz="1800"/>
              <a:t>F1 Score</a:t>
            </a:r>
            <a:r>
              <a:rPr lang="en" sz="1800"/>
              <a:t>: Harmonic mean of Precision and Recall, providing a balance.</a:t>
            </a:r>
            <a:endParaRPr sz="1800"/>
          </a:p>
          <a:p>
            <a:pPr indent="-342900" lvl="0" marL="457200" rtl="0" algn="l">
              <a:spcBef>
                <a:spcPts val="0"/>
              </a:spcBef>
              <a:spcAft>
                <a:spcPts val="0"/>
              </a:spcAft>
              <a:buSzPts val="1800"/>
              <a:buChar char="•"/>
            </a:pPr>
            <a:r>
              <a:rPr b="1" lang="en" sz="1800"/>
              <a:t>Precision</a:t>
            </a:r>
            <a:r>
              <a:rPr lang="en" sz="1800"/>
              <a:t>: Measures the proportion of positive predictions that were correct.</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a:p>
        </p:txBody>
      </p:sp>
      <p:sp>
        <p:nvSpPr>
          <p:cNvPr id="343" name="Google Shape;343;p57"/>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Model Evaluation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408950" y="2613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t>Results</a:t>
            </a:r>
            <a:endParaRPr b="1" sz="3600"/>
          </a:p>
        </p:txBody>
      </p:sp>
      <p:sp>
        <p:nvSpPr>
          <p:cNvPr id="349" name="Google Shape;349;p58"/>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350" name="Google Shape;350;p58"/>
          <p:cNvPicPr preferRelativeResize="0"/>
          <p:nvPr/>
        </p:nvPicPr>
        <p:blipFill>
          <a:blip r:embed="rId3">
            <a:alphaModFix/>
          </a:blip>
          <a:stretch>
            <a:fillRect/>
          </a:stretch>
        </p:blipFill>
        <p:spPr>
          <a:xfrm>
            <a:off x="494825" y="1059875"/>
            <a:ext cx="4478776" cy="3601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Precision</a:t>
            </a:r>
            <a:endParaRPr/>
          </a:p>
        </p:txBody>
      </p:sp>
      <p:pic>
        <p:nvPicPr>
          <p:cNvPr id="356" name="Google Shape;356;p59"/>
          <p:cNvPicPr preferRelativeResize="0"/>
          <p:nvPr/>
        </p:nvPicPr>
        <p:blipFill>
          <a:blip r:embed="rId3">
            <a:alphaModFix/>
          </a:blip>
          <a:stretch>
            <a:fillRect/>
          </a:stretch>
        </p:blipFill>
        <p:spPr>
          <a:xfrm>
            <a:off x="427825" y="1164125"/>
            <a:ext cx="5393525" cy="3546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Recall</a:t>
            </a:r>
            <a:endParaRPr/>
          </a:p>
        </p:txBody>
      </p:sp>
      <p:pic>
        <p:nvPicPr>
          <p:cNvPr id="362" name="Google Shape;362;p60"/>
          <p:cNvPicPr preferRelativeResize="0"/>
          <p:nvPr/>
        </p:nvPicPr>
        <p:blipFill>
          <a:blip r:embed="rId3">
            <a:alphaModFix/>
          </a:blip>
          <a:stretch>
            <a:fillRect/>
          </a:stretch>
        </p:blipFill>
        <p:spPr>
          <a:xfrm>
            <a:off x="372725" y="1064625"/>
            <a:ext cx="5134353" cy="3884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176325" y="30610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F1 Score</a:t>
            </a:r>
            <a:endParaRPr/>
          </a:p>
        </p:txBody>
      </p:sp>
      <p:pic>
        <p:nvPicPr>
          <p:cNvPr id="368" name="Google Shape;368;p61"/>
          <p:cNvPicPr preferRelativeResize="0"/>
          <p:nvPr/>
        </p:nvPicPr>
        <p:blipFill>
          <a:blip r:embed="rId3">
            <a:alphaModFix/>
          </a:blip>
          <a:stretch>
            <a:fillRect/>
          </a:stretch>
        </p:blipFill>
        <p:spPr>
          <a:xfrm>
            <a:off x="314400" y="1114725"/>
            <a:ext cx="6192750" cy="3736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219550" y="28450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Conditional Entropy</a:t>
            </a:r>
            <a:endParaRPr/>
          </a:p>
        </p:txBody>
      </p:sp>
      <p:pic>
        <p:nvPicPr>
          <p:cNvPr id="374" name="Google Shape;374;p62"/>
          <p:cNvPicPr preferRelativeResize="0"/>
          <p:nvPr/>
        </p:nvPicPr>
        <p:blipFill>
          <a:blip r:embed="rId3">
            <a:alphaModFix/>
          </a:blip>
          <a:stretch>
            <a:fillRect/>
          </a:stretch>
        </p:blipFill>
        <p:spPr>
          <a:xfrm>
            <a:off x="413975" y="1070125"/>
            <a:ext cx="5338354" cy="3884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3"/>
          <p:cNvSpPr txBox="1"/>
          <p:nvPr>
            <p:ph type="title"/>
          </p:nvPr>
        </p:nvSpPr>
        <p:spPr>
          <a:xfrm>
            <a:off x="230350" y="3817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TimeLine</a:t>
            </a:r>
            <a:endParaRPr/>
          </a:p>
        </p:txBody>
      </p:sp>
      <p:sp>
        <p:nvSpPr>
          <p:cNvPr id="380" name="Google Shape;380;p63"/>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t/>
            </a:r>
            <a:endParaRPr/>
          </a:p>
        </p:txBody>
      </p:sp>
      <p:pic>
        <p:nvPicPr>
          <p:cNvPr id="381" name="Google Shape;381;p63"/>
          <p:cNvPicPr preferRelativeResize="0"/>
          <p:nvPr/>
        </p:nvPicPr>
        <p:blipFill rotWithShape="1">
          <a:blip r:embed="rId3">
            <a:alphaModFix/>
          </a:blip>
          <a:srcRect b="0" l="0" r="0" t="0"/>
          <a:stretch/>
        </p:blipFill>
        <p:spPr>
          <a:xfrm>
            <a:off x="311700" y="1152475"/>
            <a:ext cx="5578323" cy="32387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title"/>
          </p:nvPr>
        </p:nvSpPr>
        <p:spPr>
          <a:xfrm>
            <a:off x="123550" y="433250"/>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References</a:t>
            </a:r>
            <a:endParaRPr/>
          </a:p>
        </p:txBody>
      </p:sp>
      <p:sp>
        <p:nvSpPr>
          <p:cNvPr id="387" name="Google Shape;387;p64"/>
          <p:cNvSpPr txBox="1"/>
          <p:nvPr>
            <p:ph idx="1" type="body"/>
          </p:nvPr>
        </p:nvSpPr>
        <p:spPr>
          <a:xfrm>
            <a:off x="201000" y="1092850"/>
            <a:ext cx="8520600" cy="3717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640"/>
              </a:spcBef>
              <a:spcAft>
                <a:spcPts val="0"/>
              </a:spcAft>
              <a:buSzPts val="3200"/>
              <a:buNone/>
            </a:pPr>
            <a:r>
              <a:rPr b="1" lang="en" sz="1300"/>
              <a:t>[1] S. Begum and S. Kumar, “IJESRT INTERNATIONAL JOURNAL OF ENGINEERING SCIENCES &amp; RESEARCH TECHNOLOGY A COMPREHENSIVE STUDY ON ETHICAL HACKING,” vol. 5, no. 8, pp. 214–219, 2016.</a:t>
            </a:r>
            <a:endParaRPr b="1" sz="1300"/>
          </a:p>
          <a:p>
            <a:pPr indent="0" lvl="0" marL="457200" rtl="0" algn="l">
              <a:lnSpc>
                <a:spcPct val="100000"/>
              </a:lnSpc>
              <a:spcBef>
                <a:spcPts val="640"/>
              </a:spcBef>
              <a:spcAft>
                <a:spcPts val="0"/>
              </a:spcAft>
              <a:buSzPts val="3200"/>
              <a:buNone/>
            </a:pPr>
            <a:r>
              <a:rPr b="1" lang="en" sz="1300"/>
              <a:t> [2] “Role of Ethical Hacking in System,” no. May, 2018. Electronic copy available at: https://ssrn.com/abstract=3391093 International Journal of Computer Science &amp; Information Technology (IJCSIT) Vol 11, No 2, April 2019 35</a:t>
            </a:r>
            <a:endParaRPr b="1" sz="1300"/>
          </a:p>
          <a:p>
            <a:pPr indent="0" lvl="0" marL="457200" rtl="0" algn="l">
              <a:lnSpc>
                <a:spcPct val="100000"/>
              </a:lnSpc>
              <a:spcBef>
                <a:spcPts val="640"/>
              </a:spcBef>
              <a:spcAft>
                <a:spcPts val="0"/>
              </a:spcAft>
              <a:buSzPts val="3200"/>
              <a:buNone/>
            </a:pPr>
            <a:r>
              <a:rPr b="1" lang="en" sz="1300"/>
              <a:t> [3] “What is white hat? - Definition from WhatIs.com.” [Online]. Available: https://searchsecurity.techtarget.com/definition/white-hat. [Accessed: 14-Mar-2019].</a:t>
            </a:r>
            <a:endParaRPr b="1" sz="1300"/>
          </a:p>
          <a:p>
            <a:pPr indent="0" lvl="0" marL="457200" rtl="0" algn="l">
              <a:lnSpc>
                <a:spcPct val="100000"/>
              </a:lnSpc>
              <a:spcBef>
                <a:spcPts val="640"/>
              </a:spcBef>
              <a:spcAft>
                <a:spcPts val="0"/>
              </a:spcAft>
              <a:buSzPts val="3200"/>
              <a:buNone/>
            </a:pPr>
            <a:r>
              <a:rPr b="1" lang="en" sz="1300"/>
              <a:t> [4] “What is ethical hacker? - Definition from WhatIs.com.” [Online]. Available: https://searchsecurity.techtarget.com/definition/ethical-hacker. [Accessed: 14-Apr-2019]. </a:t>
            </a:r>
            <a:endParaRPr b="1" sz="1300"/>
          </a:p>
          <a:p>
            <a:pPr indent="0" lvl="0" marL="457200" rtl="0" algn="l">
              <a:lnSpc>
                <a:spcPct val="100000"/>
              </a:lnSpc>
              <a:spcBef>
                <a:spcPts val="640"/>
              </a:spcBef>
              <a:spcAft>
                <a:spcPts val="0"/>
              </a:spcAft>
              <a:buSzPts val="3200"/>
              <a:buNone/>
            </a:pPr>
            <a:r>
              <a:rPr b="1" lang="en" sz="1300"/>
              <a:t>[5] “Types of Hackers and What They Do: White, Black, and Grey | EC-Council Official Blog.” [Online].Available:https://blog.eccouncil.org/types-of-hackers-and-what-they-do-white-black-and-grey/. [Accessed: 14-Mar-2019].</a:t>
            </a:r>
            <a:endParaRPr b="1" sz="1300"/>
          </a:p>
          <a:p>
            <a:pPr indent="0" lvl="0" marL="457200" rtl="0" algn="l">
              <a:lnSpc>
                <a:spcPct val="100000"/>
              </a:lnSpc>
              <a:spcBef>
                <a:spcPts val="640"/>
              </a:spcBef>
              <a:spcAft>
                <a:spcPts val="0"/>
              </a:spcAft>
              <a:buSzPts val="3200"/>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t>Introduction</a:t>
            </a:r>
            <a:endParaRPr b="1" sz="3600"/>
          </a:p>
        </p:txBody>
      </p:sp>
      <p:sp>
        <p:nvSpPr>
          <p:cNvPr id="153" name="Google Shape;153;p29"/>
          <p:cNvSpPr txBox="1"/>
          <p:nvPr>
            <p:ph idx="1" type="body"/>
          </p:nvPr>
        </p:nvSpPr>
        <p:spPr>
          <a:xfrm>
            <a:off x="311700" y="1152475"/>
            <a:ext cx="8520600" cy="38193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To implement this project we are going to use Unsupervised machine learning.</a:t>
            </a:r>
            <a:endParaRPr sz="1800"/>
          </a:p>
          <a:p>
            <a:pPr indent="-342900" lvl="0" marL="457200" rtl="0" algn="l">
              <a:spcBef>
                <a:spcPts val="0"/>
              </a:spcBef>
              <a:spcAft>
                <a:spcPts val="0"/>
              </a:spcAft>
              <a:buSzPts val="1800"/>
              <a:buChar char="•"/>
            </a:pPr>
            <a:r>
              <a:rPr lang="en" sz="1800"/>
              <a:t>How we are going to </a:t>
            </a:r>
            <a:r>
              <a:rPr lang="en" sz="1800"/>
              <a:t>achieve</a:t>
            </a:r>
            <a:r>
              <a:rPr lang="en" sz="1800"/>
              <a:t> it:-</a:t>
            </a:r>
            <a:endParaRPr sz="1800"/>
          </a:p>
          <a:p>
            <a:pPr indent="-342900" lvl="0" marL="457200" rtl="0" algn="l">
              <a:spcBef>
                <a:spcPts val="0"/>
              </a:spcBef>
              <a:spcAft>
                <a:spcPts val="0"/>
              </a:spcAft>
              <a:buSzPts val="1800"/>
              <a:buChar char="•"/>
            </a:pPr>
            <a:r>
              <a:rPr lang="en" sz="1800"/>
              <a:t>Step1:-</a:t>
            </a:r>
            <a:r>
              <a:rPr b="1" lang="en" sz="1800"/>
              <a:t>Preprocessing</a:t>
            </a:r>
            <a:endParaRPr b="1" sz="1800"/>
          </a:p>
          <a:p>
            <a:pPr indent="-342900" lvl="1" marL="914400" rtl="0" algn="l">
              <a:spcBef>
                <a:spcPts val="0"/>
              </a:spcBef>
              <a:spcAft>
                <a:spcPts val="0"/>
              </a:spcAft>
              <a:buSzPts val="1800"/>
              <a:buChar char="–"/>
            </a:pPr>
            <a:r>
              <a:rPr lang="en" sz="1800"/>
              <a:t>Load the KDD dataset,perform clearing and </a:t>
            </a:r>
            <a:r>
              <a:rPr lang="en" sz="1800"/>
              <a:t>preprocessing.</a:t>
            </a:r>
            <a:endParaRPr sz="1800"/>
          </a:p>
          <a:p>
            <a:pPr indent="-342900" lvl="0" marL="457200" rtl="0" algn="l">
              <a:spcBef>
                <a:spcPts val="0"/>
              </a:spcBef>
              <a:spcAft>
                <a:spcPts val="0"/>
              </a:spcAft>
              <a:buSzPts val="1800"/>
              <a:buChar char="•"/>
            </a:pPr>
            <a:r>
              <a:rPr lang="en" sz="1800"/>
              <a:t>Step2:- </a:t>
            </a:r>
            <a:r>
              <a:rPr b="1" lang="en" sz="1800"/>
              <a:t>Feature Selection</a:t>
            </a:r>
            <a:r>
              <a:rPr lang="en" sz="1800"/>
              <a:t>/</a:t>
            </a:r>
            <a:r>
              <a:rPr b="1" lang="en" sz="1800"/>
              <a:t>Extraction</a:t>
            </a:r>
            <a:endParaRPr b="1" sz="1800"/>
          </a:p>
          <a:p>
            <a:pPr indent="-342900" lvl="1" marL="914400" rtl="0" algn="l">
              <a:spcBef>
                <a:spcPts val="0"/>
              </a:spcBef>
              <a:spcAft>
                <a:spcPts val="0"/>
              </a:spcAft>
              <a:buSzPts val="1800"/>
              <a:buChar char="–"/>
            </a:pPr>
            <a:r>
              <a:rPr lang="en" sz="1800"/>
              <a:t>Select relevant features or perform feature extraction to reduce dimensionality and focus on the most informative aspects of the data.</a:t>
            </a:r>
            <a:endParaRPr sz="1800"/>
          </a:p>
          <a:p>
            <a:pPr indent="-342900" lvl="0" marL="457200" rtl="0" algn="l">
              <a:spcBef>
                <a:spcPts val="0"/>
              </a:spcBef>
              <a:spcAft>
                <a:spcPts val="0"/>
              </a:spcAft>
              <a:buSzPts val="1800"/>
              <a:buChar char="•"/>
            </a:pPr>
            <a:r>
              <a:rPr lang="en" sz="1800"/>
              <a:t>Step3 :- </a:t>
            </a:r>
            <a:r>
              <a:rPr b="1" lang="en" sz="1800"/>
              <a:t>Clustering </a:t>
            </a:r>
            <a:endParaRPr b="1" sz="1800"/>
          </a:p>
          <a:p>
            <a:pPr indent="-342900" lvl="1" marL="914400" rtl="0" algn="l">
              <a:spcBef>
                <a:spcPts val="0"/>
              </a:spcBef>
              <a:spcAft>
                <a:spcPts val="0"/>
              </a:spcAft>
              <a:buSzPts val="1800"/>
              <a:buChar char="–"/>
            </a:pPr>
            <a:r>
              <a:rPr lang="en" sz="1800"/>
              <a:t>Utilize K-means and DBSCAN algorithms for clustering the data. These algorithms are effective for identifying clusters in high-dimensional data</a:t>
            </a:r>
            <a:endParaRPr sz="1800"/>
          </a:p>
          <a:p>
            <a:pPr indent="0" lvl="0" marL="0" rtl="0" algn="l">
              <a:spcBef>
                <a:spcPts val="640"/>
              </a:spcBef>
              <a:spcAft>
                <a:spcPts val="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393" name="Google Shape;393;p65"/>
          <p:cNvSpPr txBox="1"/>
          <p:nvPr>
            <p:ph idx="1" type="body"/>
          </p:nvPr>
        </p:nvSpPr>
        <p:spPr>
          <a:xfrm>
            <a:off x="311700" y="1293600"/>
            <a:ext cx="8520600" cy="3416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3200"/>
              <a:buNone/>
            </a:pPr>
            <a:r>
              <a:t/>
            </a:r>
            <a:endParaRPr b="1" sz="4400"/>
          </a:p>
          <a:p>
            <a:pPr indent="0" lvl="0" marL="0" rtl="0" algn="l">
              <a:lnSpc>
                <a:spcPct val="115000"/>
              </a:lnSpc>
              <a:spcBef>
                <a:spcPts val="0"/>
              </a:spcBef>
              <a:spcAft>
                <a:spcPts val="0"/>
              </a:spcAft>
              <a:buClr>
                <a:schemeClr val="dk1"/>
              </a:buClr>
              <a:buSzPts val="1100"/>
              <a:buFont typeface="Arial"/>
              <a:buNone/>
            </a:pPr>
            <a:r>
              <a:rPr b="1" lang="en" sz="4400"/>
              <a:t>               Thank You !!!</a:t>
            </a:r>
            <a:endParaRPr b="1" sz="44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 sz="1800"/>
              <a:t>Step4:- </a:t>
            </a:r>
            <a:r>
              <a:rPr b="1" lang="en" sz="1800"/>
              <a:t>Model Evaluation</a:t>
            </a:r>
            <a:endParaRPr b="1" sz="1800"/>
          </a:p>
          <a:p>
            <a:pPr indent="0" lvl="0" marL="0" rtl="0" algn="l">
              <a:spcBef>
                <a:spcPts val="640"/>
              </a:spcBef>
              <a:spcAft>
                <a:spcPts val="0"/>
              </a:spcAft>
              <a:buNone/>
            </a:pPr>
            <a:r>
              <a:rPr lang="en" sz="1800"/>
              <a:t>	Compare the performance of different clustering algorithms and configurations to identify the most effective approach</a:t>
            </a:r>
            <a:endParaRPr sz="1800"/>
          </a:p>
          <a:p>
            <a:pPr indent="0" lvl="0" marL="0" rtl="0" algn="l">
              <a:spcBef>
                <a:spcPts val="640"/>
              </a:spcBef>
              <a:spcAft>
                <a:spcPts val="0"/>
              </a:spcAft>
              <a:buNone/>
            </a:pPr>
            <a:r>
              <a:rPr lang="en" sz="1800"/>
              <a:t>Step5:- </a:t>
            </a:r>
            <a:r>
              <a:rPr b="1" lang="en" sz="1800"/>
              <a:t>Anomaly detection</a:t>
            </a:r>
            <a:r>
              <a:rPr lang="en" sz="1800"/>
              <a:t>:-</a:t>
            </a:r>
            <a:endParaRPr sz="1800"/>
          </a:p>
          <a:p>
            <a:pPr indent="457200" lvl="0" marL="0" rtl="0" algn="l">
              <a:spcBef>
                <a:spcPts val="640"/>
              </a:spcBef>
              <a:spcAft>
                <a:spcPts val="0"/>
              </a:spcAft>
              <a:buNone/>
            </a:pPr>
            <a:r>
              <a:rPr lang="en" sz="1800"/>
              <a:t>	Identify clusters that deviate significantly from the norm as potential anomalies. Anomalies may indicate compromised systems or unusual behavior.</a:t>
            </a:r>
            <a:endParaRPr sz="1800"/>
          </a:p>
          <a:p>
            <a:pPr indent="0" lvl="0" marL="0" rtl="0" algn="l">
              <a:spcBef>
                <a:spcPts val="640"/>
              </a:spcBef>
              <a:spcAft>
                <a:spcPts val="0"/>
              </a:spcAft>
              <a:buClr>
                <a:schemeClr val="dk1"/>
              </a:buClr>
              <a:buSzPts val="1100"/>
              <a:buFont typeface="Arial"/>
              <a:buNone/>
            </a:pPr>
            <a:r>
              <a:rPr lang="en" sz="1800"/>
              <a:t>	</a:t>
            </a:r>
            <a:endParaRPr sz="1800"/>
          </a:p>
          <a:p>
            <a:pPr indent="0" lvl="0" marL="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sz="3600">
                <a:solidFill>
                  <a:schemeClr val="dk1"/>
                </a:solidFill>
              </a:rPr>
              <a:t>Requirement Analysis</a:t>
            </a:r>
            <a:endParaRPr/>
          </a:p>
        </p:txBody>
      </p:sp>
      <p:sp>
        <p:nvSpPr>
          <p:cNvPr id="165" name="Google Shape;165;p31"/>
          <p:cNvSpPr txBox="1"/>
          <p:nvPr>
            <p:ph idx="1" type="body"/>
          </p:nvPr>
        </p:nvSpPr>
        <p:spPr>
          <a:xfrm>
            <a:off x="384025" y="1513225"/>
            <a:ext cx="8520600" cy="3299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640"/>
              </a:spcBef>
              <a:spcAft>
                <a:spcPts val="0"/>
              </a:spcAft>
              <a:buSzPts val="1800"/>
              <a:buChar char="•"/>
            </a:pPr>
            <a:r>
              <a:rPr lang="en" sz="1800"/>
              <a:t>Technology - Python, Jupyter Notebook , Machine Learning, </a:t>
            </a:r>
            <a:r>
              <a:rPr b="1" lang="en" sz="1800" u="sng"/>
              <a:t>U</a:t>
            </a:r>
            <a:r>
              <a:rPr b="1" lang="en" sz="1800" u="sng"/>
              <a:t>nsupervised learning</a:t>
            </a:r>
            <a:r>
              <a:rPr lang="en" sz="1800"/>
              <a:t> </a:t>
            </a:r>
            <a:endParaRPr sz="1800"/>
          </a:p>
          <a:p>
            <a:pPr indent="0" lvl="0" marL="457200" rtl="0" algn="l">
              <a:lnSpc>
                <a:spcPct val="100000"/>
              </a:lnSpc>
              <a:spcBef>
                <a:spcPts val="640"/>
              </a:spcBef>
              <a:spcAft>
                <a:spcPts val="0"/>
              </a:spcAft>
              <a:buSzPts val="3200"/>
              <a:buNone/>
            </a:pPr>
            <a:r>
              <a:t/>
            </a:r>
            <a:endParaRPr sz="1800"/>
          </a:p>
          <a:p>
            <a:pPr indent="-342900" lvl="0" marL="457200" rtl="0" algn="l">
              <a:lnSpc>
                <a:spcPct val="100000"/>
              </a:lnSpc>
              <a:spcBef>
                <a:spcPts val="640"/>
              </a:spcBef>
              <a:spcAft>
                <a:spcPts val="0"/>
              </a:spcAft>
              <a:buSzPts val="1800"/>
              <a:buChar char="•"/>
            </a:pPr>
            <a:r>
              <a:rPr lang="en" sz="1800"/>
              <a:t>Data - Dataset can be </a:t>
            </a:r>
            <a:r>
              <a:rPr b="1" lang="en" sz="1800" u="sng"/>
              <a:t>downloaded </a:t>
            </a:r>
            <a:r>
              <a:rPr lang="en" sz="1800"/>
              <a:t>from :  </a:t>
            </a:r>
            <a:endParaRPr sz="1800"/>
          </a:p>
          <a:p>
            <a:pPr indent="0" lvl="0" marL="457200" rtl="0" algn="l">
              <a:lnSpc>
                <a:spcPct val="100000"/>
              </a:lnSpc>
              <a:spcBef>
                <a:spcPts val="640"/>
              </a:spcBef>
              <a:spcAft>
                <a:spcPts val="0"/>
              </a:spcAft>
              <a:buNone/>
            </a:pPr>
            <a:r>
              <a:rPr lang="en" sz="1800" u="sng">
                <a:solidFill>
                  <a:schemeClr val="hlink"/>
                </a:solidFill>
                <a:hlinkClick r:id="rId3"/>
              </a:rPr>
              <a:t>https://kdd.ics.uci.edu/databases/kddcup99/kddcup99.html</a:t>
            </a:r>
            <a:endParaRPr sz="1800"/>
          </a:p>
          <a:p>
            <a:pPr indent="0" lvl="0" marL="457200" rtl="0" algn="l">
              <a:lnSpc>
                <a:spcPct val="100000"/>
              </a:lnSpc>
              <a:spcBef>
                <a:spcPts val="640"/>
              </a:spcBef>
              <a:spcAft>
                <a:spcPts val="0"/>
              </a:spcAft>
              <a:buSzPts val="3200"/>
              <a:buNone/>
            </a:pPr>
            <a:r>
              <a:t/>
            </a:r>
            <a:endParaRPr sz="1800"/>
          </a:p>
          <a:p>
            <a:pPr indent="-342900" lvl="0" marL="457200" rtl="0" algn="l">
              <a:lnSpc>
                <a:spcPct val="100000"/>
              </a:lnSpc>
              <a:spcBef>
                <a:spcPts val="640"/>
              </a:spcBef>
              <a:spcAft>
                <a:spcPts val="0"/>
              </a:spcAft>
              <a:buSzPts val="1800"/>
              <a:buChar char="•"/>
            </a:pPr>
            <a:r>
              <a:rPr lang="en" sz="1800"/>
              <a:t>Hardware - Minimum </a:t>
            </a:r>
            <a:r>
              <a:rPr lang="en" sz="1800"/>
              <a:t>16gb</a:t>
            </a:r>
            <a:r>
              <a:rPr lang="en" sz="1800"/>
              <a:t> ram , Nvidia cuda GPU 4gb VRAM </a:t>
            </a:r>
            <a:endParaRPr sz="1800"/>
          </a:p>
          <a:p>
            <a:pPr indent="0" lvl="0" marL="0" rtl="0" algn="l">
              <a:lnSpc>
                <a:spcPct val="100000"/>
              </a:lnSpc>
              <a:spcBef>
                <a:spcPts val="640"/>
              </a:spcBef>
              <a:spcAft>
                <a:spcPts val="0"/>
              </a:spcAft>
              <a:buSzPts val="3200"/>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t>KDD Dataset</a:t>
            </a:r>
            <a:endParaRPr b="1" sz="3600"/>
          </a:p>
        </p:txBody>
      </p:sp>
      <p:sp>
        <p:nvSpPr>
          <p:cNvPr id="171" name="Google Shape;171;p32"/>
          <p:cNvSpPr txBox="1"/>
          <p:nvPr>
            <p:ph idx="1" type="body"/>
          </p:nvPr>
        </p:nvSpPr>
        <p:spPr>
          <a:xfrm>
            <a:off x="311688" y="1484810"/>
            <a:ext cx="8520600" cy="34164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The KDD Cup dataset is a well-known dataset used in machine learning and data mining competitions. It was created for the </a:t>
            </a:r>
            <a:r>
              <a:rPr b="1" lang="en" sz="1800"/>
              <a:t>KDD Cup competition organized by ACM SIGKDD,</a:t>
            </a:r>
            <a:r>
              <a:rPr lang="en" sz="1800"/>
              <a:t> which is a premier international conference in data mining and knowledge discovery.</a:t>
            </a:r>
            <a:endParaRPr sz="1800"/>
          </a:p>
          <a:p>
            <a:pPr indent="0" lvl="0" marL="13716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The KDD data set is a standard data set used for the research on  compromise  detection systems.</a:t>
            </a:r>
            <a:endParaRPr sz="1800"/>
          </a:p>
          <a:p>
            <a:pPr indent="0" lvl="0" marL="914400" rtl="0" algn="l">
              <a:spcBef>
                <a:spcPts val="640"/>
              </a:spcBef>
              <a:spcAft>
                <a:spcPts val="0"/>
              </a:spcAft>
              <a:buNone/>
            </a:pPr>
            <a:r>
              <a:t/>
            </a:r>
            <a:endParaRPr sz="2400"/>
          </a:p>
        </p:txBody>
      </p:sp>
      <p:sp>
        <p:nvSpPr>
          <p:cNvPr id="172" name="Google Shape;172;p32"/>
          <p:cNvSpPr txBox="1"/>
          <p:nvPr/>
        </p:nvSpPr>
        <p:spPr>
          <a:xfrm>
            <a:off x="0" y="2043545"/>
            <a:ext cx="9144000" cy="67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600"/>
              <a:t>Advantage of KDD dataset</a:t>
            </a:r>
            <a:endParaRPr b="1" sz="3600"/>
          </a:p>
        </p:txBody>
      </p:sp>
      <p:sp>
        <p:nvSpPr>
          <p:cNvPr id="178" name="Google Shape;178;p33"/>
          <p:cNvSpPr txBox="1"/>
          <p:nvPr>
            <p:ph idx="1" type="body"/>
          </p:nvPr>
        </p:nvSpPr>
        <p:spPr>
          <a:xfrm>
            <a:off x="366050" y="1446075"/>
            <a:ext cx="8520600" cy="33537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lang="en" sz="1800"/>
              <a:t>Availability and Accessibility</a:t>
            </a:r>
            <a:endParaRPr sz="1800"/>
          </a:p>
          <a:p>
            <a:pPr indent="-342900" lvl="0" marL="457200" rtl="0" algn="l">
              <a:spcBef>
                <a:spcPts val="0"/>
              </a:spcBef>
              <a:spcAft>
                <a:spcPts val="0"/>
              </a:spcAft>
              <a:buSzPts val="1800"/>
              <a:buChar char="•"/>
            </a:pPr>
            <a:r>
              <a:rPr lang="en" sz="1800"/>
              <a:t>This dataset contains network traffic data captured from a simulated environment, making it relevant to real-world scenarios.</a:t>
            </a:r>
            <a:endParaRPr sz="1800"/>
          </a:p>
          <a:p>
            <a:pPr indent="-342900" lvl="0" marL="457200" rtl="0" algn="l">
              <a:spcBef>
                <a:spcPts val="0"/>
              </a:spcBef>
              <a:spcAft>
                <a:spcPts val="0"/>
              </a:spcAft>
              <a:buSzPts val="1800"/>
              <a:buChar char="•"/>
            </a:pPr>
            <a:r>
              <a:rPr lang="en" sz="1800"/>
              <a:t>The KDD dataset has been used as a benchmark dataset for evaluating  performance of Compromise detection systems</a:t>
            </a:r>
            <a:endParaRPr sz="1800"/>
          </a:p>
          <a:p>
            <a:pPr indent="-342900" lvl="0" marL="457200" rtl="0" algn="l">
              <a:spcBef>
                <a:spcPts val="0"/>
              </a:spcBef>
              <a:spcAft>
                <a:spcPts val="0"/>
              </a:spcAft>
              <a:buSzPts val="1800"/>
              <a:buChar char="•"/>
            </a:pPr>
            <a:r>
              <a:rPr lang="en" sz="1800"/>
              <a:t>The KDD Cup 1999 dataset was one of the earliest publicly available datasets for intrusion detection research. Its historical significance has contributed to its popularity and continued use in cybersecurity community.</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180850"/>
            <a:ext cx="8520600" cy="83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3600">
                <a:solidFill>
                  <a:schemeClr val="dk1"/>
                </a:solidFill>
              </a:rPr>
              <a:t>KDDCUP DATA</a:t>
            </a:r>
            <a:endParaRPr sz="3600"/>
          </a:p>
        </p:txBody>
      </p:sp>
      <p:sp>
        <p:nvSpPr>
          <p:cNvPr id="184" name="Google Shape;184;p34"/>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185" name="Google Shape;185;p34"/>
          <p:cNvPicPr preferRelativeResize="0"/>
          <p:nvPr/>
        </p:nvPicPr>
        <p:blipFill>
          <a:blip r:embed="rId3">
            <a:alphaModFix/>
          </a:blip>
          <a:stretch>
            <a:fillRect/>
          </a:stretch>
        </p:blipFill>
        <p:spPr>
          <a:xfrm>
            <a:off x="420450" y="1076350"/>
            <a:ext cx="6616550" cy="366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