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70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74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727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5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801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510084-A148-413C-A8CB-44219686C8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C27827-9BCD-4348-B646-0DD81DD014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60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Energi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err="1" smtClean="0"/>
              <a:t>potensial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Ayu </a:t>
            </a:r>
            <a:r>
              <a:rPr lang="en-US" dirty="0" err="1"/>
              <a:t>latifah</a:t>
            </a:r>
            <a:endParaRPr lang="en-US" dirty="0"/>
          </a:p>
          <a:p>
            <a:r>
              <a:rPr lang="en-US" dirty="0" err="1"/>
              <a:t>Fisika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8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8195" y="1238412"/>
                <a:ext cx="10887739" cy="4873631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Sekarang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 smtClean="0"/>
                  <a:t>gaya</a:t>
                </a:r>
                <a:r>
                  <a:rPr lang="en-US" dirty="0"/>
                  <a:t> </a:t>
                </a:r>
                <a:r>
                  <a:rPr lang="sv-SE" dirty="0" smtClean="0"/>
                  <a:t>pegas</a:t>
                </a:r>
                <a:r>
                  <a:rPr lang="sv-SE" dirty="0"/>
                  <a:t>. Ketika pegas bertambah panjang </a:t>
                </a:r>
                <a:r>
                  <a:rPr lang="sv-SE" i="1" dirty="0"/>
                  <a:t>dx </a:t>
                </a:r>
                <a:r>
                  <a:rPr lang="sv-SE" dirty="0"/>
                  <a:t>maka kerja yang </a:t>
                </a:r>
                <a:r>
                  <a:rPr lang="sv-SE" dirty="0" smtClean="0"/>
                  <a:t>dilakukan </a:t>
                </a:r>
                <a:r>
                  <a:rPr lang="en-US" dirty="0" err="1" smtClean="0"/>
                  <a:t>pegas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endParaRPr lang="en-US" b="1" dirty="0" smtClean="0"/>
              </a:p>
              <a:p>
                <a:r>
                  <a:rPr lang="en-US" dirty="0" err="1" smtClean="0"/>
                  <a:t>Kerja</a:t>
                </a:r>
                <a:r>
                  <a:rPr lang="en-US" dirty="0" smtClean="0"/>
                  <a:t> </a:t>
                </a:r>
                <a:r>
                  <a:rPr lang="en-US" dirty="0"/>
                  <a:t>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pegas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menambah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adalah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nary>
                            <m:naryPr>
                              <m:limLoc m:val="undOvr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type m:val="noBar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konservatif</a:t>
                </a:r>
                <a:r>
                  <a:rPr lang="en-US" dirty="0"/>
                  <a:t>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selisih</a:t>
                </a:r>
                <a:r>
                  <a:rPr lang="en-US" dirty="0"/>
                  <a:t> </a:t>
                </a:r>
                <a:r>
                  <a:rPr lang="sv-SE" dirty="0" smtClean="0"/>
                  <a:t>energi </a:t>
                </a:r>
                <a:r>
                  <a:rPr lang="sv-SE" dirty="0"/>
                  <a:t>potensial awal dan akhir maka kita dapatkan ungkapan </a:t>
                </a:r>
                <a:r>
                  <a:rPr lang="sv-SE" dirty="0" smtClean="0"/>
                  <a:t>energi </a:t>
                </a:r>
                <a:r>
                  <a:rPr lang="en-US" dirty="0" err="1" smtClean="0"/>
                  <a:t>potensial</a:t>
                </a:r>
                <a:r>
                  <a:rPr lang="en-US" dirty="0" smtClean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:r>
                  <a:rPr lang="en-US" dirty="0" err="1"/>
                  <a:t>pegas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dan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 smtClean="0"/>
              </a:p>
              <a:p>
                <a:r>
                  <a:rPr lang="en-US" dirty="0" err="1" smtClean="0"/>
                  <a:t>Secara</a:t>
                </a:r>
                <a:r>
                  <a:rPr lang="en-US" dirty="0" smtClean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,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potensial</a:t>
                </a:r>
                <a:r>
                  <a:rPr lang="en-US" dirty="0"/>
                  <a:t> </a:t>
                </a:r>
                <a:r>
                  <a:rPr lang="en-US" dirty="0" err="1"/>
                  <a:t>pegas</a:t>
                </a:r>
                <a:r>
                  <a:rPr lang="en-US" dirty="0"/>
                  <a:t> yang </a:t>
                </a:r>
                <a:r>
                  <a:rPr lang="en-US" dirty="0" err="1" smtClean="0"/>
                  <a:t>menyimpang</a:t>
                </a:r>
                <a:r>
                  <a:rPr lang="en-US" dirty="0" smtClean="0"/>
                  <a:t> </a:t>
                </a:r>
                <a:r>
                  <a:rPr lang="en-US" dirty="0" err="1"/>
                  <a:t>sejauh</a:t>
                </a:r>
                <a:r>
                  <a:rPr lang="en-US" dirty="0"/>
                  <a:t> x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 smtClean="0"/>
                  <a:t>posisi</a:t>
                </a:r>
                <a:r>
                  <a:rPr lang="en-US" dirty="0"/>
                  <a:t> </a:t>
                </a:r>
                <a:r>
                  <a:rPr lang="en-US" dirty="0" err="1" smtClean="0"/>
                  <a:t>setimbang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8195" y="1238412"/>
                <a:ext cx="10887739" cy="4873631"/>
              </a:xfrm>
              <a:blipFill>
                <a:blip r:embed="rId2"/>
                <a:stretch>
                  <a:fillRect l="-504" t="-500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1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975814"/>
          </a:xfrm>
        </p:spPr>
        <p:txBody>
          <a:bodyPr>
            <a:normAutofit/>
          </a:bodyPr>
          <a:lstStyle/>
          <a:p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 smtClean="0"/>
              <a:t>pegas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/>
              <a:t>25 J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7,5 </a:t>
            </a:r>
            <a:r>
              <a:rPr lang="en-US" dirty="0"/>
              <a:t>cm?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456273" y="3673299"/>
                <a:ext cx="2130007" cy="10143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73" y="3673299"/>
                <a:ext cx="2130007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8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877" y="144376"/>
            <a:ext cx="10178322" cy="21656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/>
              <a:t>dibawah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roller-coaster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gesekan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825 kg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bukit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17.0 m/s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42.0 m.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(a) </a:t>
            </a:r>
            <a:r>
              <a:rPr lang="en-US" dirty="0" err="1"/>
              <a:t>titik</a:t>
            </a:r>
            <a:r>
              <a:rPr lang="en-US" dirty="0"/>
              <a:t> A, (b) </a:t>
            </a:r>
            <a:r>
              <a:rPr lang="en-US" dirty="0" err="1"/>
              <a:t>titik</a:t>
            </a:r>
            <a:r>
              <a:rPr lang="en-US" dirty="0"/>
              <a:t> B, </a:t>
            </a:r>
            <a:r>
              <a:rPr lang="en-US" dirty="0" err="1"/>
              <a:t>dan</a:t>
            </a:r>
            <a:r>
              <a:rPr lang="en-US" dirty="0"/>
              <a:t> (c) </a:t>
            </a:r>
            <a:r>
              <a:rPr lang="en-US" dirty="0" err="1"/>
              <a:t>titik</a:t>
            </a:r>
            <a:r>
              <a:rPr lang="en-US" dirty="0"/>
              <a:t> C?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mobil-Bumi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(d) B </a:t>
            </a:r>
            <a:r>
              <a:rPr lang="en-US" dirty="0" err="1"/>
              <a:t>dan</a:t>
            </a:r>
            <a:r>
              <a:rPr lang="en-US" dirty="0"/>
              <a:t> (e) A? (f)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</a:t>
            </a:r>
            <a:r>
              <a:rPr lang="en-US" dirty="0" err="1"/>
              <a:t>lipat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menurun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08" y="2394274"/>
            <a:ext cx="5853059" cy="2276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65779" y="5390866"/>
                <a:ext cx="2541850" cy="4238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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779" y="5390866"/>
                <a:ext cx="2541850" cy="42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89009" y="5390866"/>
                <a:ext cx="2455672" cy="4238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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009" y="5390866"/>
                <a:ext cx="2455672" cy="423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9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997" y="421100"/>
                <a:ext cx="6866129" cy="438291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Seseorang </a:t>
                </a:r>
                <a:r>
                  <a:rPr lang="en-US" dirty="0" err="1"/>
                  <a:t>menjatuhkan</a:t>
                </a:r>
                <a:r>
                  <a:rPr lang="en-US" dirty="0"/>
                  <a:t> </a:t>
                </a:r>
                <a:r>
                  <a:rPr lang="en-US" dirty="0" err="1"/>
                  <a:t>buku</a:t>
                </a:r>
                <a:r>
                  <a:rPr lang="en-US" dirty="0"/>
                  <a:t> 2,00 kg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teman</a:t>
                </a:r>
                <a:r>
                  <a:rPr lang="en-US" dirty="0"/>
                  <a:t> yang </a:t>
                </a:r>
                <a:r>
                  <a:rPr lang="en-US" dirty="0" err="1"/>
                  <a:t>berdiri</a:t>
                </a:r>
                <a:r>
                  <a:rPr lang="en-US" dirty="0"/>
                  <a:t> di </a:t>
                </a:r>
                <a:r>
                  <a:rPr lang="en-US" dirty="0" err="1"/>
                  <a:t>tanah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/>
                  <a:t>10,0 m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bawah</a:t>
                </a:r>
                <a:r>
                  <a:rPr lang="en-US" dirty="0"/>
                  <a:t>.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tangan</a:t>
                </a:r>
                <a:r>
                  <a:rPr lang="en-US" dirty="0"/>
                  <a:t> </a:t>
                </a:r>
                <a:r>
                  <a:rPr lang="en-US" dirty="0" err="1"/>
                  <a:t>teman</a:t>
                </a:r>
                <a:r>
                  <a:rPr lang="en-US" dirty="0"/>
                  <a:t> </a:t>
                </a:r>
                <a:r>
                  <a:rPr lang="en-US" dirty="0" err="1"/>
                  <a:t>Anda</a:t>
                </a:r>
                <a:r>
                  <a:rPr lang="en-US" dirty="0"/>
                  <a:t> yang </a:t>
                </a:r>
                <a:r>
                  <a:rPr lang="en-US" dirty="0" err="1"/>
                  <a:t>terentang</a:t>
                </a:r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1.50m </a:t>
                </a:r>
                <a:r>
                  <a:rPr lang="en-US" dirty="0"/>
                  <a:t>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tanah</a:t>
                </a:r>
                <a:r>
                  <a:rPr lang="en-US" dirty="0"/>
                  <a:t>, </a:t>
                </a:r>
                <a:r>
                  <a:rPr lang="en-US" dirty="0"/>
                  <a:t>(a) </a:t>
                </a:r>
                <a:r>
                  <a:rPr lang="en-US" dirty="0" err="1"/>
                  <a:t>berapa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pekerjaan</a:t>
                </a:r>
                <a:r>
                  <a:rPr lang="en-US" dirty="0"/>
                  <a:t> 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gravitasi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buku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jatuh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tangannya</a:t>
                </a:r>
                <a:r>
                  <a:rPr lang="en-US" dirty="0"/>
                  <a:t>? (B) </a:t>
                </a:r>
                <a:r>
                  <a:rPr lang="en-US" dirty="0" err="1"/>
                  <a:t>Apa</a:t>
                </a:r>
                <a:r>
                  <a:rPr lang="en-US" dirty="0"/>
                  <a:t> </a:t>
                </a:r>
                <a:r>
                  <a:rPr lang="en-US" dirty="0" err="1"/>
                  <a:t>perubahan</a:t>
                </a:r>
                <a:r>
                  <a:rPr lang="en-US" dirty="0"/>
                  <a:t> </a:t>
                </a:r>
                <a:r>
                  <a:rPr lang="en-US" dirty="0" err="1"/>
                  <a:t>usaha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potensial</a:t>
                </a:r>
                <a:r>
                  <a:rPr lang="en-US" dirty="0"/>
                  <a:t> </a:t>
                </a:r>
                <a:r>
                  <a:rPr lang="en-US" dirty="0" err="1"/>
                  <a:t>gravitasi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buku-Bumi</a:t>
                </a:r>
                <a:r>
                  <a:rPr lang="en-US" dirty="0"/>
                  <a:t> </a:t>
                </a:r>
                <a:r>
                  <a:rPr lang="en-US" dirty="0" err="1"/>
                  <a:t>selama</a:t>
                </a:r>
                <a:r>
                  <a:rPr lang="en-US" dirty="0"/>
                  <a:t> </a:t>
                </a:r>
                <a:r>
                  <a:rPr lang="en-US" dirty="0" err="1"/>
                  <a:t>dijatuhkan</a:t>
                </a:r>
                <a:r>
                  <a:rPr lang="en-US" dirty="0"/>
                  <a:t>?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potensial</a:t>
                </a:r>
                <a:r>
                  <a:rPr lang="en-US" dirty="0"/>
                  <a:t> </a:t>
                </a:r>
                <a:r>
                  <a:rPr lang="en-US" dirty="0" err="1"/>
                  <a:t>gravitasi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permukaan</a:t>
                </a:r>
                <a:r>
                  <a:rPr lang="en-US" dirty="0"/>
                  <a:t> </a:t>
                </a:r>
                <a:r>
                  <a:rPr lang="en-US" dirty="0" err="1"/>
                  <a:t>tanah</a:t>
                </a:r>
                <a:r>
                  <a:rPr lang="en-US" dirty="0"/>
                  <a:t>, </a:t>
                </a:r>
                <a:r>
                  <a:rPr lang="en-US" dirty="0" err="1"/>
                  <a:t>berapakah</a:t>
                </a:r>
                <a:r>
                  <a:rPr lang="en-US" dirty="0"/>
                  <a:t> </a:t>
                </a:r>
                <a:r>
                  <a:rPr lang="en-US" dirty="0" err="1"/>
                  <a:t>usaha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(c)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buku</a:t>
                </a:r>
                <a:r>
                  <a:rPr lang="en-US" dirty="0"/>
                  <a:t> </a:t>
                </a:r>
                <a:r>
                  <a:rPr lang="en-US" dirty="0" err="1"/>
                  <a:t>dilepaskan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(d) </a:t>
                </a:r>
                <a:r>
                  <a:rPr lang="en-US" dirty="0" err="1"/>
                  <a:t>ketika</a:t>
                </a:r>
                <a:r>
                  <a:rPr lang="en-US" dirty="0"/>
                  <a:t>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tangannya</a:t>
                </a:r>
                <a:r>
                  <a:rPr lang="en-US" dirty="0"/>
                  <a:t>? </a:t>
                </a:r>
                <a:r>
                  <a:rPr lang="en-US" dirty="0" err="1"/>
                  <a:t>Sekarang</a:t>
                </a:r>
                <a:r>
                  <a:rPr lang="en-US" dirty="0"/>
                  <a:t> </a:t>
                </a: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:r>
                  <a:rPr lang="en-US" dirty="0" err="1"/>
                  <a:t>usaha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100 J di </a:t>
                </a:r>
                <a:r>
                  <a:rPr lang="en-US" dirty="0" err="1"/>
                  <a:t>permukaan</a:t>
                </a:r>
                <a:r>
                  <a:rPr lang="en-US" dirty="0"/>
                  <a:t> </a:t>
                </a:r>
                <a:r>
                  <a:rPr lang="en-US" dirty="0" err="1"/>
                  <a:t>tanah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temukan</a:t>
                </a:r>
                <a:r>
                  <a:rPr lang="en-US" dirty="0"/>
                  <a:t> </a:t>
                </a:r>
                <a:r>
                  <a:rPr lang="en-US" dirty="0" err="1"/>
                  <a:t>kembali</a:t>
                </a:r>
                <a:r>
                  <a:rPr lang="en-US" dirty="0"/>
                  <a:t> (e)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/>
                        </m:ctrlPr>
                      </m:sSubPr>
                      <m:e>
                        <m:r>
                          <a:rPr lang="en-US" i="1" dirty="0"/>
                          <m:t>𝑊</m:t>
                        </m:r>
                      </m:e>
                      <m:sub>
                        <m:r>
                          <a:rPr lang="en-US" i="1" dirty="0"/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/>
                  <a:t>(f)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dirty="0"/>
                      <m:t>𝑈</m:t>
                    </m:r>
                  </m:oMath>
                </a14:m>
                <a:r>
                  <a:rPr lang="en-US" dirty="0"/>
                  <a:t>, (g) </a:t>
                </a:r>
                <a14:m>
                  <m:oMath xmlns:m="http://schemas.openxmlformats.org/officeDocument/2006/math">
                    <m:r>
                      <a:rPr lang="en-US" i="1" dirty="0"/>
                      <m:t>𝑈</m:t>
                    </m:r>
                  </m:oMath>
                </a14:m>
                <a:r>
                  <a:rPr lang="en-US" dirty="0"/>
                  <a:t> di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dilepaskan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(h) </a:t>
                </a:r>
                <a14:m>
                  <m:oMath xmlns:m="http://schemas.openxmlformats.org/officeDocument/2006/math">
                    <m:r>
                      <a:rPr lang="en-US" i="1" dirty="0"/>
                      <m:t>𝑈</m:t>
                    </m:r>
                  </m:oMath>
                </a14:m>
                <a:r>
                  <a:rPr lang="en-US" dirty="0"/>
                  <a:t> di </a:t>
                </a:r>
                <a:r>
                  <a:rPr lang="en-US" dirty="0" err="1"/>
                  <a:t>tangannya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997" y="421100"/>
                <a:ext cx="6866129" cy="4382911"/>
              </a:xfrm>
              <a:blipFill>
                <a:blip r:embed="rId2"/>
                <a:stretch>
                  <a:fillRect l="-888" t="-556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47" y="526580"/>
            <a:ext cx="2838450" cy="4171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8549" y="5036024"/>
                <a:ext cx="213981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𝑚𝑔𝑑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9" y="5036024"/>
                <a:ext cx="2139817" cy="369332"/>
              </a:xfrm>
              <a:prstGeom prst="rect">
                <a:avLst/>
              </a:prstGeom>
              <a:blipFill>
                <a:blip r:embed="rId4"/>
                <a:stretch>
                  <a:fillRect l="-2550" r="-1700" b="-3333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9869" y="5869380"/>
                <a:ext cx="2585388" cy="3989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9" y="5869380"/>
                <a:ext cx="2585388" cy="398955"/>
              </a:xfrm>
              <a:prstGeom prst="rect">
                <a:avLst/>
              </a:prstGeom>
              <a:blipFill>
                <a:blip r:embed="rId5"/>
                <a:stretch>
                  <a:fillRect l="-1643" r="-3286" b="-2537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05061" y="5036024"/>
                <a:ext cx="1556388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61" y="5036024"/>
                <a:ext cx="1556388" cy="369332"/>
              </a:xfrm>
              <a:prstGeom prst="rect">
                <a:avLst/>
              </a:prstGeom>
              <a:blipFill>
                <a:blip r:embed="rId6"/>
                <a:stretch>
                  <a:fillRect l="-3101" b="-2381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83255" y="5869380"/>
                <a:ext cx="1628843" cy="3989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55" y="5869380"/>
                <a:ext cx="1628843" cy="398955"/>
              </a:xfrm>
              <a:prstGeom prst="rect">
                <a:avLst/>
              </a:prstGeom>
              <a:blipFill>
                <a:blip r:embed="rId7"/>
                <a:stretch>
                  <a:fillRect l="-3346" r="-2230" b="-2537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054454" y="5392551"/>
                <a:ext cx="141853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454" y="5392551"/>
                <a:ext cx="1418530" cy="369332"/>
              </a:xfrm>
              <a:prstGeom prst="rect">
                <a:avLst/>
              </a:prstGeom>
              <a:blipFill>
                <a:blip r:embed="rId8"/>
                <a:stretch>
                  <a:fillRect l="-3404" r="-2553" b="-64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8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86587"/>
            <a:ext cx="6797448" cy="40426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2,00 g </a:t>
            </a:r>
            <a:r>
              <a:rPr lang="en-US" dirty="0" err="1"/>
              <a:t>dilepaskan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mangkuk</a:t>
            </a:r>
            <a:r>
              <a:rPr lang="en-US" dirty="0"/>
              <a:t> </a:t>
            </a:r>
            <a:r>
              <a:rPr lang="en-US" dirty="0" err="1"/>
              <a:t>hemisferis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radius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22,0 cm. </a:t>
            </a:r>
            <a:r>
              <a:rPr lang="en-US" dirty="0" err="1"/>
              <a:t>Kontak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gesekan</a:t>
            </a:r>
            <a:r>
              <a:rPr lang="en-US" dirty="0"/>
              <a:t>. (a)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mangkuk</a:t>
            </a:r>
            <a:r>
              <a:rPr lang="en-US" dirty="0"/>
              <a:t>? (b)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serpihan-Bumi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? (c)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di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mangkuk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dilepaskan</a:t>
            </a:r>
            <a:r>
              <a:rPr lang="en-US" dirty="0"/>
              <a:t>? (d) </a:t>
            </a:r>
            <a:r>
              <a:rPr lang="en-US" dirty="0" err="1"/>
              <a:t>Jika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pelepasan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mangkuk</a:t>
            </a:r>
            <a:r>
              <a:rPr lang="en-US" dirty="0"/>
              <a:t>? (e)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digandakan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(a) </a:t>
            </a:r>
            <a:r>
              <a:rPr lang="en-US" dirty="0" err="1"/>
              <a:t>sampai</a:t>
            </a:r>
            <a:r>
              <a:rPr lang="en-US" dirty="0"/>
              <a:t> (d)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berkurang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34" y="1502317"/>
            <a:ext cx="3329829" cy="3011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60311" y="5295331"/>
                <a:ext cx="138717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11" y="5295331"/>
                <a:ext cx="1387175" cy="369332"/>
              </a:xfrm>
              <a:prstGeom prst="rect">
                <a:avLst/>
              </a:prstGeom>
              <a:blipFill>
                <a:blip r:embed="rId3"/>
                <a:stretch>
                  <a:fillRect l="-3930" r="-3930" b="-2580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48484" y="5295331"/>
                <a:ext cx="141853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84" y="5295331"/>
                <a:ext cx="1418530" cy="369332"/>
              </a:xfrm>
              <a:prstGeom prst="rect">
                <a:avLst/>
              </a:prstGeom>
              <a:blipFill>
                <a:blip r:embed="rId4"/>
                <a:stretch>
                  <a:fillRect l="-3404" r="-2553" b="-64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7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Gaya </a:t>
            </a:r>
            <a:r>
              <a:rPr lang="en-US" dirty="0" err="1" smtClean="0"/>
              <a:t>konservatif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0044"/>
            <a:ext cx="5871017" cy="4908882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sv-SE" dirty="0" smtClean="0"/>
              <a:t>umumnya </a:t>
            </a:r>
            <a:r>
              <a:rPr lang="sv-SE" dirty="0"/>
              <a:t>bergantung pada lintasan yang </a:t>
            </a:r>
            <a:r>
              <a:rPr lang="sv-SE" dirty="0" smtClean="0"/>
              <a:t>ditempuh </a:t>
            </a:r>
            <a:r>
              <a:rPr lang="en-US" dirty="0"/>
              <a:t>di mana integral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r>
              <a:rPr lang="en-US" dirty="0" smtClean="0"/>
              <a:t>.</a:t>
            </a:r>
          </a:p>
          <a:p>
            <a:pPr algn="just"/>
            <a:r>
              <a:rPr lang="sv-SE" dirty="0"/>
              <a:t>Lintasan yang berbeda umumnya menghasilkan kerja </a:t>
            </a:r>
            <a:r>
              <a:rPr lang="sv-SE" dirty="0" smtClean="0"/>
              <a:t>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sv-SE" dirty="0"/>
              <a:t>bergantung pada lintasan yang </a:t>
            </a:r>
            <a:r>
              <a:rPr lang="sv-SE" dirty="0" smtClean="0"/>
              <a:t>ditempuh.</a:t>
            </a:r>
          </a:p>
          <a:p>
            <a:pPr algn="just"/>
            <a:r>
              <a:rPr lang="en-US" dirty="0"/>
              <a:t>Gaya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saha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semata-mata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smtClean="0"/>
              <a:t>Gaya </a:t>
            </a:r>
            <a:r>
              <a:rPr lang="en-US" b="1" dirty="0" err="1" smtClean="0"/>
              <a:t>Konservatif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63" y="1540044"/>
            <a:ext cx="404812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konservatif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10178322" cy="2069431"/>
              </a:xfrm>
            </p:spPr>
            <p:txBody>
              <a:bodyPr/>
              <a:lstStyle/>
              <a:p>
                <a:r>
                  <a:rPr lang="en-US" dirty="0" smtClean="0"/>
                  <a:t>Gaya </a:t>
                </a:r>
                <a:r>
                  <a:rPr lang="en-US" dirty="0" err="1" smtClean="0"/>
                  <a:t>gravitasi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Gaya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istrik</a:t>
                </a:r>
                <a:r>
                  <a:rPr lang="en-US" dirty="0" smtClean="0"/>
                  <a:t> (Coulomb):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Gaya </a:t>
                </a:r>
                <a:r>
                  <a:rPr lang="en-US" dirty="0" err="1" smtClean="0"/>
                  <a:t>pegas</a:t>
                </a:r>
                <a:r>
                  <a:rPr lang="en-US" dirty="0" smtClean="0"/>
                  <a:t> (Hooke):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Dsb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10178322" cy="2069431"/>
              </a:xfrm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672388"/>
          </a:xfrm>
        </p:spPr>
        <p:txBody>
          <a:bodyPr/>
          <a:lstStyle/>
          <a:p>
            <a:pPr algn="just"/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Energi</a:t>
            </a:r>
            <a:r>
              <a:rPr lang="en-US" b="1" dirty="0"/>
              <a:t> </a:t>
            </a:r>
            <a:r>
              <a:rPr lang="en-US" b="1" dirty="0" err="1"/>
              <a:t>Potensial</a:t>
            </a:r>
            <a:endParaRPr lang="en-US" dirty="0"/>
          </a:p>
          <a:p>
            <a:pPr algn="just"/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konservatif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selisih</a:t>
            </a:r>
            <a:r>
              <a:rPr lang="en-US" b="1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energy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b="1" dirty="0" err="1" smtClean="0"/>
              <a:t>kerja-energi</a:t>
            </a:r>
            <a:r>
              <a:rPr lang="en-US" b="1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6240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20783"/>
                <a:ext cx="10178322" cy="199724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Misalkan benda mula-mula berada pada posisi awal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dan </a:t>
                </a:r>
                <a:r>
                  <a:rPr lang="en-US" dirty="0" err="1" smtClean="0"/>
                  <a:t>berpindah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selanjutnya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:</a:t>
                </a:r>
              </a:p>
              <a:p>
                <a:pPr algn="just"/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potensial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di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 smtClean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 smtClean="0"/>
                  <a:t> )</a:t>
                </a:r>
                <a:endParaRPr lang="en-US" i="1" dirty="0"/>
              </a:p>
              <a:p>
                <a:pPr algn="just"/>
                <a:r>
                  <a:rPr lang="fi-FI" dirty="0" smtClean="0"/>
                  <a:t>Energi </a:t>
                </a:r>
                <a:r>
                  <a:rPr lang="fi-FI" dirty="0"/>
                  <a:t>potensial saat </a:t>
                </a:r>
                <a:r>
                  <a:rPr lang="fi-FI" dirty="0" smtClean="0"/>
                  <a:t>di </a:t>
                </a:r>
                <a:r>
                  <a:rPr lang="fi-FI" dirty="0"/>
                  <a:t>posisi </a:t>
                </a:r>
                <a:r>
                  <a:rPr lang="fi-FI" dirty="0" smtClean="0"/>
                  <a:t>selanjutnya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)</a:t>
                </a:r>
                <a:endParaRPr lang="fi-FI" i="1" dirty="0"/>
              </a:p>
              <a:p>
                <a:pPr algn="just"/>
                <a:r>
                  <a:rPr lang="en-US" dirty="0" smtClean="0"/>
                  <a:t>Usaha </a:t>
                </a:r>
                <a:r>
                  <a:rPr lang="en-US" dirty="0"/>
                  <a:t>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/>
                  <a:t>konservatif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20783"/>
                <a:ext cx="10178322" cy="1997241"/>
              </a:xfrm>
              <a:blipFill>
                <a:blip r:embed="rId2"/>
                <a:stretch>
                  <a:fillRect l="-599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1446" y="4229508"/>
                <a:ext cx="3196260" cy="4308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2800" i="1" dirty="0"/>
                      <m:t> )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46" y="4229508"/>
                <a:ext cx="3196260" cy="430887"/>
              </a:xfrm>
              <a:prstGeom prst="rect">
                <a:avLst/>
              </a:prstGeom>
              <a:blipFill>
                <a:blip r:embed="rId3"/>
                <a:stretch>
                  <a:fillRect t="-23288" r="-5693" b="-45205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gravitasi</a:t>
            </a:r>
            <a:r>
              <a:rPr lang="en-US" dirty="0" smtClean="0"/>
              <a:t> di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11" y="2147231"/>
            <a:ext cx="3743325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0704" y="2403411"/>
                <a:ext cx="6599822" cy="166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Misalkan </a:t>
                </a:r>
                <a:r>
                  <a:rPr lang="en-US" sz="2000" dirty="0" err="1" smtClean="0"/>
                  <a:t>sebuah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benda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berpindah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dari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posisi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err="1" smtClean="0"/>
                  <a:t>dimana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komponen</a:t>
                </a:r>
                <a:r>
                  <a:rPr lang="en-US" sz="2000" dirty="0" smtClean="0"/>
                  <a:t> vertical </a:t>
                </a:r>
                <a:r>
                  <a:rPr lang="en-US" sz="2000" dirty="0" err="1" smtClean="0"/>
                  <a:t>dari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masing-masing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posisi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Gaya </a:t>
                </a:r>
                <a:r>
                  <a:rPr lang="en-US" sz="2000" dirty="0" err="1" smtClean="0"/>
                  <a:t>gravitasi</a:t>
                </a:r>
                <a:r>
                  <a:rPr lang="en-US" sz="2000" dirty="0" smtClean="0"/>
                  <a:t> yang </a:t>
                </a:r>
                <a:r>
                  <a:rPr lang="en-US" sz="2000" dirty="0" err="1" smtClean="0"/>
                  <a:t>bekerja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pada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benda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𝑚𝑔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Perpindahan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benda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04" y="2403411"/>
                <a:ext cx="6599822" cy="1668598"/>
              </a:xfrm>
              <a:prstGeom prst="rect">
                <a:avLst/>
              </a:prstGeom>
              <a:blipFill>
                <a:blip r:embed="rId3"/>
                <a:stretch>
                  <a:fillRect l="-831" t="-1825" r="-1016" b="-5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61290" y="4663929"/>
                <a:ext cx="3464731" cy="9091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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90" y="4663929"/>
                <a:ext cx="3464731" cy="909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71265" y="5743661"/>
                <a:ext cx="2244782" cy="2918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65" y="5743661"/>
                <a:ext cx="2244782" cy="291811"/>
              </a:xfrm>
              <a:prstGeom prst="rect">
                <a:avLst/>
              </a:prstGeom>
              <a:blipFill>
                <a:blip r:embed="rId5"/>
                <a:stretch>
                  <a:fillRect l="-1622" t="-32000" r="-2432" b="-24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10937" y="6170097"/>
                <a:ext cx="136543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37" y="6170097"/>
                <a:ext cx="1365438" cy="369332"/>
              </a:xfrm>
              <a:prstGeom prst="rect">
                <a:avLst/>
              </a:prstGeom>
              <a:blipFill>
                <a:blip r:embed="rId6"/>
                <a:stretch>
                  <a:fillRect t="-19048" b="-1269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583987" y="4953793"/>
                <a:ext cx="2395372" cy="14631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𝑚𝑔h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987" y="4953793"/>
                <a:ext cx="2395372" cy="1463157"/>
              </a:xfrm>
              <a:prstGeom prst="rect">
                <a:avLst/>
              </a:prstGeom>
              <a:blipFill>
                <a:blip r:embed="rId7"/>
                <a:stretch>
                  <a:fillRect r="-2025" b="-413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69414" y="5029039"/>
            <a:ext cx="2774901" cy="12017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8487"/>
            <a:ext cx="10178322" cy="3593591"/>
          </a:xfrm>
        </p:spPr>
        <p:txBody>
          <a:bodyPr/>
          <a:lstStyle/>
          <a:p>
            <a:pPr algn="just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konservatif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36160" y="2612781"/>
                <a:ext cx="1835246" cy="4308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60" y="2612781"/>
                <a:ext cx="183524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62271" y="3043668"/>
                <a:ext cx="1851789" cy="4308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71" y="3043668"/>
                <a:ext cx="18517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6528" y="4809736"/>
                <a:ext cx="1988621" cy="5539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28" y="4809736"/>
                <a:ext cx="19886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7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Sebuah</a:t>
                </a:r>
                <a:r>
                  <a:rPr lang="en-US" dirty="0"/>
                  <a:t> air </a:t>
                </a:r>
                <a:r>
                  <a:rPr lang="en-US" dirty="0" err="1"/>
                  <a:t>terjun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ketinggian</a:t>
                </a:r>
                <a:r>
                  <a:rPr lang="en-US" dirty="0"/>
                  <a:t> 18 meter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 smtClean="0"/>
                  <a:t>memiliki</a:t>
                </a:r>
                <a:r>
                  <a:rPr lang="en-US" dirty="0"/>
                  <a:t> </a:t>
                </a:r>
                <a:r>
                  <a:rPr lang="sv-SE" dirty="0" smtClean="0"/>
                  <a:t>debit </a:t>
                </a:r>
                <a:r>
                  <a:rPr lang="sv-SE" dirty="0"/>
                  <a:t>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dirty="0" smtClean="0"/>
                  <a:t>/</a:t>
                </a:r>
                <a:r>
                  <a:rPr lang="sv-SE" dirty="0"/>
                  <a:t>detik. Berapa kerja yang dilakukan bumi untuk </a:t>
                </a:r>
                <a:r>
                  <a:rPr lang="sv-SE" dirty="0" smtClean="0"/>
                  <a:t>menjatuhkan </a:t>
                </a:r>
                <a:r>
                  <a:rPr lang="en-US" dirty="0" smtClean="0"/>
                  <a:t>air </a:t>
                </a:r>
                <a:r>
                  <a:rPr lang="en-US" dirty="0" err="1"/>
                  <a:t>selama</a:t>
                </a:r>
                <a:r>
                  <a:rPr lang="en-US" dirty="0"/>
                  <a:t> 1 jam? Massa </a:t>
                </a:r>
                <a:r>
                  <a:rPr lang="en-US" dirty="0" err="1"/>
                  <a:t>jenis</a:t>
                </a:r>
                <a:r>
                  <a:rPr lang="en-US" dirty="0"/>
                  <a:t> air </a:t>
                </a:r>
                <a:r>
                  <a:rPr lang="en-US" dirty="0" err="1"/>
                  <a:t>adalah</a:t>
                </a:r>
                <a:r>
                  <a:rPr lang="en-US" dirty="0"/>
                  <a:t> 1.000 </a:t>
                </a:r>
                <a:r>
                  <a:rPr lang="en-US" dirty="0" smtClean="0"/>
                  <a:t>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pegas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91393"/>
            <a:ext cx="10178322" cy="366561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,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lain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jumpai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diikat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. Benda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pegas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 smtClean="0"/>
              <a:t>setimbang</a:t>
            </a:r>
            <a:r>
              <a:rPr lang="en-US" dirty="0" smtClean="0"/>
              <a:t>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/>
              <a:t>Hooke, </a:t>
            </a:r>
            <a:r>
              <a:rPr lang="en-US" dirty="0" err="1"/>
              <a:t>gaya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747" y="3124201"/>
            <a:ext cx="4668253" cy="3458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9860" y="3356218"/>
                <a:ext cx="2173706" cy="6155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60" y="3356218"/>
                <a:ext cx="217370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16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163</TotalTime>
  <Words>731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Gill Sans MT</vt:lpstr>
      <vt:lpstr>Impact</vt:lpstr>
      <vt:lpstr>Symbol</vt:lpstr>
      <vt:lpstr>Badge</vt:lpstr>
      <vt:lpstr>Energi potensial</vt:lpstr>
      <vt:lpstr>Gaya konservatif</vt:lpstr>
      <vt:lpstr>Contoh gaya konservatif</vt:lpstr>
      <vt:lpstr>Energi potensial</vt:lpstr>
      <vt:lpstr>PowerPoint Presentation</vt:lpstr>
      <vt:lpstr>Energi potensial gravitasi di sekitar permukaan bumi</vt:lpstr>
      <vt:lpstr>PowerPoint Presentation</vt:lpstr>
      <vt:lpstr>contoh</vt:lpstr>
      <vt:lpstr>Energi potensial pegas</vt:lpstr>
      <vt:lpstr>PowerPoint Presentation</vt:lpstr>
      <vt:lpstr>latihan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 potensial</dc:title>
  <dc:creator>Ayu Latifah</dc:creator>
  <cp:lastModifiedBy>Ayu Latifah</cp:lastModifiedBy>
  <cp:revision>17</cp:revision>
  <dcterms:created xsi:type="dcterms:W3CDTF">2019-05-17T06:04:28Z</dcterms:created>
  <dcterms:modified xsi:type="dcterms:W3CDTF">2019-05-17T12:42:20Z</dcterms:modified>
</cp:coreProperties>
</file>