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398" y="60"/>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1219199"/>
          </a:xfrm>
        </p:spPr>
        <p:txBody>
          <a:bodyPr/>
          <a:lstStyle/>
          <a:p>
            <a:r>
              <a:rPr lang="en-US" dirty="0" smtClean="0"/>
              <a:t>VISI AJARA ISLAM</a:t>
            </a:r>
            <a:endParaRPr lang="en-US" dirty="0"/>
          </a:p>
        </p:txBody>
      </p:sp>
      <p:sp>
        <p:nvSpPr>
          <p:cNvPr id="3" name="Subtitle 2"/>
          <p:cNvSpPr>
            <a:spLocks noGrp="1"/>
          </p:cNvSpPr>
          <p:nvPr>
            <p:ph type="subTitle" idx="1"/>
          </p:nvPr>
        </p:nvSpPr>
        <p:spPr>
          <a:xfrm>
            <a:off x="381000" y="1905000"/>
            <a:ext cx="8305800" cy="4572000"/>
          </a:xfrm>
        </p:spPr>
        <p:txBody>
          <a:bodyPr>
            <a:normAutofit/>
          </a:bodyPr>
          <a:lstStyle/>
          <a:p>
            <a:r>
              <a:rPr lang="en-US" dirty="0" err="1" smtClean="0">
                <a:solidFill>
                  <a:schemeClr val="tx1"/>
                </a:solidFill>
              </a:rPr>
              <a:t>Rahmat</a:t>
            </a:r>
            <a:r>
              <a:rPr lang="en-US" dirty="0" smtClean="0">
                <a:solidFill>
                  <a:schemeClr val="tx1"/>
                </a:solidFill>
              </a:rPr>
              <a:t> </a:t>
            </a:r>
            <a:r>
              <a:rPr lang="en-US" dirty="0" err="1" smtClean="0">
                <a:solidFill>
                  <a:schemeClr val="tx1"/>
                </a:solidFill>
              </a:rPr>
              <a:t>bagi</a:t>
            </a:r>
            <a:r>
              <a:rPr lang="en-US" dirty="0" smtClean="0">
                <a:solidFill>
                  <a:schemeClr val="tx1"/>
                </a:solidFill>
              </a:rPr>
              <a:t> </a:t>
            </a:r>
            <a:r>
              <a:rPr lang="en-US" dirty="0" err="1" smtClean="0">
                <a:solidFill>
                  <a:schemeClr val="tx1"/>
                </a:solidFill>
              </a:rPr>
              <a:t>alam</a:t>
            </a:r>
            <a:r>
              <a:rPr lang="en-US" dirty="0" smtClean="0">
                <a:solidFill>
                  <a:schemeClr val="tx1"/>
                </a:solidFill>
              </a:rPr>
              <a:t> </a:t>
            </a:r>
            <a:r>
              <a:rPr lang="en-US" dirty="0" err="1" smtClean="0">
                <a:solidFill>
                  <a:schemeClr val="tx1"/>
                </a:solidFill>
              </a:rPr>
              <a:t>semesta</a:t>
            </a:r>
            <a:endParaRPr lang="en-US" dirty="0" smtClean="0">
              <a:solidFill>
                <a:schemeClr val="tx1"/>
              </a:solidFill>
            </a:endParaRPr>
          </a:p>
          <a:p>
            <a:endParaRPr lang="en-US" dirty="0" smtClean="0">
              <a:solidFill>
                <a:schemeClr val="tx1"/>
              </a:solidFill>
            </a:endParaRPr>
          </a:p>
          <a:p>
            <a:r>
              <a:rPr lang="ar-SA" dirty="0" smtClean="0">
                <a:solidFill>
                  <a:schemeClr val="tx1"/>
                </a:solidFill>
              </a:rPr>
              <a:t>وَمَا أَرْسَلْنَاكَ إِلَّا رَحْمَةً لِلْعَالَمِينَ [٢١:١٠٧] </a:t>
            </a:r>
            <a:endParaRPr lang="en-US" dirty="0" smtClean="0">
              <a:solidFill>
                <a:schemeClr val="tx1"/>
              </a:solidFill>
            </a:endParaRPr>
          </a:p>
          <a:p>
            <a:r>
              <a:rPr lang="id-ID" dirty="0" smtClean="0">
                <a:solidFill>
                  <a:schemeClr val="tx1"/>
                </a:solidFill>
              </a:rPr>
              <a:t>Dan tiadalah Kami mengutus kamu, melainkan untuk (menjadi) rahmat bagi semesta alam. </a:t>
            </a:r>
            <a:endParaRPr lang="en-US" dirty="0" smtClean="0">
              <a:solidFill>
                <a:schemeClr val="tx1"/>
              </a:solidFill>
            </a:endParaRPr>
          </a:p>
          <a:p>
            <a:endParaRPr lang="id-ID"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Autofit/>
          </a:bodyPr>
          <a:lstStyle/>
          <a:p>
            <a:r>
              <a:rPr lang="en-US" sz="2800" dirty="0" err="1" smtClean="0"/>
              <a:t>Ajaran</a:t>
            </a:r>
            <a:r>
              <a:rPr lang="en-US" sz="2800" dirty="0" smtClean="0"/>
              <a:t> Islam </a:t>
            </a:r>
            <a:r>
              <a:rPr lang="en-US" sz="2800" dirty="0" err="1" smtClean="0"/>
              <a:t>diselaraskan</a:t>
            </a:r>
            <a:r>
              <a:rPr lang="en-US" sz="2800" dirty="0" smtClean="0"/>
              <a:t> </a:t>
            </a:r>
            <a:r>
              <a:rPr lang="en-US" sz="2800" dirty="0" err="1" smtClean="0"/>
              <a:t>untuk</a:t>
            </a:r>
            <a:r>
              <a:rPr lang="en-US" sz="2800" dirty="0" smtClean="0"/>
              <a:t> </a:t>
            </a:r>
            <a:r>
              <a:rPr lang="en-US" sz="2800" dirty="0" err="1" smtClean="0"/>
              <a:t>mencapai</a:t>
            </a:r>
            <a:r>
              <a:rPr lang="en-US" sz="2800" dirty="0" smtClean="0"/>
              <a:t> </a:t>
            </a:r>
            <a:r>
              <a:rPr lang="en-US" sz="2800" dirty="0" err="1" smtClean="0"/>
              <a:t>kerahmatan</a:t>
            </a:r>
            <a:r>
              <a:rPr lang="en-US" sz="2800" dirty="0" smtClean="0"/>
              <a:t> </a:t>
            </a:r>
            <a:r>
              <a:rPr lang="en-US" sz="2800" dirty="0" err="1" smtClean="0"/>
              <a:t>dimaksud</a:t>
            </a:r>
            <a:endParaRPr lang="en-US" sz="2800" dirty="0"/>
          </a:p>
        </p:txBody>
      </p:sp>
      <p:sp>
        <p:nvSpPr>
          <p:cNvPr id="3" name="Content Placeholder 2"/>
          <p:cNvSpPr>
            <a:spLocks noGrp="1"/>
          </p:cNvSpPr>
          <p:nvPr>
            <p:ph idx="1"/>
          </p:nvPr>
        </p:nvSpPr>
        <p:spPr>
          <a:xfrm>
            <a:off x="152400" y="914400"/>
            <a:ext cx="8991600" cy="5943600"/>
          </a:xfrm>
        </p:spPr>
        <p:txBody>
          <a:bodyPr>
            <a:normAutofit fontScale="62500" lnSpcReduction="20000"/>
          </a:bodyPr>
          <a:lstStyle/>
          <a:p>
            <a:r>
              <a:rPr lang="en-US" dirty="0" err="1" smtClean="0"/>
              <a:t>Akidah</a:t>
            </a:r>
            <a:r>
              <a:rPr lang="en-US" dirty="0" smtClean="0"/>
              <a:t> : </a:t>
            </a:r>
            <a:r>
              <a:rPr lang="en-US" dirty="0" err="1" smtClean="0"/>
              <a:t>Tauhid</a:t>
            </a:r>
            <a:r>
              <a:rPr lang="en-US" dirty="0" smtClean="0"/>
              <a:t>, </a:t>
            </a:r>
            <a:r>
              <a:rPr lang="en-US" dirty="0" err="1" smtClean="0"/>
              <a:t>menjauhkan</a:t>
            </a:r>
            <a:r>
              <a:rPr lang="en-US" dirty="0" smtClean="0"/>
              <a:t> </a:t>
            </a:r>
            <a:r>
              <a:rPr lang="en-US" dirty="0" err="1" smtClean="0"/>
              <a:t>syirk</a:t>
            </a:r>
            <a:r>
              <a:rPr lang="en-US" dirty="0" smtClean="0"/>
              <a:t> (</a:t>
            </a:r>
            <a:r>
              <a:rPr lang="en-US" dirty="0" err="1" smtClean="0"/>
              <a:t>membuat</a:t>
            </a:r>
            <a:r>
              <a:rPr lang="en-US" dirty="0" smtClean="0"/>
              <a:t> </a:t>
            </a:r>
            <a:r>
              <a:rPr lang="en-US" dirty="0" err="1" smtClean="0"/>
              <a:t>saingan</a:t>
            </a:r>
            <a:r>
              <a:rPr lang="en-US" dirty="0" smtClean="0"/>
              <a:t> </a:t>
            </a:r>
            <a:r>
              <a:rPr lang="en-US" dirty="0" err="1" smtClean="0"/>
              <a:t>bagi</a:t>
            </a:r>
            <a:r>
              <a:rPr lang="en-US" dirty="0" smtClean="0"/>
              <a:t> </a:t>
            </a:r>
            <a:r>
              <a:rPr lang="en-US" dirty="0" err="1" smtClean="0"/>
              <a:t>Tuhan</a:t>
            </a:r>
            <a:r>
              <a:rPr lang="en-US" dirty="0" smtClean="0"/>
              <a:t> </a:t>
            </a:r>
            <a:r>
              <a:rPr lang="en-US" dirty="0" err="1" smtClean="0"/>
              <a:t>dan</a:t>
            </a:r>
            <a:r>
              <a:rPr lang="en-US" dirty="0" smtClean="0"/>
              <a:t> </a:t>
            </a:r>
            <a:r>
              <a:rPr lang="en-US" dirty="0" err="1" smtClean="0"/>
              <a:t>serikat</a:t>
            </a:r>
            <a:r>
              <a:rPr lang="en-US" dirty="0" smtClean="0"/>
              <a:t> </a:t>
            </a:r>
            <a:r>
              <a:rPr lang="en-US" dirty="0" err="1" smtClean="0"/>
              <a:t>bagi-Nya</a:t>
            </a:r>
            <a:r>
              <a:rPr lang="en-US" dirty="0" smtClean="0"/>
              <a:t>).</a:t>
            </a:r>
            <a:endParaRPr lang="en-US" sz="3600" dirty="0" smtClean="0">
              <a:latin typeface="Traditional Arabic" pitchFamily="18" charset="-78"/>
              <a:cs typeface="Traditional Arabic" pitchFamily="18" charset="-78"/>
            </a:endParaRPr>
          </a:p>
          <a:p>
            <a:pPr algn="ctr">
              <a:buNone/>
            </a:pPr>
            <a:r>
              <a:rPr lang="en-US" sz="3600" dirty="0" smtClean="0">
                <a:latin typeface="Traditional Arabic" pitchFamily="18" charset="-78"/>
                <a:cs typeface="Traditional Arabic" pitchFamily="18" charset="-78"/>
              </a:rPr>
              <a:t>    </a:t>
            </a:r>
            <a:r>
              <a:rPr lang="ar-SA" sz="3600" dirty="0" smtClean="0">
                <a:latin typeface="Traditional Arabic" pitchFamily="18" charset="-78"/>
                <a:cs typeface="Traditional Arabic" pitchFamily="18" charset="-78"/>
              </a:rPr>
              <a:t>وَمِنَ النَّاسِ مَنْ يَتَّخِذُ مِنْ دُونِ اللَّهِ أَنْدَادًا يُحِبُّونَهُمْ كَحُبِّ اللَّهِ</a:t>
            </a:r>
            <a:r>
              <a:rPr lang="ar-SA" dirty="0" smtClean="0">
                <a:latin typeface="Traditional Arabic" pitchFamily="18" charset="-78"/>
                <a:cs typeface="Traditional Arabic" pitchFamily="18" charset="-78"/>
              </a:rPr>
              <a:t> ۖ </a:t>
            </a:r>
            <a:endParaRPr lang="en-US" dirty="0" smtClean="0">
              <a:latin typeface="Traditional Arabic" pitchFamily="18" charset="-78"/>
              <a:cs typeface="Traditional Arabic" pitchFamily="18" charset="-78"/>
            </a:endParaRPr>
          </a:p>
          <a:p>
            <a:pPr>
              <a:buNone/>
            </a:pPr>
            <a:r>
              <a:rPr lang="en-US" dirty="0" smtClean="0"/>
              <a:t>     </a:t>
            </a:r>
            <a:r>
              <a:rPr lang="id-ID" dirty="0" smtClean="0"/>
              <a:t>Dan diantara manusia ada orang-orang yang menyembah tandingan-tandingan selain Allah; mereka mencintainya sebagaimana mereka mencintai Allah.</a:t>
            </a:r>
            <a:r>
              <a:rPr lang="en-US" dirty="0" smtClean="0"/>
              <a:t> (al-</a:t>
            </a:r>
            <a:r>
              <a:rPr lang="en-US" dirty="0" err="1" smtClean="0"/>
              <a:t>Baqarah</a:t>
            </a:r>
            <a:r>
              <a:rPr lang="en-US" dirty="0" smtClean="0"/>
              <a:t>: 165)</a:t>
            </a:r>
            <a:r>
              <a:rPr lang="id-ID" dirty="0" smtClean="0"/>
              <a:t> </a:t>
            </a:r>
            <a:endParaRPr lang="id-ID" dirty="0" smtClean="0">
              <a:latin typeface="Traditional Arabic" pitchFamily="18" charset="-78"/>
              <a:cs typeface="Traditional Arabic" pitchFamily="18" charset="-78"/>
            </a:endParaRPr>
          </a:p>
          <a:p>
            <a:pPr algn="ctr">
              <a:buNone/>
            </a:pPr>
            <a:r>
              <a:rPr lang="en-US" dirty="0" smtClean="0">
                <a:latin typeface="Traditional Arabic" pitchFamily="18" charset="-78"/>
                <a:cs typeface="Traditional Arabic" pitchFamily="18" charset="-78"/>
              </a:rPr>
              <a:t>    </a:t>
            </a:r>
            <a:r>
              <a:rPr lang="ar-SA" dirty="0" smtClean="0">
                <a:latin typeface="Traditional Arabic" pitchFamily="18" charset="-78"/>
                <a:cs typeface="Traditional Arabic" pitchFamily="18" charset="-78"/>
              </a:rPr>
              <a:t>۞ وَاعْبُدُوا اللَّهَ وَلَا تُشْرِكُوا بِهِ شَيْئًا ۖ  [٤:٣٦]  </a:t>
            </a:r>
            <a:endParaRPr lang="en-US" dirty="0" smtClean="0">
              <a:latin typeface="Traditional Arabic" pitchFamily="18" charset="-78"/>
              <a:cs typeface="Traditional Arabic" pitchFamily="18" charset="-78"/>
            </a:endParaRPr>
          </a:p>
          <a:p>
            <a:pPr>
              <a:buNone/>
            </a:pPr>
            <a:r>
              <a:rPr lang="en-US" dirty="0" smtClean="0"/>
              <a:t>     </a:t>
            </a:r>
            <a:r>
              <a:rPr lang="id-ID" dirty="0" smtClean="0"/>
              <a:t>Sembahlah Allah dan janganlah kamu mempersekutukan-Nya dengan sesuatupun. </a:t>
            </a:r>
            <a:r>
              <a:rPr lang="en-US" dirty="0" smtClean="0"/>
              <a:t>(al-</a:t>
            </a:r>
            <a:r>
              <a:rPr lang="en-US" dirty="0" err="1" smtClean="0"/>
              <a:t>Nisa</a:t>
            </a:r>
            <a:r>
              <a:rPr lang="en-US" dirty="0" smtClean="0"/>
              <a:t>: 36).</a:t>
            </a:r>
            <a:endParaRPr lang="en-US" dirty="0" smtClean="0">
              <a:latin typeface="Traditional Arabic" pitchFamily="18" charset="-78"/>
              <a:cs typeface="Traditional Arabic" pitchFamily="18" charset="-78"/>
            </a:endParaRPr>
          </a:p>
          <a:p>
            <a:r>
              <a:rPr lang="en-US" dirty="0" err="1" smtClean="0"/>
              <a:t>Ibadah</a:t>
            </a:r>
            <a:r>
              <a:rPr lang="en-US" dirty="0" smtClean="0"/>
              <a:t> : </a:t>
            </a:r>
            <a:r>
              <a:rPr lang="id-ID" dirty="0" smtClean="0"/>
              <a:t> Ketaatan, dan Ketaa</a:t>
            </a:r>
            <a:r>
              <a:rPr lang="en-US" dirty="0" err="1" smtClean="0"/>
              <a:t>Ketakwaan</a:t>
            </a:r>
            <a:r>
              <a:rPr lang="en-US" dirty="0" smtClean="0"/>
              <a:t> </a:t>
            </a:r>
            <a:r>
              <a:rPr lang="en-US" dirty="0" err="1" smtClean="0"/>
              <a:t>kepada</a:t>
            </a:r>
            <a:r>
              <a:rPr lang="en-US" dirty="0" smtClean="0"/>
              <a:t> Allah</a:t>
            </a:r>
          </a:p>
          <a:p>
            <a:r>
              <a:rPr lang="en-US" dirty="0" err="1" smtClean="0"/>
              <a:t>Ekonomi</a:t>
            </a:r>
            <a:r>
              <a:rPr lang="en-US" dirty="0" smtClean="0"/>
              <a:t> </a:t>
            </a:r>
            <a:r>
              <a:rPr lang="en-US" dirty="0" err="1" smtClean="0"/>
              <a:t>dan</a:t>
            </a:r>
            <a:r>
              <a:rPr lang="en-US" dirty="0" smtClean="0"/>
              <a:t> </a:t>
            </a:r>
            <a:r>
              <a:rPr lang="en-US" dirty="0" err="1" smtClean="0"/>
              <a:t>Perdagangan</a:t>
            </a:r>
            <a:r>
              <a:rPr lang="en-US" dirty="0" smtClean="0"/>
              <a:t>: </a:t>
            </a:r>
            <a:r>
              <a:rPr lang="en-US" dirty="0" err="1" smtClean="0"/>
              <a:t>Kejujuran</a:t>
            </a:r>
            <a:r>
              <a:rPr lang="en-US" dirty="0" smtClean="0"/>
              <a:t>, </a:t>
            </a:r>
            <a:r>
              <a:rPr lang="en-US" dirty="0" err="1" smtClean="0"/>
              <a:t>transparansi</a:t>
            </a:r>
            <a:r>
              <a:rPr lang="en-US" dirty="0" smtClean="0"/>
              <a:t>, </a:t>
            </a:r>
            <a:r>
              <a:rPr lang="en-US" dirty="0" err="1" smtClean="0"/>
              <a:t>saling</a:t>
            </a:r>
            <a:r>
              <a:rPr lang="en-US" dirty="0" smtClean="0"/>
              <a:t> </a:t>
            </a:r>
            <a:r>
              <a:rPr lang="en-US" dirty="0" err="1" smtClean="0"/>
              <a:t>meridhai</a:t>
            </a:r>
            <a:r>
              <a:rPr lang="en-US" dirty="0" smtClean="0"/>
              <a:t>.</a:t>
            </a:r>
          </a:p>
          <a:p>
            <a:r>
              <a:rPr lang="en-US" dirty="0" err="1" smtClean="0"/>
              <a:t>Politik</a:t>
            </a:r>
            <a:r>
              <a:rPr lang="en-US" dirty="0" smtClean="0"/>
              <a:t> : </a:t>
            </a:r>
            <a:r>
              <a:rPr lang="en-US" dirty="0" err="1" smtClean="0"/>
              <a:t>adil</a:t>
            </a:r>
            <a:r>
              <a:rPr lang="en-US" dirty="0" smtClean="0"/>
              <a:t>, </a:t>
            </a:r>
            <a:r>
              <a:rPr lang="en-US" dirty="0" err="1" smtClean="0"/>
              <a:t>demokratis</a:t>
            </a:r>
            <a:r>
              <a:rPr lang="en-US" dirty="0" smtClean="0"/>
              <a:t>, </a:t>
            </a:r>
            <a:r>
              <a:rPr lang="en-US" dirty="0" err="1" smtClean="0"/>
              <a:t>aman</a:t>
            </a:r>
            <a:r>
              <a:rPr lang="en-US" dirty="0" smtClean="0"/>
              <a:t>, </a:t>
            </a:r>
            <a:r>
              <a:rPr lang="en-US" dirty="0" err="1" smtClean="0"/>
              <a:t>damai</a:t>
            </a:r>
            <a:r>
              <a:rPr lang="en-US" dirty="0" smtClean="0"/>
              <a:t>, </a:t>
            </a:r>
            <a:r>
              <a:rPr lang="en-US" dirty="0" err="1" smtClean="0"/>
              <a:t>kesejahteraan</a:t>
            </a:r>
            <a:r>
              <a:rPr lang="en-US" dirty="0" smtClean="0"/>
              <a:t> </a:t>
            </a:r>
            <a:r>
              <a:rPr lang="en-US" dirty="0" err="1" smtClean="0"/>
              <a:t>masyarakat</a:t>
            </a:r>
            <a:r>
              <a:rPr lang="en-US" dirty="0" smtClean="0"/>
              <a:t>, </a:t>
            </a:r>
            <a:r>
              <a:rPr lang="en-US" dirty="0" err="1" smtClean="0"/>
              <a:t>dst</a:t>
            </a:r>
            <a:r>
              <a:rPr lang="en-US" dirty="0" smtClean="0"/>
              <a:t>.</a:t>
            </a:r>
          </a:p>
          <a:p>
            <a:r>
              <a:rPr lang="en-US" dirty="0" smtClean="0"/>
              <a:t> </a:t>
            </a:r>
            <a:r>
              <a:rPr lang="en-US" dirty="0" err="1" smtClean="0"/>
              <a:t>Hukum</a:t>
            </a:r>
            <a:r>
              <a:rPr lang="en-US" dirty="0" smtClean="0"/>
              <a:t>: </a:t>
            </a:r>
            <a:r>
              <a:rPr lang="en-US" dirty="0" err="1" smtClean="0"/>
              <a:t>adil</a:t>
            </a:r>
            <a:r>
              <a:rPr lang="en-US" dirty="0" smtClean="0"/>
              <a:t>, </a:t>
            </a:r>
            <a:r>
              <a:rPr lang="en-US" dirty="0" err="1" smtClean="0"/>
              <a:t>tidak</a:t>
            </a:r>
            <a:r>
              <a:rPr lang="en-US" dirty="0" smtClean="0"/>
              <a:t> </a:t>
            </a:r>
            <a:r>
              <a:rPr lang="en-US" dirty="0" err="1" smtClean="0"/>
              <a:t>diskriminatif</a:t>
            </a:r>
            <a:r>
              <a:rPr lang="en-US" dirty="0" smtClean="0"/>
              <a:t>, </a:t>
            </a:r>
            <a:r>
              <a:rPr lang="en-US" dirty="0" err="1" smtClean="0"/>
              <a:t>dan</a:t>
            </a:r>
            <a:r>
              <a:rPr lang="en-US" dirty="0" smtClean="0"/>
              <a:t> </a:t>
            </a:r>
            <a:r>
              <a:rPr lang="en-US" dirty="0" err="1" smtClean="0"/>
              <a:t>berpihak</a:t>
            </a:r>
            <a:r>
              <a:rPr lang="en-US" dirty="0" smtClean="0"/>
              <a:t> </a:t>
            </a:r>
            <a:r>
              <a:rPr lang="en-US" dirty="0" err="1" smtClean="0"/>
              <a:t>kepada</a:t>
            </a:r>
            <a:r>
              <a:rPr lang="en-US" dirty="0" smtClean="0"/>
              <a:t> </a:t>
            </a:r>
            <a:r>
              <a:rPr lang="en-US" dirty="0" err="1" smtClean="0"/>
              <a:t>kebenaran</a:t>
            </a:r>
            <a:r>
              <a:rPr lang="en-US" dirty="0" smtClean="0"/>
              <a:t> </a:t>
            </a:r>
            <a:r>
              <a:rPr lang="en-US" dirty="0" err="1" smtClean="0"/>
              <a:t>dan</a:t>
            </a:r>
            <a:r>
              <a:rPr lang="en-US" dirty="0" smtClean="0"/>
              <a:t> </a:t>
            </a:r>
          </a:p>
          <a:p>
            <a:pPr>
              <a:buNone/>
            </a:pPr>
            <a:r>
              <a:rPr lang="en-US" dirty="0" smtClean="0"/>
              <a:t>      </a:t>
            </a:r>
            <a:r>
              <a:rPr lang="en-US" dirty="0" err="1" smtClean="0"/>
              <a:t>kejujuran</a:t>
            </a:r>
            <a:r>
              <a:rPr lang="en-US" dirty="0" smtClean="0"/>
              <a:t>, </a:t>
            </a:r>
            <a:r>
              <a:rPr lang="en-US" dirty="0" err="1" smtClean="0"/>
              <a:t>tdk</a:t>
            </a:r>
            <a:r>
              <a:rPr lang="en-US" dirty="0" smtClean="0"/>
              <a:t> </a:t>
            </a:r>
            <a:r>
              <a:rPr lang="en-US" dirty="0" err="1" smtClean="0"/>
              <a:t>merugikan</a:t>
            </a:r>
            <a:r>
              <a:rPr lang="en-US" dirty="0" smtClean="0"/>
              <a:t> yang </a:t>
            </a:r>
            <a:r>
              <a:rPr lang="en-US" dirty="0" err="1" smtClean="0"/>
              <a:t>lemah</a:t>
            </a:r>
            <a:endParaRPr lang="en-US" dirty="0" smtClean="0">
              <a:latin typeface="Traditional Arabic" pitchFamily="18" charset="-78"/>
              <a:cs typeface="Traditional Arabic" pitchFamily="18" charset="-78"/>
            </a:endParaRPr>
          </a:p>
          <a:p>
            <a:pPr algn="ctr">
              <a:buNone/>
            </a:pPr>
            <a:r>
              <a:rPr lang="ar-SA" dirty="0" smtClean="0">
                <a:latin typeface="Traditional Arabic" pitchFamily="18" charset="-78"/>
                <a:cs typeface="Traditional Arabic" pitchFamily="18" charset="-78"/>
              </a:rPr>
              <a:t> وَلَا يَجْرِمَنَّكُمْ شَنَآنُ قَوْمٍ عَلَىٰ أَلَّا تَعْدِلُوا ۚ اعْدِلُوا هُوَ أَقْرَبُ لِلتَّقْوَىٰ  [٥:٨] </a:t>
            </a:r>
            <a:endParaRPr lang="en-US" dirty="0" smtClean="0">
              <a:latin typeface="Traditional Arabic" pitchFamily="18" charset="-78"/>
              <a:cs typeface="Traditional Arabic" pitchFamily="18" charset="-78"/>
            </a:endParaRPr>
          </a:p>
          <a:p>
            <a:pPr>
              <a:buNone/>
            </a:pPr>
            <a:r>
              <a:rPr lang="en-US" dirty="0" smtClean="0"/>
              <a:t>    </a:t>
            </a:r>
            <a:r>
              <a:rPr lang="id-ID" dirty="0" smtClean="0"/>
              <a:t> Dan janganlah sekali-kali kebencianmu terhadap sesuatu kaum, mendorong kamu untuk berlaku tidak adil. Berlaku adillah, karena adil itu lebih dekat kepada takwa. </a:t>
            </a:r>
            <a:endParaRPr lang="en-US" dirty="0" smtClean="0"/>
          </a:p>
          <a:p>
            <a:r>
              <a:rPr lang="en-US" dirty="0" err="1" smtClean="0"/>
              <a:t>Kebudayaan</a:t>
            </a:r>
            <a:r>
              <a:rPr lang="en-US" dirty="0" smtClean="0"/>
              <a:t>: </a:t>
            </a:r>
            <a:r>
              <a:rPr lang="en-US" dirty="0" err="1" smtClean="0"/>
              <a:t>berdasarkan</a:t>
            </a:r>
            <a:r>
              <a:rPr lang="en-US" dirty="0" smtClean="0"/>
              <a:t> </a:t>
            </a:r>
            <a:r>
              <a:rPr lang="en-US" dirty="0" err="1" smtClean="0"/>
              <a:t>akhlak</a:t>
            </a:r>
            <a:r>
              <a:rPr lang="en-US" dirty="0" smtClean="0"/>
              <a:t> </a:t>
            </a:r>
            <a:r>
              <a:rPr lang="en-US" dirty="0" err="1" smtClean="0"/>
              <a:t>mulia</a:t>
            </a:r>
            <a:endParaRPr lang="en-US" dirty="0" smtClean="0"/>
          </a:p>
          <a:p>
            <a:r>
              <a:rPr lang="en-US" dirty="0" err="1" smtClean="0"/>
              <a:t>Pendidikan</a:t>
            </a:r>
            <a:r>
              <a:rPr lang="en-US" dirty="0" smtClean="0"/>
              <a:t>: </a:t>
            </a:r>
            <a:r>
              <a:rPr lang="en-US" dirty="0" err="1" smtClean="0"/>
              <a:t>diperuntukkan</a:t>
            </a:r>
            <a:r>
              <a:rPr lang="en-US" dirty="0" smtClean="0"/>
              <a:t> </a:t>
            </a:r>
            <a:r>
              <a:rPr lang="en-US" dirty="0" err="1" smtClean="0"/>
              <a:t>bagi</a:t>
            </a:r>
            <a:r>
              <a:rPr lang="en-US" dirty="0" smtClean="0"/>
              <a:t> </a:t>
            </a:r>
            <a:r>
              <a:rPr lang="en-US" dirty="0" err="1" smtClean="0"/>
              <a:t>semua</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t>MISI AJARAN ISLAM</a:t>
            </a:r>
            <a:endParaRPr lang="en-US" dirty="0"/>
          </a:p>
        </p:txBody>
      </p:sp>
      <p:sp>
        <p:nvSpPr>
          <p:cNvPr id="3" name="Content Placeholder 2"/>
          <p:cNvSpPr>
            <a:spLocks noGrp="1"/>
          </p:cNvSpPr>
          <p:nvPr>
            <p:ph idx="1"/>
          </p:nvPr>
        </p:nvSpPr>
        <p:spPr>
          <a:xfrm>
            <a:off x="0" y="762000"/>
            <a:ext cx="9144000" cy="6096000"/>
          </a:xfrm>
        </p:spPr>
        <p:txBody>
          <a:bodyPr>
            <a:normAutofit fontScale="62500" lnSpcReduction="20000"/>
          </a:bodyPr>
          <a:lstStyle/>
          <a:p>
            <a:r>
              <a:rPr lang="en-US" dirty="0" err="1" smtClean="0"/>
              <a:t>Mengeluarkan</a:t>
            </a:r>
            <a:r>
              <a:rPr lang="en-US" dirty="0" smtClean="0"/>
              <a:t> </a:t>
            </a:r>
            <a:r>
              <a:rPr lang="en-US" dirty="0" err="1" smtClean="0"/>
              <a:t>manusia</a:t>
            </a:r>
            <a:r>
              <a:rPr lang="en-US" dirty="0" smtClean="0"/>
              <a:t> </a:t>
            </a:r>
            <a:r>
              <a:rPr lang="en-US" dirty="0" err="1" smtClean="0"/>
              <a:t>dari</a:t>
            </a:r>
            <a:r>
              <a:rPr lang="en-US" dirty="0" smtClean="0"/>
              <a:t> </a:t>
            </a:r>
            <a:r>
              <a:rPr lang="en-US" dirty="0" err="1" smtClean="0"/>
              <a:t>kegelapan</a:t>
            </a:r>
            <a:endParaRPr lang="en-US" sz="3800" dirty="0" smtClean="0">
              <a:latin typeface="Traditional Arabic" pitchFamily="18" charset="-78"/>
              <a:cs typeface="Traditional Arabic" pitchFamily="18" charset="-78"/>
            </a:endParaRPr>
          </a:p>
          <a:p>
            <a:pPr algn="ctr">
              <a:buNone/>
            </a:pPr>
            <a:r>
              <a:rPr lang="en-US" sz="3800" dirty="0" smtClean="0">
                <a:latin typeface="Traditional Arabic" pitchFamily="18" charset="-78"/>
                <a:cs typeface="Traditional Arabic" pitchFamily="18" charset="-78"/>
              </a:rPr>
              <a:t>  </a:t>
            </a:r>
            <a:r>
              <a:rPr lang="ar-SA" sz="3800" dirty="0" smtClean="0">
                <a:latin typeface="Traditional Arabic" pitchFamily="18" charset="-78"/>
                <a:cs typeface="Traditional Arabic" pitchFamily="18" charset="-78"/>
              </a:rPr>
              <a:t>الر ۚ كِتَابٌ أَنْزَلْنَاهُ إِلَيْكَ لِتُخْرِجَ النَّاسَ مِنَ الظُّلُمَاتِ إِلَى النُّورِ بِإِذْنِ رَبِّهِمْ إِلَىٰ صِرَاطِ الْعَزِيزِ الْحَمِيدِ [١٤:١] </a:t>
            </a:r>
            <a:endParaRPr lang="en-US" sz="3800" dirty="0" smtClean="0">
              <a:latin typeface="Traditional Arabic" pitchFamily="18" charset="-78"/>
              <a:cs typeface="Traditional Arabic" pitchFamily="18" charset="-78"/>
            </a:endParaRPr>
          </a:p>
          <a:p>
            <a:pPr>
              <a:buNone/>
            </a:pPr>
            <a:r>
              <a:rPr lang="en-US" sz="2600" dirty="0" smtClean="0"/>
              <a:t>      </a:t>
            </a:r>
            <a:r>
              <a:rPr lang="id-ID" sz="2600" dirty="0" smtClean="0"/>
              <a:t>Alif, laam raa. (Ini adalah) Kitab yang Kami turunkan kepadamu supaya kamu mengeluarkan manusia dari gelap gulita kepada cahaya terang benderang dengan izin Tuhan mereka, (yaitu) menuju jalan Tuhan Yang Maha Perkasa lagi Maha Terpuji. </a:t>
            </a:r>
          </a:p>
          <a:p>
            <a:r>
              <a:rPr lang="en-US" dirty="0" err="1" smtClean="0"/>
              <a:t>Mengangkat</a:t>
            </a:r>
            <a:r>
              <a:rPr lang="en-US" dirty="0" smtClean="0"/>
              <a:t> </a:t>
            </a:r>
            <a:r>
              <a:rPr lang="en-US" dirty="0" err="1" smtClean="0"/>
              <a:t>manusia</a:t>
            </a:r>
            <a:r>
              <a:rPr lang="en-US" dirty="0" smtClean="0"/>
              <a:t> </a:t>
            </a:r>
            <a:r>
              <a:rPr lang="en-US" dirty="0" err="1" smtClean="0"/>
              <a:t>dari</a:t>
            </a:r>
            <a:r>
              <a:rPr lang="en-US" dirty="0" smtClean="0"/>
              <a:t> </a:t>
            </a:r>
            <a:r>
              <a:rPr lang="en-US" dirty="0" err="1" smtClean="0"/>
              <a:t>kebodohan</a:t>
            </a:r>
            <a:r>
              <a:rPr lang="en-US" dirty="0" smtClean="0"/>
              <a:t> &amp; </a:t>
            </a:r>
            <a:r>
              <a:rPr lang="en-US" dirty="0" err="1" smtClean="0"/>
              <a:t>kemiskinan</a:t>
            </a:r>
            <a:endParaRPr lang="en-US" dirty="0" smtClean="0"/>
          </a:p>
          <a:p>
            <a:r>
              <a:rPr lang="en-US" dirty="0" err="1" smtClean="0"/>
              <a:t>Mencegah</a:t>
            </a:r>
            <a:r>
              <a:rPr lang="en-US" dirty="0" smtClean="0"/>
              <a:t> </a:t>
            </a:r>
            <a:r>
              <a:rPr lang="en-US" dirty="0" err="1" smtClean="0"/>
              <a:t>timbulnya</a:t>
            </a:r>
            <a:r>
              <a:rPr lang="en-US" dirty="0" smtClean="0"/>
              <a:t> </a:t>
            </a:r>
            <a:r>
              <a:rPr lang="en-US" dirty="0" err="1" smtClean="0"/>
              <a:t>bencana</a:t>
            </a:r>
            <a:r>
              <a:rPr lang="en-US" dirty="0" smtClean="0"/>
              <a:t> </a:t>
            </a:r>
            <a:r>
              <a:rPr lang="en-US" dirty="0" err="1" smtClean="0"/>
              <a:t>dan</a:t>
            </a:r>
            <a:r>
              <a:rPr lang="en-US" dirty="0" smtClean="0"/>
              <a:t> </a:t>
            </a:r>
            <a:r>
              <a:rPr lang="en-US" dirty="0" err="1" smtClean="0"/>
              <a:t>kerusakan</a:t>
            </a:r>
            <a:r>
              <a:rPr lang="en-US" dirty="0" smtClean="0"/>
              <a:t> </a:t>
            </a:r>
            <a:r>
              <a:rPr lang="en-US" dirty="0" err="1" smtClean="0"/>
              <a:t>di</a:t>
            </a:r>
            <a:r>
              <a:rPr lang="en-US" dirty="0" smtClean="0"/>
              <a:t> </a:t>
            </a:r>
            <a:r>
              <a:rPr lang="en-US" dirty="0" err="1" smtClean="0"/>
              <a:t>bumi</a:t>
            </a:r>
            <a:endParaRPr lang="en-US" sz="3800" dirty="0" smtClean="0">
              <a:latin typeface="Traditional Arabic" pitchFamily="18" charset="-78"/>
              <a:cs typeface="Traditional Arabic" pitchFamily="18" charset="-78"/>
            </a:endParaRPr>
          </a:p>
          <a:p>
            <a:pPr algn="ctr">
              <a:buNone/>
            </a:pPr>
            <a:r>
              <a:rPr lang="ar-SA" sz="3800" dirty="0" smtClean="0">
                <a:latin typeface="Traditional Arabic" pitchFamily="18" charset="-78"/>
                <a:cs typeface="Traditional Arabic" pitchFamily="18" charset="-78"/>
              </a:rPr>
              <a:t>وَلَا تُفْسِدُوا فِي الْأَرْضِ بَعْدَ إِصْلَاحِهَا وَادْعُوهُ خَوْفًا وَطَمَعًا ۚ إِنَّ رَحْمَتَ اللَّهِ قَرِيبٌ مِنَ الْمُحْسِنِينَ [٧:٥</a:t>
            </a:r>
            <a:r>
              <a:rPr lang="ar-SA" dirty="0" smtClean="0">
                <a:latin typeface="Traditional Arabic" pitchFamily="18" charset="-78"/>
                <a:cs typeface="Traditional Arabic" pitchFamily="18" charset="-78"/>
              </a:rPr>
              <a:t>٦] </a:t>
            </a:r>
            <a:endParaRPr lang="en-US" dirty="0" smtClean="0">
              <a:latin typeface="Traditional Arabic" pitchFamily="18" charset="-78"/>
              <a:cs typeface="Traditional Arabic" pitchFamily="18" charset="-78"/>
            </a:endParaRPr>
          </a:p>
          <a:p>
            <a:r>
              <a:rPr lang="en-US" dirty="0" err="1" smtClean="0"/>
              <a:t>Memperbaiki</a:t>
            </a:r>
            <a:r>
              <a:rPr lang="en-US" dirty="0" smtClean="0"/>
              <a:t> </a:t>
            </a:r>
            <a:r>
              <a:rPr lang="en-US" dirty="0" err="1" smtClean="0"/>
              <a:t>akhlak</a:t>
            </a:r>
            <a:r>
              <a:rPr lang="en-US" dirty="0" smtClean="0"/>
              <a:t> </a:t>
            </a:r>
            <a:r>
              <a:rPr lang="en-US" dirty="0" err="1" smtClean="0"/>
              <a:t>mulia</a:t>
            </a:r>
            <a:endParaRPr lang="en-US" sz="3800" dirty="0" smtClean="0">
              <a:latin typeface="Traditional Arabic" pitchFamily="18" charset="-78"/>
              <a:cs typeface="Traditional Arabic" pitchFamily="18" charset="-78"/>
            </a:endParaRPr>
          </a:p>
          <a:p>
            <a:pPr algn="ctr">
              <a:buNone/>
            </a:pPr>
            <a:r>
              <a:rPr lang="en-US" sz="3800" dirty="0" smtClean="0">
                <a:latin typeface="Traditional Arabic" pitchFamily="18" charset="-78"/>
                <a:cs typeface="Traditional Arabic" pitchFamily="18" charset="-78"/>
              </a:rPr>
              <a:t>    </a:t>
            </a:r>
            <a:r>
              <a:rPr lang="ar-SA" sz="3800" dirty="0" smtClean="0">
                <a:latin typeface="Traditional Arabic" pitchFamily="18" charset="-78"/>
                <a:cs typeface="Traditional Arabic" pitchFamily="18" charset="-78"/>
              </a:rPr>
              <a:t>يَا أَيُّهَا الَّذِينَ آمَنُوا لَا يَسْخَرْ قَوْمٌ مِنْ قَوْمٍ عَسَىٰ أَنْ يَكُونُوا خَيْرًا مِنْهُمْ وَلَا نِسَاءٌ مِنْ نِسَاءٍ عَسَىٰ أَنْ يَكُنَّ خَيْرًا مِنْهُنَّ ۖ وَلَا تَلْمِزُوا أَنْفُسَكُمْ وَلَا تَنَابَزُوا بِالْأَلْقَابِ ۖ بِئْسَ الِاسْمُ الْفُسُوقُ بَعْدَ الْإِيمَانِ ۚ وَمَنْ لَمْ يَتُبْ فَأُولَٰئِكَ هُمُ الظَّالِمُونَ [٤٩:١١</a:t>
            </a:r>
            <a:r>
              <a:rPr lang="ar-SA" dirty="0" smtClean="0">
                <a:latin typeface="Traditional Arabic" pitchFamily="18" charset="-78"/>
                <a:cs typeface="Traditional Arabic" pitchFamily="18" charset="-78"/>
              </a:rPr>
              <a:t>] </a:t>
            </a:r>
            <a:endParaRPr lang="en-US" dirty="0" smtClean="0">
              <a:latin typeface="Traditional Arabic" pitchFamily="18" charset="-78"/>
              <a:cs typeface="Traditional Arabic" pitchFamily="18" charset="-78"/>
            </a:endParaRPr>
          </a:p>
          <a:p>
            <a:r>
              <a:rPr lang="en-US" dirty="0" err="1" smtClean="0"/>
              <a:t>Mengangkat</a:t>
            </a:r>
            <a:r>
              <a:rPr lang="en-US" dirty="0" smtClean="0"/>
              <a:t> </a:t>
            </a:r>
            <a:r>
              <a:rPr lang="en-US" dirty="0" err="1" smtClean="0"/>
              <a:t>harkat</a:t>
            </a:r>
            <a:r>
              <a:rPr lang="en-US" dirty="0" smtClean="0"/>
              <a:t> </a:t>
            </a:r>
            <a:r>
              <a:rPr lang="en-US" dirty="0" err="1" smtClean="0"/>
              <a:t>dan</a:t>
            </a:r>
            <a:r>
              <a:rPr lang="en-US" dirty="0" smtClean="0"/>
              <a:t> </a:t>
            </a:r>
            <a:r>
              <a:rPr lang="en-US" dirty="0" err="1" smtClean="0"/>
              <a:t>martabat</a:t>
            </a:r>
            <a:r>
              <a:rPr lang="en-US" dirty="0" smtClean="0"/>
              <a:t> </a:t>
            </a:r>
            <a:r>
              <a:rPr lang="en-US" dirty="0" err="1" smtClean="0"/>
              <a:t>manusia</a:t>
            </a:r>
            <a:endParaRPr lang="en-US" sz="3800" dirty="0" smtClean="0">
              <a:latin typeface="Traditional Arabic" pitchFamily="18" charset="-78"/>
              <a:cs typeface="Traditional Arabic" pitchFamily="18" charset="-78"/>
            </a:endParaRPr>
          </a:p>
          <a:p>
            <a:pPr algn="ctr">
              <a:buNone/>
            </a:pPr>
            <a:r>
              <a:rPr lang="ar-SA" sz="3800" dirty="0" smtClean="0">
                <a:latin typeface="Traditional Arabic" pitchFamily="18" charset="-78"/>
                <a:cs typeface="Traditional Arabic" pitchFamily="18" charset="-78"/>
              </a:rPr>
              <a:t>۞ وَلَقَدْ كَرَّمْنَا بَنِي آدَمَ وَحَمَلْنَاهُمْ فِي الْبَرِّ وَالْبَحْرِ وَرَزَقْنَاهُمْ مِنَ الطَّيِّبَاتِ وَفَضَّلْنَاهُمْ عَلَىٰ كَثِيرٍ مِمَّنْ خَلَقْنَا تَفْضِيل</a:t>
            </a:r>
            <a:r>
              <a:rPr lang="ar-SA" sz="3500" dirty="0" smtClean="0">
                <a:latin typeface="Traditional Arabic" pitchFamily="18" charset="-78"/>
                <a:cs typeface="Traditional Arabic" pitchFamily="18" charset="-78"/>
              </a:rPr>
              <a:t>ًا [١٧:]</a:t>
            </a:r>
            <a:r>
              <a:rPr lang="id-ID" sz="2900" dirty="0" smtClean="0"/>
              <a:t>Dan sesungguhnya telah Kami muliakan anak-anak Adam, Kami angkut mereka di daratan dan di lautan, Kami beri mereka rezeki dari yang baik-baik dan Kami lebihkan mereka dengan kelebihan yang sempurna atas kebanyakan makhluk yang telah Kami ciptakan. </a:t>
            </a:r>
          </a:p>
          <a:p>
            <a:pPr>
              <a:buNone/>
            </a:pPr>
            <a:endParaRPr lang="en-US" dirty="0">
              <a:latin typeface="Traditional Arabic" pitchFamily="18" charset="-78"/>
              <a:cs typeface="Traditional Arabic" pitchFamily="18" charset="-78"/>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74</Words>
  <Application>Microsoft Office PowerPoint</Application>
  <PresentationFormat>On-screen Show (4:3)</PresentationFormat>
  <Paragraphs>31</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Traditional Arabic</vt:lpstr>
      <vt:lpstr>Office Theme</vt:lpstr>
      <vt:lpstr>VISI AJARA ISLAM</vt:lpstr>
      <vt:lpstr>Ajaran Islam diselaraskan untuk mencapai kerahmatan dimaksud</vt:lpstr>
      <vt:lpstr>MISI AJARAN ISLAM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 AJARA ISLAM</dc:title>
  <dc:creator>Compaq</dc:creator>
  <cp:lastModifiedBy>hp</cp:lastModifiedBy>
  <cp:revision>16</cp:revision>
  <dcterms:created xsi:type="dcterms:W3CDTF">2006-08-16T00:00:00Z</dcterms:created>
  <dcterms:modified xsi:type="dcterms:W3CDTF">2017-10-06T08:26:14Z</dcterms:modified>
</cp:coreProperties>
</file>