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58" r:id="rId7"/>
    <p:sldId id="259" r:id="rId8"/>
    <p:sldId id="260" r:id="rId9"/>
    <p:sldId id="261" r:id="rId10"/>
    <p:sldId id="263" r:id="rId11"/>
    <p:sldId id="26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46" d="100"/>
          <a:sy n="46" d="100"/>
        </p:scale>
        <p:origin x="14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PRINSIP-PRINSIP AJARAN ISLAM</a:t>
            </a:r>
            <a:endParaRPr lang="en-US" dirty="0"/>
          </a:p>
        </p:txBody>
      </p:sp>
      <p:sp>
        <p:nvSpPr>
          <p:cNvPr id="3" name="Content Placeholder 2"/>
          <p:cNvSpPr>
            <a:spLocks noGrp="1"/>
          </p:cNvSpPr>
          <p:nvPr>
            <p:ph idx="1"/>
          </p:nvPr>
        </p:nvSpPr>
        <p:spPr>
          <a:xfrm>
            <a:off x="0" y="838200"/>
            <a:ext cx="8991600" cy="5791200"/>
          </a:xfrm>
        </p:spPr>
        <p:txBody>
          <a:bodyPr>
            <a:normAutofit fontScale="62500" lnSpcReduction="20000"/>
          </a:bodyPr>
          <a:lstStyle/>
          <a:p>
            <a:pPr marL="514350" indent="-514350">
              <a:buNone/>
            </a:pPr>
            <a:r>
              <a:rPr lang="en-US" dirty="0" smtClean="0"/>
              <a:t>              </a:t>
            </a:r>
            <a:r>
              <a:rPr lang="en-US" dirty="0" err="1" smtClean="0"/>
              <a:t>Prinsip</a:t>
            </a:r>
            <a:r>
              <a:rPr lang="en-US" dirty="0" smtClean="0"/>
              <a:t>: </a:t>
            </a:r>
            <a:r>
              <a:rPr lang="en-US" dirty="0" err="1" smtClean="0"/>
              <a:t>asas</a:t>
            </a:r>
            <a:r>
              <a:rPr lang="en-US" dirty="0" smtClean="0"/>
              <a:t>, </a:t>
            </a:r>
            <a:r>
              <a:rPr lang="en-US" dirty="0" err="1" smtClean="0"/>
              <a:t>pendirian</a:t>
            </a:r>
            <a:r>
              <a:rPr lang="en-US" dirty="0" smtClean="0"/>
              <a:t> yang </a:t>
            </a:r>
            <a:r>
              <a:rPr lang="en-US" dirty="0" err="1" smtClean="0"/>
              <a:t>jadi</a:t>
            </a:r>
            <a:r>
              <a:rPr lang="en-US" dirty="0" smtClean="0"/>
              <a:t> </a:t>
            </a:r>
            <a:r>
              <a:rPr lang="en-US" dirty="0" err="1" smtClean="0"/>
              <a:t>pokok</a:t>
            </a:r>
            <a:r>
              <a:rPr lang="en-US" dirty="0" smtClean="0"/>
              <a:t> </a:t>
            </a:r>
            <a:r>
              <a:rPr lang="en-US" dirty="0" err="1" smtClean="0"/>
              <a:t>atau</a:t>
            </a:r>
            <a:r>
              <a:rPr lang="en-US" dirty="0" smtClean="0"/>
              <a:t> </a:t>
            </a:r>
            <a:r>
              <a:rPr lang="en-US" dirty="0" err="1" smtClean="0"/>
              <a:t>dasar</a:t>
            </a:r>
            <a:r>
              <a:rPr lang="en-US" dirty="0" smtClean="0"/>
              <a:t>   </a:t>
            </a:r>
            <a:r>
              <a:rPr lang="en-US" dirty="0" err="1" smtClean="0"/>
              <a:t>orang</a:t>
            </a:r>
            <a:r>
              <a:rPr lang="en-US" dirty="0" smtClean="0"/>
              <a:t> </a:t>
            </a:r>
            <a:r>
              <a:rPr lang="en-US" dirty="0" err="1" smtClean="0"/>
              <a:t>berpikir</a:t>
            </a:r>
            <a:r>
              <a:rPr lang="en-US" dirty="0" smtClean="0"/>
              <a:t> </a:t>
            </a:r>
            <a:r>
              <a:rPr lang="en-US" dirty="0" err="1" smtClean="0"/>
              <a:t>dan</a:t>
            </a:r>
            <a:r>
              <a:rPr lang="en-US" dirty="0" smtClean="0"/>
              <a:t> </a:t>
            </a:r>
          </a:p>
          <a:p>
            <a:pPr marL="514350" indent="-514350">
              <a:buNone/>
            </a:pPr>
            <a:r>
              <a:rPr lang="en-US" dirty="0" smtClean="0"/>
              <a:t>               </a:t>
            </a:r>
            <a:r>
              <a:rPr lang="en-US" dirty="0" err="1" smtClean="0"/>
              <a:t>bertindak</a:t>
            </a:r>
            <a:r>
              <a:rPr lang="en-US" dirty="0" smtClean="0"/>
              <a:t>.</a:t>
            </a:r>
          </a:p>
          <a:p>
            <a:pPr marL="514350" indent="-514350">
              <a:buAutoNum type="arabicPeriod"/>
            </a:pPr>
            <a:r>
              <a:rPr lang="en-US" b="1" dirty="0" err="1" smtClean="0"/>
              <a:t>Sesuai</a:t>
            </a:r>
            <a:r>
              <a:rPr lang="en-US" b="1" dirty="0" smtClean="0"/>
              <a:t> </a:t>
            </a:r>
            <a:r>
              <a:rPr lang="en-US" b="1" dirty="0" err="1" smtClean="0"/>
              <a:t>dengan</a:t>
            </a:r>
            <a:r>
              <a:rPr lang="en-US" b="1" dirty="0" smtClean="0"/>
              <a:t> </a:t>
            </a:r>
            <a:r>
              <a:rPr lang="en-US" b="1" dirty="0" err="1" smtClean="0"/>
              <a:t>fitrah</a:t>
            </a:r>
            <a:r>
              <a:rPr lang="en-US" b="1" dirty="0" smtClean="0"/>
              <a:t> </a:t>
            </a:r>
            <a:r>
              <a:rPr lang="en-US" b="1" dirty="0" err="1" smtClean="0"/>
              <a:t>manusia</a:t>
            </a:r>
            <a:r>
              <a:rPr lang="en-US" dirty="0" smtClean="0"/>
              <a:t>:</a:t>
            </a:r>
          </a:p>
          <a:p>
            <a:pPr marL="514350" indent="-514350">
              <a:buNone/>
            </a:pPr>
            <a:r>
              <a:rPr lang="en-US" dirty="0" smtClean="0"/>
              <a:t>	*  </a:t>
            </a:r>
            <a:r>
              <a:rPr lang="en-US" dirty="0" err="1" smtClean="0"/>
              <a:t>Fitrah</a:t>
            </a:r>
            <a:r>
              <a:rPr lang="en-US" dirty="0" smtClean="0"/>
              <a:t> </a:t>
            </a:r>
            <a:r>
              <a:rPr lang="en-US" dirty="0" err="1" smtClean="0"/>
              <a:t>Manusia</a:t>
            </a:r>
            <a:r>
              <a:rPr lang="en-US" dirty="0" smtClean="0"/>
              <a:t>: </a:t>
            </a:r>
            <a:r>
              <a:rPr lang="en-US" dirty="0" err="1" smtClean="0"/>
              <a:t>perasaan</a:t>
            </a:r>
            <a:r>
              <a:rPr lang="en-US" dirty="0" smtClean="0"/>
              <a:t> </a:t>
            </a:r>
            <a:r>
              <a:rPr lang="en-US" dirty="0" err="1" smtClean="0"/>
              <a:t>beragama</a:t>
            </a:r>
            <a:r>
              <a:rPr lang="en-US" dirty="0" smtClean="0"/>
              <a:t>, rasa </a:t>
            </a:r>
            <a:r>
              <a:rPr lang="en-US" dirty="0" err="1" smtClean="0"/>
              <a:t>ingin</a:t>
            </a:r>
            <a:r>
              <a:rPr lang="en-US" dirty="0" smtClean="0"/>
              <a:t> </a:t>
            </a:r>
            <a:r>
              <a:rPr lang="en-US" dirty="0" err="1" smtClean="0"/>
              <a:t>tahu</a:t>
            </a:r>
            <a:r>
              <a:rPr lang="en-US" dirty="0" smtClean="0"/>
              <a:t>, </a:t>
            </a:r>
            <a:r>
              <a:rPr lang="en-US" dirty="0" err="1" smtClean="0"/>
              <a:t>suka</a:t>
            </a:r>
            <a:r>
              <a:rPr lang="en-US" dirty="0" smtClean="0"/>
              <a:t> </a:t>
            </a:r>
            <a:r>
              <a:rPr lang="en-US" dirty="0" err="1" smtClean="0"/>
              <a:t>keindahan</a:t>
            </a:r>
            <a:r>
              <a:rPr lang="en-US" dirty="0" smtClean="0"/>
              <a:t>, </a:t>
            </a:r>
          </a:p>
          <a:p>
            <a:pPr marL="514350" indent="-514350">
              <a:buNone/>
            </a:pPr>
            <a:r>
              <a:rPr lang="en-US" dirty="0" smtClean="0"/>
              <a:t>            </a:t>
            </a:r>
            <a:r>
              <a:rPr lang="en-US" dirty="0" err="1" smtClean="0"/>
              <a:t>harta</a:t>
            </a:r>
            <a:r>
              <a:rPr lang="en-US" dirty="0" smtClean="0"/>
              <a:t>  </a:t>
            </a:r>
            <a:r>
              <a:rPr lang="en-US" dirty="0" err="1" smtClean="0"/>
              <a:t>benda</a:t>
            </a:r>
            <a:r>
              <a:rPr lang="en-US" dirty="0" smtClean="0"/>
              <a:t>, </a:t>
            </a:r>
            <a:r>
              <a:rPr lang="en-US" dirty="0" err="1" smtClean="0"/>
              <a:t>lawan</a:t>
            </a:r>
            <a:r>
              <a:rPr lang="en-US" dirty="0" smtClean="0"/>
              <a:t> </a:t>
            </a:r>
            <a:r>
              <a:rPr lang="en-US" dirty="0" err="1" smtClean="0"/>
              <a:t>jenis</a:t>
            </a:r>
            <a:r>
              <a:rPr lang="en-US" dirty="0" smtClean="0"/>
              <a:t>, </a:t>
            </a:r>
            <a:r>
              <a:rPr lang="en-US" dirty="0" err="1" smtClean="0"/>
              <a:t>kekuasaan</a:t>
            </a:r>
            <a:r>
              <a:rPr lang="en-US" dirty="0" smtClean="0"/>
              <a:t>, </a:t>
            </a:r>
            <a:r>
              <a:rPr lang="en-US" dirty="0" err="1" smtClean="0"/>
              <a:t>penghargaan</a:t>
            </a:r>
            <a:r>
              <a:rPr lang="en-US" dirty="0" smtClean="0"/>
              <a:t>, </a:t>
            </a:r>
            <a:r>
              <a:rPr lang="en-US" dirty="0" err="1" smtClean="0"/>
              <a:t>pujian</a:t>
            </a:r>
            <a:r>
              <a:rPr lang="en-US" dirty="0" smtClean="0"/>
              <a:t>, </a:t>
            </a:r>
          </a:p>
          <a:p>
            <a:pPr marL="514350" indent="-514350">
              <a:buNone/>
            </a:pPr>
            <a:r>
              <a:rPr lang="en-US" dirty="0" smtClean="0"/>
              <a:t>            </a:t>
            </a:r>
            <a:r>
              <a:rPr lang="en-US" dirty="0" err="1" smtClean="0"/>
              <a:t>pertemanan</a:t>
            </a:r>
            <a:r>
              <a:rPr lang="en-US" dirty="0" smtClean="0"/>
              <a:t>, </a:t>
            </a:r>
            <a:r>
              <a:rPr lang="en-US" dirty="0" err="1" smtClean="0"/>
              <a:t>dsb</a:t>
            </a:r>
            <a:r>
              <a:rPr lang="en-US" dirty="0" smtClean="0"/>
              <a:t>.  </a:t>
            </a:r>
            <a:endParaRPr lang="en-US" sz="4500" dirty="0" smtClean="0"/>
          </a:p>
          <a:p>
            <a:pPr marL="514350" indent="-514350" algn="r">
              <a:buNone/>
            </a:pPr>
            <a:r>
              <a:rPr lang="ar-SA" sz="4500" dirty="0" smtClean="0">
                <a:latin typeface="Traditional Arabic" pitchFamily="18" charset="-78"/>
                <a:cs typeface="Traditional Arabic" pitchFamily="18" charset="-78"/>
              </a:rPr>
              <a:t>فَأَقِمْ وَجْهَكَ لِلدِّينِ حَنِيفًا ۚ فِطْرَتَ اللَّهِ الَّتِي فَطَرَ النَّاسَ عَلَيْهَا ۚ </a:t>
            </a:r>
            <a:endParaRPr lang="en-US" sz="4500" dirty="0" smtClean="0">
              <a:latin typeface="Traditional Arabic" pitchFamily="18" charset="-78"/>
              <a:cs typeface="Traditional Arabic" pitchFamily="18" charset="-78"/>
            </a:endParaRPr>
          </a:p>
          <a:p>
            <a:pPr marL="514350" indent="-514350">
              <a:buNone/>
            </a:pPr>
            <a:r>
              <a:rPr lang="en-US" sz="4000" dirty="0" smtClean="0"/>
              <a:t>          </a:t>
            </a:r>
            <a:r>
              <a:rPr lang="id-ID" dirty="0" smtClean="0"/>
              <a:t>Maka hadapkanlah wajahmu dengan lurus kepada agama Allah; fitrah </a:t>
            </a:r>
            <a:endParaRPr lang="en-US" dirty="0" smtClean="0"/>
          </a:p>
          <a:p>
            <a:pPr marL="514350" indent="-514350">
              <a:buNone/>
            </a:pPr>
            <a:r>
              <a:rPr lang="en-US" dirty="0" smtClean="0"/>
              <a:t>            </a:t>
            </a:r>
            <a:r>
              <a:rPr lang="id-ID" dirty="0" smtClean="0"/>
              <a:t>Allah yang telah menciptakan manusia menurut fitrah itu.</a:t>
            </a:r>
            <a:r>
              <a:rPr lang="ar-SA" dirty="0" smtClean="0">
                <a:latin typeface="Traditional Arabic" pitchFamily="18" charset="-78"/>
                <a:cs typeface="Traditional Arabic" pitchFamily="18" charset="-78"/>
              </a:rPr>
              <a:t> </a:t>
            </a:r>
            <a:r>
              <a:rPr lang="en-US" dirty="0" smtClean="0">
                <a:latin typeface="Traditional Arabic" pitchFamily="18" charset="-78"/>
                <a:cs typeface="Traditional Arabic" pitchFamily="18" charset="-78"/>
              </a:rPr>
              <a:t>(al-Rum:30)</a:t>
            </a:r>
            <a:endParaRPr lang="ar-SA" dirty="0" smtClean="0">
              <a:latin typeface="Traditional Arabic" pitchFamily="18" charset="-78"/>
              <a:cs typeface="Traditional Arabic" pitchFamily="18" charset="-78"/>
            </a:endParaRPr>
          </a:p>
          <a:p>
            <a:pPr marL="514350" indent="-514350">
              <a:buNone/>
            </a:pPr>
            <a:endParaRPr lang="en-US" dirty="0" smtClean="0"/>
          </a:p>
          <a:p>
            <a:pPr marL="514350" indent="-514350">
              <a:buNone/>
            </a:pPr>
            <a:r>
              <a:rPr lang="en-US" dirty="0" smtClean="0"/>
              <a:t>         * Islam </a:t>
            </a:r>
            <a:r>
              <a:rPr lang="en-US" dirty="0" err="1" smtClean="0"/>
              <a:t>melindungi</a:t>
            </a:r>
            <a:r>
              <a:rPr lang="en-US" dirty="0" smtClean="0"/>
              <a:t> </a:t>
            </a:r>
            <a:r>
              <a:rPr lang="en-US" dirty="0" err="1" smtClean="0"/>
              <a:t>fitrah</a:t>
            </a:r>
            <a:r>
              <a:rPr lang="en-US" dirty="0" smtClean="0"/>
              <a:t> </a:t>
            </a:r>
            <a:r>
              <a:rPr lang="en-US" dirty="0" err="1" smtClean="0"/>
              <a:t>manusia</a:t>
            </a:r>
            <a:r>
              <a:rPr lang="en-US" dirty="0" smtClean="0"/>
              <a:t>, </a:t>
            </a:r>
            <a:r>
              <a:rPr lang="en-US" dirty="0" err="1" smtClean="0"/>
              <a:t>sebagaimana</a:t>
            </a:r>
            <a:r>
              <a:rPr lang="en-US" dirty="0" smtClean="0"/>
              <a:t> </a:t>
            </a:r>
            <a:r>
              <a:rPr lang="en-US" dirty="0" err="1" smtClean="0"/>
              <a:t>tertuang</a:t>
            </a:r>
            <a:r>
              <a:rPr lang="en-US" dirty="0" smtClean="0"/>
              <a:t> </a:t>
            </a:r>
            <a:r>
              <a:rPr lang="en-US" dirty="0" err="1" smtClean="0"/>
              <a:t>dalam</a:t>
            </a:r>
            <a:r>
              <a:rPr lang="en-US" dirty="0" smtClean="0"/>
              <a:t> </a:t>
            </a:r>
            <a:r>
              <a:rPr lang="en-US" dirty="0" err="1" smtClean="0"/>
              <a:t>tujuan</a:t>
            </a:r>
            <a:r>
              <a:rPr lang="en-US" dirty="0" smtClean="0"/>
              <a:t> </a:t>
            </a:r>
          </a:p>
          <a:p>
            <a:pPr marL="514350" indent="-514350">
              <a:buNone/>
            </a:pPr>
            <a:r>
              <a:rPr lang="en-US" dirty="0" smtClean="0"/>
              <a:t>            </a:t>
            </a:r>
            <a:r>
              <a:rPr lang="en-US" dirty="0" err="1" smtClean="0"/>
              <a:t>syariat</a:t>
            </a:r>
            <a:r>
              <a:rPr lang="en-US" dirty="0" smtClean="0"/>
              <a:t> Islam yang lima.</a:t>
            </a:r>
          </a:p>
          <a:p>
            <a:pPr marL="514350" indent="-514350">
              <a:buNone/>
            </a:pPr>
            <a:endParaRPr lang="en-US" dirty="0" smtClean="0"/>
          </a:p>
          <a:p>
            <a:pPr marL="514350" indent="-514350">
              <a:buNone/>
            </a:pPr>
            <a:r>
              <a:rPr lang="en-US" dirty="0" smtClean="0"/>
              <a:t>	 * </a:t>
            </a:r>
            <a:r>
              <a:rPr lang="en-US" dirty="0" err="1" smtClean="0"/>
              <a:t>Rasulullah</a:t>
            </a:r>
            <a:r>
              <a:rPr lang="en-US" dirty="0" smtClean="0"/>
              <a:t> </a:t>
            </a:r>
            <a:r>
              <a:rPr lang="en-US" dirty="0" err="1" smtClean="0"/>
              <a:t>menegor</a:t>
            </a:r>
            <a:r>
              <a:rPr lang="en-US" dirty="0" smtClean="0"/>
              <a:t> </a:t>
            </a:r>
            <a:r>
              <a:rPr lang="en-US" dirty="0" err="1" smtClean="0"/>
              <a:t>salah</a:t>
            </a:r>
            <a:r>
              <a:rPr lang="en-US" dirty="0" smtClean="0"/>
              <a:t> </a:t>
            </a:r>
            <a:r>
              <a:rPr lang="en-US" dirty="0" err="1" smtClean="0"/>
              <a:t>seorang</a:t>
            </a:r>
            <a:r>
              <a:rPr lang="en-US" dirty="0" smtClean="0"/>
              <a:t> </a:t>
            </a:r>
            <a:r>
              <a:rPr lang="en-US" dirty="0" err="1" smtClean="0"/>
              <a:t>sahabat</a:t>
            </a:r>
            <a:r>
              <a:rPr lang="en-US" dirty="0" smtClean="0"/>
              <a:t> yang </a:t>
            </a:r>
            <a:r>
              <a:rPr lang="en-US" dirty="0" err="1" smtClean="0"/>
              <a:t>hanya</a:t>
            </a:r>
            <a:r>
              <a:rPr lang="en-US" dirty="0" smtClean="0"/>
              <a:t> </a:t>
            </a:r>
            <a:r>
              <a:rPr lang="en-US" dirty="0" err="1" smtClean="0"/>
              <a:t>menghabiskan</a:t>
            </a:r>
            <a:r>
              <a:rPr lang="en-US" dirty="0" smtClean="0"/>
              <a:t> </a:t>
            </a:r>
          </a:p>
          <a:p>
            <a:pPr marL="514350" indent="-514350">
              <a:buNone/>
            </a:pPr>
            <a:r>
              <a:rPr lang="en-US" dirty="0" smtClean="0"/>
              <a:t>              </a:t>
            </a:r>
            <a:r>
              <a:rPr lang="en-US" dirty="0" err="1" smtClean="0"/>
              <a:t>waktuknya</a:t>
            </a:r>
            <a:r>
              <a:rPr lang="en-US" dirty="0" smtClean="0"/>
              <a:t> </a:t>
            </a:r>
            <a:r>
              <a:rPr lang="en-US" dirty="0" err="1" smtClean="0"/>
              <a:t>untuk</a:t>
            </a:r>
            <a:r>
              <a:rPr lang="en-US" dirty="0" smtClean="0"/>
              <a:t> </a:t>
            </a:r>
            <a:r>
              <a:rPr lang="en-US" dirty="0" err="1" smtClean="0"/>
              <a:t>beribadah</a:t>
            </a:r>
            <a:r>
              <a:rPr lang="en-US" dirty="0" smtClean="0"/>
              <a:t>, </a:t>
            </a:r>
            <a:r>
              <a:rPr lang="en-US" dirty="0" err="1" smtClean="0"/>
              <a:t>dan</a:t>
            </a:r>
            <a:r>
              <a:rPr lang="en-US" dirty="0" smtClean="0"/>
              <a:t> </a:t>
            </a:r>
            <a:r>
              <a:rPr lang="en-US" dirty="0" err="1" smtClean="0"/>
              <a:t>menyuruhnya</a:t>
            </a:r>
            <a:r>
              <a:rPr lang="en-US" dirty="0" smtClean="0"/>
              <a:t> </a:t>
            </a:r>
            <a:r>
              <a:rPr lang="en-US" dirty="0" err="1" smtClean="0"/>
              <a:t>untuk</a:t>
            </a:r>
            <a:r>
              <a:rPr lang="en-US" dirty="0" smtClean="0"/>
              <a:t>  </a:t>
            </a:r>
            <a:r>
              <a:rPr lang="en-US" dirty="0" err="1" smtClean="0"/>
              <a:t>mengambil</a:t>
            </a:r>
            <a:r>
              <a:rPr lang="en-US" dirty="0" smtClean="0"/>
              <a:t>  </a:t>
            </a:r>
          </a:p>
          <a:p>
            <a:pPr marL="514350" indent="-514350">
              <a:buNone/>
            </a:pPr>
            <a:r>
              <a:rPr lang="en-US" dirty="0" smtClean="0"/>
              <a:t>              </a:t>
            </a:r>
            <a:r>
              <a:rPr lang="en-US" dirty="0" err="1" smtClean="0"/>
              <a:t>haknya</a:t>
            </a:r>
            <a:r>
              <a:rPr lang="en-US" dirty="0" smtClean="0"/>
              <a:t>  </a:t>
            </a:r>
            <a:r>
              <a:rPr lang="en-US" dirty="0" err="1" smtClean="0"/>
              <a:t>untuk</a:t>
            </a:r>
            <a:r>
              <a:rPr lang="en-US" dirty="0" smtClean="0"/>
              <a:t> </a:t>
            </a:r>
            <a:r>
              <a:rPr lang="en-US" dirty="0" err="1" smtClean="0"/>
              <a:t>kehidupan</a:t>
            </a:r>
            <a:r>
              <a:rPr lang="en-US" dirty="0" smtClean="0"/>
              <a:t> </a:t>
            </a:r>
            <a:r>
              <a:rPr lang="en-US" dirty="0" err="1" smtClean="0"/>
              <a:t>dunia</a:t>
            </a:r>
            <a:r>
              <a:rPr lang="en-US"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228600"/>
            <a:ext cx="8915400" cy="6629400"/>
          </a:xfrm>
        </p:spPr>
        <p:txBody>
          <a:bodyPr>
            <a:normAutofit fontScale="62500" lnSpcReduction="20000"/>
          </a:bodyPr>
          <a:lstStyle/>
          <a:p>
            <a:pPr>
              <a:buNone/>
            </a:pPr>
            <a:r>
              <a:rPr lang="en-US" dirty="0" err="1" smtClean="0"/>
              <a:t>Juknis</a:t>
            </a:r>
            <a:r>
              <a:rPr lang="en-US" dirty="0" smtClean="0"/>
              <a:t> </a:t>
            </a:r>
            <a:r>
              <a:rPr lang="en-US" dirty="0" err="1" smtClean="0"/>
              <a:t>Mempererat</a:t>
            </a:r>
            <a:r>
              <a:rPr lang="en-US" dirty="0" smtClean="0"/>
              <a:t> </a:t>
            </a:r>
            <a:r>
              <a:rPr lang="en-US" dirty="0" err="1" smtClean="0"/>
              <a:t>persaudaraan</a:t>
            </a:r>
            <a:r>
              <a:rPr lang="en-US" dirty="0" smtClean="0"/>
              <a:t> </a:t>
            </a:r>
            <a:r>
              <a:rPr lang="en-US" dirty="0" err="1" smtClean="0"/>
              <a:t>dlm</a:t>
            </a:r>
            <a:r>
              <a:rPr lang="en-US" dirty="0" smtClean="0"/>
              <a:t> Q.S. Al-</a:t>
            </a:r>
            <a:r>
              <a:rPr lang="en-US" dirty="0" err="1" smtClean="0"/>
              <a:t>hujurat</a:t>
            </a:r>
            <a:r>
              <a:rPr lang="en-US" dirty="0" smtClean="0"/>
              <a:t>: 11-12, </a:t>
            </a:r>
            <a:r>
              <a:rPr lang="en-US" dirty="0" err="1" smtClean="0"/>
              <a:t>sbt</a:t>
            </a:r>
            <a:r>
              <a:rPr lang="en-US" dirty="0" smtClean="0"/>
              <a:t>:</a:t>
            </a:r>
            <a:endParaRPr lang="en-US" sz="4500" dirty="0" smtClean="0">
              <a:latin typeface="Traditional Arabic" pitchFamily="18" charset="-78"/>
              <a:cs typeface="Traditional Arabic" pitchFamily="18" charset="-78"/>
            </a:endParaRPr>
          </a:p>
          <a:p>
            <a:pPr algn="r">
              <a:buNone/>
            </a:pPr>
            <a:r>
              <a:rPr lang="ar-SA" sz="4500" dirty="0" smtClean="0">
                <a:latin typeface="Traditional Arabic" pitchFamily="18" charset="-78"/>
                <a:cs typeface="Traditional Arabic" pitchFamily="18" charset="-78"/>
              </a:rPr>
              <a:t>يَا أَيُّهَا الَّذِينَ آمَنُوا لَا يَسْخَرْ قَوْمٌ مِنْ قَوْمٍ عَسَىٰ أَنْ يَكُونُوا خَيْرًا مِنْهُمْ وَلَا نِسَاءٌ مِنْ نِسَاءٍ عَسَىٰ أَنْ يَكُنَّ خَيْرًا مِنْهُنَّ ۖ وَلَا تَلْمِزُوا أَنْفُسَكُمْ وَلَا تَنَابَزُوا بِالْأَلْقَابِ ۖ بِئْسَ الِاسْمُ الْفُسُوقُ بَعْدَ الْإِيمَانِ ۚ وَمَنْ لَمْ يَتُبْ فَأُولَٰئِكَ هُمُ الظَّالِمُونَ </a:t>
            </a:r>
            <a:r>
              <a:rPr lang="ar-SA" sz="4500" dirty="0" smtClean="0"/>
              <a:t> </a:t>
            </a:r>
            <a:endParaRPr lang="en-US" sz="4500" dirty="0" smtClean="0"/>
          </a:p>
          <a:p>
            <a:pPr>
              <a:buNone/>
            </a:pPr>
            <a:r>
              <a:rPr lang="en-US" dirty="0" smtClean="0"/>
              <a:t>    </a:t>
            </a:r>
            <a:r>
              <a:rPr lang="id-ID" dirty="0" smtClean="0"/>
              <a:t>Hai orang-orang yang beriman, janganlah sekumpulan orang laki-laki merendahkan kumpulan yang lain, boleh jadi yang ditertawakan itu lebih baik dari mereka. Dan jangan pula sekumpulan perempuan merendahkan kumpulan lainnya, boleh jadi yang direndahkan itu lebih baik. Dan janganlah suka mencela dirimu sendiri dan jangan memanggil dengan gelaran yang mengandung ejekan. Seburuk-buruk panggilan adalah (panggilan) yang buruk sesudah iman dan barangsiapa yang tidak bertobat, maka mereka itulah orang-orang yang zalim. </a:t>
            </a:r>
            <a:endParaRPr lang="en-US" sz="4500" dirty="0" smtClean="0">
              <a:latin typeface="Traditional Arabic" pitchFamily="18" charset="-78"/>
              <a:cs typeface="Traditional Arabic" pitchFamily="18" charset="-78"/>
            </a:endParaRPr>
          </a:p>
          <a:p>
            <a:pPr>
              <a:buNone/>
            </a:pPr>
            <a:endParaRPr lang="id-ID" sz="4500" dirty="0" smtClean="0">
              <a:latin typeface="Traditional Arabic" pitchFamily="18" charset="-78"/>
              <a:cs typeface="Traditional Arabic" pitchFamily="18" charset="-78"/>
            </a:endParaRPr>
          </a:p>
          <a:p>
            <a:pPr algn="r">
              <a:buNone/>
            </a:pPr>
            <a:r>
              <a:rPr lang="ar-SA" sz="4500" dirty="0" smtClean="0">
                <a:latin typeface="Traditional Arabic" pitchFamily="18" charset="-78"/>
                <a:cs typeface="Traditional Arabic" pitchFamily="18" charset="-78"/>
              </a:rPr>
              <a:t>يَا أَيُّهَا الَّذِينَ آمَنُوا اجْتَنِبُوا كَثِيرًا مِنَ الظَّنِّ إِنَّ بَعْضَ الظَّنِّ إِثْمٌ ۖ وَلَا تَجَسَّسُوا وَلَا يَغْتَبْ بَعْضُكُمْ بَعْضًا ۚ أَيُحِبُّ أَحَدُكُمْ أَنْ يَأْكُلَ لَحْمَ أَخِيهِ مَيْتًا فَكَرِهْتُمُوهُ ۚ وَاتَّقُوا اللَّهَ ۚ إِنَّ اللَّهَ تَوَّابٌ رَحِيمٌ [٤٩:١٢] </a:t>
            </a:r>
            <a:endParaRPr lang="en-US" sz="4500" dirty="0" smtClean="0">
              <a:latin typeface="Traditional Arabic" pitchFamily="18" charset="-78"/>
              <a:cs typeface="Traditional Arabic" pitchFamily="18" charset="-78"/>
            </a:endParaRPr>
          </a:p>
          <a:p>
            <a:pPr>
              <a:buNone/>
            </a:pPr>
            <a:r>
              <a:rPr lang="en-US" dirty="0" smtClean="0"/>
              <a:t>      </a:t>
            </a:r>
            <a:r>
              <a:rPr lang="id-ID" dirty="0" smtClean="0"/>
              <a:t>Hai orang-orang yang beriman, jauhilah kebanyakan purba-sangka (kecurigaan), karena sebagian dari purba-sangka itu dosa. Dan janganlah mencari-cari keburukan orang dan janganlah menggunjingkan satu sama lain. Adakah seorang diantara kamu yang suka memakan daging saudaranya yang sudah mati? Maka tentulah kamu merasa jijik kepadanya. Dan bertakwalah kepada Allah. Sesungguhnya Allah Maha Penerima Taubat lagi Maha Penyayang. </a:t>
            </a:r>
          </a:p>
          <a:p>
            <a:pPr>
              <a:buNone/>
            </a:pPr>
            <a:endParaRPr lang="en-US" dirty="0" smtClean="0"/>
          </a:p>
          <a:p>
            <a:pPr algn="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57200"/>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fontScale="62500" lnSpcReduction="20000"/>
          </a:bodyPr>
          <a:lstStyle/>
          <a:p>
            <a:r>
              <a:rPr lang="en-US" dirty="0" err="1" smtClean="0"/>
              <a:t>Persaudaraan</a:t>
            </a:r>
            <a:r>
              <a:rPr lang="en-US" dirty="0" smtClean="0"/>
              <a:t> dg non-</a:t>
            </a:r>
            <a:r>
              <a:rPr lang="en-US" dirty="0" err="1" smtClean="0"/>
              <a:t>muslim</a:t>
            </a:r>
            <a:r>
              <a:rPr lang="en-US" dirty="0" smtClean="0"/>
              <a:t>:</a:t>
            </a:r>
          </a:p>
          <a:p>
            <a:r>
              <a:rPr lang="en-US" dirty="0" err="1" smtClean="0">
                <a:latin typeface="Traditional Arabic" pitchFamily="18" charset="-78"/>
                <a:cs typeface="Traditional Arabic" pitchFamily="18" charset="-78"/>
              </a:rPr>
              <a:t>Tidak</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boleh</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mencela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sesembahan</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mereka</a:t>
            </a:r>
            <a:r>
              <a:rPr lang="en-US" dirty="0" smtClean="0">
                <a:latin typeface="Traditional Arabic" pitchFamily="18" charset="-78"/>
                <a:cs typeface="Traditional Arabic" pitchFamily="18" charset="-78"/>
              </a:rPr>
              <a:t>:</a:t>
            </a:r>
            <a:endParaRPr lang="en-US" sz="4000" dirty="0" smtClean="0">
              <a:latin typeface="Traditional Arabic" pitchFamily="18" charset="-78"/>
              <a:cs typeface="Traditional Arabic" pitchFamily="18" charset="-78"/>
            </a:endParaRPr>
          </a:p>
          <a:p>
            <a:pPr algn="r">
              <a:buNone/>
            </a:pPr>
            <a:r>
              <a:rPr lang="ar-SA" sz="4000" dirty="0" smtClean="0">
                <a:latin typeface="Traditional Arabic" pitchFamily="18" charset="-78"/>
                <a:cs typeface="Traditional Arabic" pitchFamily="18" charset="-78"/>
              </a:rPr>
              <a:t>وَلَا تَسُبُّوا الَّذِينَ يَدْعُونَ مِنْ دُونِ اللَّهِ فَيَسُبُّوا اللَّهَ عَدْوًا بِغَيْرِ عِلْمٍ ۗ كَذَٰلِكَ زَيَّنَّا لِكُلِّ أُمَّةٍ عَمَلَهُمْ ثُمَّ إِلَىٰ رَبِّهِمْ مَرْجِعُهُمْ فَيُنَبِّئُهُمْ بِمَا كَانُوا يَعْمَلُونَ</a:t>
            </a:r>
            <a:r>
              <a:rPr lang="ar-SA" dirty="0" smtClean="0">
                <a:latin typeface="Traditional Arabic" pitchFamily="18" charset="-78"/>
                <a:cs typeface="Traditional Arabic" pitchFamily="18" charset="-78"/>
              </a:rPr>
              <a:t> </a:t>
            </a:r>
            <a:r>
              <a:rPr lang="ar-SA" dirty="0" smtClean="0"/>
              <a:t>[٦:١٠٨] </a:t>
            </a:r>
            <a:endParaRPr lang="en-US" dirty="0" smtClean="0"/>
          </a:p>
          <a:p>
            <a:pPr>
              <a:buNone/>
            </a:pPr>
            <a:r>
              <a:rPr lang="en-US" dirty="0" smtClean="0"/>
              <a:t>      </a:t>
            </a:r>
            <a:r>
              <a:rPr lang="id-ID" dirty="0" smtClean="0"/>
              <a:t>Dan janganlah kamu memaki sembahan-sembahan yang mereka sembah selain Allah, karena mereka nanti akan memaki Allah dengan melampaui batas tanpa pengetahuan. Demikianlah Kami jadikan setiap umat menganggap baik pekerjaan mereka. Kemudian kepada Tuhan merekalah kembali mereka, lalu Dia memberitakan kepada mereka apa yang dahulu mereka kerjakan. </a:t>
            </a:r>
            <a:endParaRPr lang="en-US" dirty="0" smtClean="0"/>
          </a:p>
          <a:p>
            <a:r>
              <a:rPr lang="en-US" sz="3600" dirty="0" err="1" smtClean="0">
                <a:latin typeface="Traditional Arabic" pitchFamily="18" charset="-78"/>
                <a:cs typeface="Traditional Arabic" pitchFamily="18" charset="-78"/>
              </a:rPr>
              <a:t>Tidak</a:t>
            </a:r>
            <a:r>
              <a:rPr lang="en-US" sz="3600" dirty="0" smtClean="0">
                <a:latin typeface="Traditional Arabic" pitchFamily="18" charset="-78"/>
                <a:cs typeface="Traditional Arabic" pitchFamily="18" charset="-78"/>
              </a:rPr>
              <a:t> </a:t>
            </a:r>
            <a:r>
              <a:rPr lang="en-US" sz="3600" dirty="0" err="1" smtClean="0">
                <a:latin typeface="Traditional Arabic" pitchFamily="18" charset="-78"/>
                <a:cs typeface="Traditional Arabic" pitchFamily="18" charset="-78"/>
              </a:rPr>
              <a:t>boleh</a:t>
            </a:r>
            <a:r>
              <a:rPr lang="en-US" sz="3600" dirty="0" smtClean="0">
                <a:latin typeface="Traditional Arabic" pitchFamily="18" charset="-78"/>
                <a:cs typeface="Traditional Arabic" pitchFamily="18" charset="-78"/>
              </a:rPr>
              <a:t> </a:t>
            </a:r>
            <a:r>
              <a:rPr lang="en-US" sz="3600" dirty="0" err="1" smtClean="0">
                <a:latin typeface="Traditional Arabic" pitchFamily="18" charset="-78"/>
                <a:cs typeface="Traditional Arabic" pitchFamily="18" charset="-78"/>
              </a:rPr>
              <a:t>berdebat</a:t>
            </a:r>
            <a:r>
              <a:rPr lang="en-US" sz="3600" dirty="0" smtClean="0">
                <a:latin typeface="Traditional Arabic" pitchFamily="18" charset="-78"/>
                <a:cs typeface="Traditional Arabic" pitchFamily="18" charset="-78"/>
              </a:rPr>
              <a:t> </a:t>
            </a:r>
            <a:r>
              <a:rPr lang="en-US" sz="3600" dirty="0" err="1" smtClean="0">
                <a:latin typeface="Traditional Arabic" pitchFamily="18" charset="-78"/>
                <a:cs typeface="Traditional Arabic" pitchFamily="18" charset="-78"/>
              </a:rPr>
              <a:t>dengan</a:t>
            </a:r>
            <a:r>
              <a:rPr lang="en-US" sz="3600" dirty="0" smtClean="0">
                <a:latin typeface="Traditional Arabic" pitchFamily="18" charset="-78"/>
                <a:cs typeface="Traditional Arabic" pitchFamily="18" charset="-78"/>
              </a:rPr>
              <a:t> </a:t>
            </a:r>
            <a:r>
              <a:rPr lang="en-US" sz="3600" dirty="0" err="1" smtClean="0">
                <a:latin typeface="Traditional Arabic" pitchFamily="18" charset="-78"/>
                <a:cs typeface="Traditional Arabic" pitchFamily="18" charset="-78"/>
              </a:rPr>
              <a:t>kasar</a:t>
            </a:r>
            <a:r>
              <a:rPr lang="en-US" sz="3600" dirty="0" smtClean="0">
                <a:latin typeface="Traditional Arabic" pitchFamily="18" charset="-78"/>
                <a:cs typeface="Traditional Arabic" pitchFamily="18" charset="-78"/>
              </a:rPr>
              <a:t>:</a:t>
            </a:r>
            <a:endParaRPr lang="en-US" sz="4000" dirty="0" smtClean="0">
              <a:latin typeface="Traditional Arabic" pitchFamily="18" charset="-78"/>
              <a:cs typeface="Traditional Arabic" pitchFamily="18" charset="-78"/>
            </a:endParaRPr>
          </a:p>
          <a:p>
            <a:pPr algn="r">
              <a:buNone/>
            </a:pPr>
            <a:r>
              <a:rPr lang="ar-SA" sz="4000" dirty="0" smtClean="0">
                <a:latin typeface="Traditional Arabic" pitchFamily="18" charset="-78"/>
                <a:cs typeface="Traditional Arabic" pitchFamily="18" charset="-78"/>
              </a:rPr>
              <a:t>(21) ۞ وَلَا تُجَادِلُوا أَهْلَ الْكِتَابِ إِلَّا بِالَّتِي هِيَ أَحْسَنُ إِلَّا الَّذِينَ ظَلَمُوا مِنْهُمْ ۖ وَقُولُوا آمَنَّا بِالَّذِي أُنْزِلَ إِلَيْنَا وَأُنْزِلَ إِلَيْكُمْ وَإِلَٰهُنَا وَإِلَٰهُكُمْ وَاحِدٌ وَنَحْنُ لَهُ مُسْلِمُونَ</a:t>
            </a:r>
            <a:r>
              <a:rPr lang="ar-SA" sz="3600" dirty="0" smtClean="0">
                <a:latin typeface="Traditional Arabic" pitchFamily="18" charset="-78"/>
                <a:cs typeface="Traditional Arabic" pitchFamily="18" charset="-78"/>
              </a:rPr>
              <a:t> </a:t>
            </a:r>
            <a:r>
              <a:rPr lang="ar-SA" dirty="0" smtClean="0"/>
              <a:t>[٢٩:٤٦] </a:t>
            </a:r>
            <a:endParaRPr lang="en-US" dirty="0" smtClean="0"/>
          </a:p>
          <a:p>
            <a:pPr>
              <a:buNone/>
            </a:pPr>
            <a:r>
              <a:rPr lang="en-US" smtClean="0"/>
              <a:t>     </a:t>
            </a:r>
            <a:r>
              <a:rPr lang="id-ID" smtClean="0"/>
              <a:t>Dan </a:t>
            </a:r>
            <a:r>
              <a:rPr lang="id-ID" dirty="0" smtClean="0"/>
              <a:t>janganlah kamu berdebat denganAhli Kitab, melainkan dengan cara yang paling baik, kecuali dengan orang-orang zalim di antara mereka, dan katakanlah: "Kami telah beriman kepada (kitab-kitab) yang diturunkan kepada kami dan yang diturunkan kepadamu; Tuhan kami dan Tuhanmu adalah satu; dan kami hanya kepada-Nya berserah diri". </a:t>
            </a:r>
          </a:p>
          <a:p>
            <a:endParaRPr lang="id-ID"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629400"/>
          </a:xfrm>
        </p:spPr>
        <p:txBody>
          <a:bodyPr>
            <a:normAutofit/>
          </a:bodyPr>
          <a:lstStyle/>
          <a:p>
            <a:pPr marL="0" indent="0">
              <a:buNone/>
            </a:pPr>
            <a:r>
              <a:rPr lang="id-ID" dirty="0" smtClean="0"/>
              <a:t>10.</a:t>
            </a:r>
            <a:r>
              <a:rPr lang="en-US" dirty="0" err="1" smtClean="0"/>
              <a:t>Keterbukaan</a:t>
            </a:r>
            <a:endParaRPr lang="en-US" dirty="0" smtClean="0"/>
          </a:p>
          <a:p>
            <a:pPr algn="r">
              <a:buNone/>
            </a:pPr>
            <a:r>
              <a:rPr lang="en-US" dirty="0" smtClean="0"/>
              <a:t> </a:t>
            </a:r>
            <a:r>
              <a:rPr lang="ar-SA" dirty="0" smtClean="0"/>
              <a:t>فَبَشِّرْالعباد ۚ الَّذِينَ يَسْتَمِعُونَ الْقَوْلَ فَيَتَّبِعُونَ أَحْسَنَهُ ۚ أُولَٰئِكَ الَّذِينَ </a:t>
            </a:r>
          </a:p>
          <a:p>
            <a:pPr>
              <a:buNone/>
            </a:pPr>
            <a:r>
              <a:rPr lang="ar-SA" dirty="0" smtClean="0"/>
              <a:t>هَدَاهُمُ اللَّهُ ۖ وَأُولَٰئِكَ هُمْ أُولُو الْأَلْبَابِ [٣٩:١٨] </a:t>
            </a:r>
          </a:p>
          <a:p>
            <a:pPr>
              <a:buNone/>
            </a:pPr>
            <a:r>
              <a:rPr lang="ar-SA" dirty="0" smtClean="0"/>
              <a:t>  </a:t>
            </a:r>
            <a:r>
              <a:rPr lang="en-US" dirty="0" err="1" smtClean="0"/>
              <a:t>maka</a:t>
            </a:r>
            <a:r>
              <a:rPr lang="en-US" dirty="0" smtClean="0"/>
              <a:t> </a:t>
            </a:r>
            <a:r>
              <a:rPr lang="en-US" dirty="0" err="1" smtClean="0"/>
              <a:t>berilah</a:t>
            </a:r>
            <a:r>
              <a:rPr lang="en-US" dirty="0" smtClean="0"/>
              <a:t> </a:t>
            </a:r>
            <a:r>
              <a:rPr lang="en-US" dirty="0" err="1" smtClean="0"/>
              <a:t>kabar</a:t>
            </a:r>
            <a:r>
              <a:rPr lang="en-US" dirty="0" smtClean="0"/>
              <a:t> </a:t>
            </a:r>
            <a:r>
              <a:rPr lang="en-US" dirty="0" err="1" smtClean="0"/>
              <a:t>gembira</a:t>
            </a:r>
            <a:r>
              <a:rPr lang="en-US" dirty="0" smtClean="0"/>
              <a:t> </a:t>
            </a:r>
            <a:r>
              <a:rPr lang="en-US" dirty="0" err="1" smtClean="0"/>
              <a:t>kepada</a:t>
            </a:r>
            <a:r>
              <a:rPr lang="en-US" dirty="0" smtClean="0"/>
              <a:t> </a:t>
            </a:r>
            <a:r>
              <a:rPr lang="en-US" dirty="0" err="1" smtClean="0"/>
              <a:t>hambahambaku</a:t>
            </a:r>
            <a:r>
              <a:rPr lang="en-US" dirty="0" smtClean="0"/>
              <a:t>, </a:t>
            </a:r>
            <a:r>
              <a:rPr lang="id-ID" dirty="0" smtClean="0"/>
              <a:t>yang mendengarkan perkataan lalu mengikuti apa yang paling baik di antaranya. Mereka itulah orang-orang yang telah diberi Allah petunjuk dan mereka itulah orang-orang yang mempunyai akal. </a:t>
            </a:r>
            <a:endParaRPr lang="en-US" dirty="0" smtClean="0"/>
          </a:p>
          <a:p>
            <a:pPr>
              <a:buNone/>
            </a:pPr>
            <a:r>
              <a:rPr lang="en-US" dirty="0" smtClean="0"/>
              <a:t>Ali </a:t>
            </a:r>
            <a:r>
              <a:rPr lang="en-US" dirty="0" err="1" smtClean="0"/>
              <a:t>r.a.</a:t>
            </a:r>
            <a:r>
              <a:rPr lang="en-US" dirty="0" smtClean="0"/>
              <a:t> </a:t>
            </a:r>
            <a:r>
              <a:rPr lang="en-US" dirty="0" err="1" smtClean="0"/>
              <a:t>mengatakan</a:t>
            </a:r>
            <a:r>
              <a:rPr lang="en-US" dirty="0" smtClean="0"/>
              <a:t>: “ </a:t>
            </a:r>
            <a:r>
              <a:rPr lang="en-US" dirty="0" err="1" smtClean="0"/>
              <a:t>Ambillah</a:t>
            </a:r>
            <a:r>
              <a:rPr lang="en-US" dirty="0" smtClean="0"/>
              <a:t> </a:t>
            </a:r>
            <a:r>
              <a:rPr lang="en-US" dirty="0" err="1" smtClean="0"/>
              <a:t>hikmah</a:t>
            </a:r>
            <a:r>
              <a:rPr lang="en-US" dirty="0" smtClean="0"/>
              <a:t> </a:t>
            </a:r>
            <a:r>
              <a:rPr lang="en-US" dirty="0" err="1" smtClean="0"/>
              <a:t>itu</a:t>
            </a:r>
            <a:r>
              <a:rPr lang="en-US" dirty="0" smtClean="0"/>
              <a:t> </a:t>
            </a:r>
            <a:r>
              <a:rPr lang="en-US" dirty="0" err="1" smtClean="0"/>
              <a:t>dari</a:t>
            </a:r>
            <a:r>
              <a:rPr lang="en-US" dirty="0" smtClean="0"/>
              <a:t> </a:t>
            </a:r>
            <a:r>
              <a:rPr lang="en-US" dirty="0" err="1" smtClean="0"/>
              <a:t>manapun</a:t>
            </a:r>
            <a:r>
              <a:rPr lang="en-US" dirty="0" smtClean="0"/>
              <a:t> </a:t>
            </a:r>
            <a:r>
              <a:rPr lang="en-US" dirty="0" err="1" smtClean="0"/>
              <a:t>keluarnya</a:t>
            </a:r>
            <a:r>
              <a:rPr lang="en-US"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799"/>
            <a:ext cx="8229600" cy="76199"/>
          </a:xfrm>
        </p:spPr>
        <p:txBody>
          <a:bodyPr>
            <a:normAutofit fontScale="90000"/>
          </a:bodyPr>
          <a:lstStyle/>
          <a:p>
            <a:endParaRPr lang="en-US" dirty="0"/>
          </a:p>
        </p:txBody>
      </p:sp>
      <p:sp>
        <p:nvSpPr>
          <p:cNvPr id="3" name="Content Placeholder 2"/>
          <p:cNvSpPr>
            <a:spLocks noGrp="1"/>
          </p:cNvSpPr>
          <p:nvPr>
            <p:ph idx="1"/>
          </p:nvPr>
        </p:nvSpPr>
        <p:spPr>
          <a:xfrm>
            <a:off x="152400" y="228600"/>
            <a:ext cx="8763000" cy="6477000"/>
          </a:xfrm>
        </p:spPr>
        <p:txBody>
          <a:bodyPr>
            <a:normAutofit fontScale="77500" lnSpcReduction="20000"/>
          </a:bodyPr>
          <a:lstStyle/>
          <a:p>
            <a:pPr>
              <a:buNone/>
            </a:pPr>
            <a:r>
              <a:rPr lang="en-US" dirty="0" smtClean="0"/>
              <a:t>2. </a:t>
            </a:r>
            <a:r>
              <a:rPr lang="en-US" dirty="0" err="1" smtClean="0"/>
              <a:t>Keseimbangan</a:t>
            </a:r>
            <a:endParaRPr lang="en-US" sz="2800" dirty="0" smtClean="0">
              <a:latin typeface="Traditional Arabic" pitchFamily="18" charset="-78"/>
              <a:cs typeface="Traditional Arabic" pitchFamily="18" charset="-78"/>
            </a:endParaRPr>
          </a:p>
          <a:p>
            <a:pPr algn="r">
              <a:buNone/>
            </a:pPr>
            <a:r>
              <a:rPr lang="ar-SA" sz="2800" dirty="0" smtClean="0">
                <a:latin typeface="Traditional Arabic" pitchFamily="18" charset="-78"/>
                <a:cs typeface="Traditional Arabic" pitchFamily="18" charset="-78"/>
              </a:rPr>
              <a:t>وَابْتَغِ فِيمَا آتَاكَ اللَّهُ الدَّارَ الْآخِرَةَ ۖ وَلَا تَنْسَ نَصِيبَكَ مِنَ الدُّنْيَا ۖ وَأَحْسِنْ كَمَا أَحْسَنَ اللَّهُ إِلَيْكَ ۖ وَلَا تَبْغِ الْفَسَادَ فِي الْأَرْضِ ۖ إِنَّ اللَّهَ لَا يُحِبُّ الْمُفْسِدِينَ [٢٨:٧٧]</a:t>
            </a:r>
            <a:endParaRPr lang="en-US" sz="2800" dirty="0" smtClean="0">
              <a:latin typeface="Traditional Arabic" pitchFamily="18" charset="-78"/>
              <a:cs typeface="Traditional Arabic" pitchFamily="18" charset="-78"/>
            </a:endParaRPr>
          </a:p>
          <a:p>
            <a:pPr>
              <a:buNone/>
            </a:pPr>
            <a:r>
              <a:rPr lang="en-US" dirty="0" smtClean="0"/>
              <a:t>    </a:t>
            </a:r>
            <a:r>
              <a:rPr lang="id-ID" dirty="0" smtClean="0"/>
              <a:t>Dan carilah pada apa yang telah dianugerahkan Allah kepadamu (kebahagiaan) negeri akhirat, dan janganlah kamu melupakan bahagianmu dari (kenikmatan) duniawi dan berbuat baiklah (kepada orang lain) sebagaimana Allah telah berbuat baik, kepadamu, dan janganlah kamu berbuat kerusaka</a:t>
            </a:r>
            <a:r>
              <a:rPr lang="en-US" dirty="0" smtClean="0"/>
              <a:t>n</a:t>
            </a:r>
            <a:r>
              <a:rPr lang="id-ID" dirty="0" smtClean="0"/>
              <a:t> di (muka) bumi. Sesungguhnya Allah tidak menyukai orang-orang yang berbuat kerusakan. </a:t>
            </a:r>
            <a:endParaRPr lang="en-US" dirty="0" smtClean="0"/>
          </a:p>
          <a:p>
            <a:pPr algn="r">
              <a:buNone/>
            </a:pPr>
            <a:r>
              <a:rPr lang="ar-SA" dirty="0" smtClean="0"/>
              <a:t>ليس بخيركم من ترك دنياه لأخرته ولا آخرته لدنياه حتى يصيب</a:t>
            </a:r>
          </a:p>
          <a:p>
            <a:pPr algn="r">
              <a:buNone/>
            </a:pPr>
            <a:r>
              <a:rPr lang="ar-SA" dirty="0" smtClean="0"/>
              <a:t>جميعا, فإن الدنيا بلاغ للأ خرة,ولا تكونوا كلا على الناس. رواه ابن عساكر.</a:t>
            </a:r>
          </a:p>
          <a:p>
            <a:pPr>
              <a:buNone/>
            </a:pPr>
            <a:r>
              <a:rPr lang="en-US" dirty="0" smtClean="0"/>
              <a:t>    </a:t>
            </a:r>
            <a:r>
              <a:rPr lang="en-US" dirty="0" err="1" smtClean="0"/>
              <a:t>Tidaklah</a:t>
            </a:r>
            <a:r>
              <a:rPr lang="en-US" dirty="0" smtClean="0"/>
              <a:t> </a:t>
            </a:r>
            <a:r>
              <a:rPr lang="en-US" dirty="0" err="1" smtClean="0"/>
              <a:t>termasuk</a:t>
            </a:r>
            <a:r>
              <a:rPr lang="en-US" dirty="0" smtClean="0"/>
              <a:t> </a:t>
            </a:r>
            <a:r>
              <a:rPr lang="en-US" dirty="0" err="1" smtClean="0"/>
              <a:t>orang</a:t>
            </a:r>
            <a:r>
              <a:rPr lang="en-US" dirty="0" smtClean="0"/>
              <a:t> yang </a:t>
            </a:r>
            <a:r>
              <a:rPr lang="en-US" dirty="0" err="1" smtClean="0"/>
              <a:t>terbaik</a:t>
            </a:r>
            <a:r>
              <a:rPr lang="en-US" dirty="0" smtClean="0"/>
              <a:t> </a:t>
            </a:r>
            <a:r>
              <a:rPr lang="en-US" dirty="0" err="1" smtClean="0"/>
              <a:t>diantaramu</a:t>
            </a:r>
            <a:r>
              <a:rPr lang="en-US" dirty="0" smtClean="0"/>
              <a:t> </a:t>
            </a:r>
            <a:r>
              <a:rPr lang="en-US" dirty="0" err="1" smtClean="0"/>
              <a:t>orang</a:t>
            </a:r>
            <a:r>
              <a:rPr lang="en-US" dirty="0" smtClean="0"/>
              <a:t> yang </a:t>
            </a:r>
            <a:r>
              <a:rPr lang="en-US" dirty="0" err="1" smtClean="0"/>
              <a:t>meninggalkan</a:t>
            </a:r>
            <a:r>
              <a:rPr lang="en-US" dirty="0" smtClean="0"/>
              <a:t> </a:t>
            </a:r>
            <a:r>
              <a:rPr lang="en-US" dirty="0" err="1" smtClean="0"/>
              <a:t>kehidupan</a:t>
            </a:r>
            <a:r>
              <a:rPr lang="en-US" dirty="0" smtClean="0"/>
              <a:t> </a:t>
            </a:r>
            <a:r>
              <a:rPr lang="en-US" dirty="0" err="1" smtClean="0"/>
              <a:t>dunia</a:t>
            </a:r>
            <a:r>
              <a:rPr lang="en-US" dirty="0" smtClean="0"/>
              <a:t>, </a:t>
            </a:r>
            <a:r>
              <a:rPr lang="en-US" dirty="0" err="1" smtClean="0"/>
              <a:t>karena</a:t>
            </a:r>
            <a:r>
              <a:rPr lang="en-US" dirty="0" smtClean="0"/>
              <a:t> </a:t>
            </a:r>
            <a:r>
              <a:rPr lang="en-US" dirty="0" err="1" smtClean="0"/>
              <a:t>hanya</a:t>
            </a:r>
            <a:r>
              <a:rPr lang="en-US" dirty="0" smtClean="0"/>
              <a:t> </a:t>
            </a:r>
            <a:r>
              <a:rPr lang="en-US" dirty="0" err="1" smtClean="0"/>
              <a:t>mementingkan</a:t>
            </a:r>
            <a:r>
              <a:rPr lang="en-US" dirty="0" smtClean="0"/>
              <a:t> </a:t>
            </a:r>
            <a:r>
              <a:rPr lang="en-US" dirty="0" err="1" smtClean="0"/>
              <a:t>kehidupan</a:t>
            </a:r>
            <a:r>
              <a:rPr lang="en-US" dirty="0" smtClean="0"/>
              <a:t> </a:t>
            </a:r>
            <a:r>
              <a:rPr lang="en-US" dirty="0" err="1" smtClean="0"/>
              <a:t>akhirat</a:t>
            </a:r>
            <a:r>
              <a:rPr lang="en-US" dirty="0" smtClean="0"/>
              <a:t>; </a:t>
            </a:r>
            <a:r>
              <a:rPr lang="en-US" dirty="0" err="1" smtClean="0"/>
              <a:t>dan</a:t>
            </a:r>
            <a:r>
              <a:rPr lang="en-US" dirty="0" smtClean="0"/>
              <a:t> </a:t>
            </a:r>
            <a:r>
              <a:rPr lang="en-US" dirty="0" err="1" smtClean="0"/>
              <a:t>bukan</a:t>
            </a:r>
            <a:r>
              <a:rPr lang="en-US" dirty="0" smtClean="0"/>
              <a:t> </a:t>
            </a:r>
            <a:r>
              <a:rPr lang="en-US" dirty="0" err="1" smtClean="0"/>
              <a:t>orang</a:t>
            </a:r>
            <a:r>
              <a:rPr lang="en-US" dirty="0" smtClean="0"/>
              <a:t> yang </a:t>
            </a:r>
            <a:r>
              <a:rPr lang="en-US" dirty="0" err="1" smtClean="0"/>
              <a:t>terbaik</a:t>
            </a:r>
            <a:r>
              <a:rPr lang="en-US" dirty="0" smtClean="0"/>
              <a:t> </a:t>
            </a:r>
            <a:r>
              <a:rPr lang="en-US" dirty="0" err="1" smtClean="0"/>
              <a:t>diantara</a:t>
            </a:r>
            <a:r>
              <a:rPr lang="en-US" dirty="0" smtClean="0"/>
              <a:t> </a:t>
            </a:r>
            <a:r>
              <a:rPr lang="en-US" dirty="0" err="1" smtClean="0"/>
              <a:t>kamu</a:t>
            </a:r>
            <a:r>
              <a:rPr lang="en-US" dirty="0" smtClean="0"/>
              <a:t>, </a:t>
            </a:r>
            <a:r>
              <a:rPr lang="en-US" dirty="0" err="1" smtClean="0"/>
              <a:t>orang</a:t>
            </a:r>
            <a:r>
              <a:rPr lang="en-US" dirty="0" smtClean="0"/>
              <a:t> yang </a:t>
            </a:r>
            <a:r>
              <a:rPr lang="en-US" dirty="0" err="1" smtClean="0"/>
              <a:t>meninggalkan</a:t>
            </a:r>
            <a:r>
              <a:rPr lang="en-US" dirty="0" smtClean="0"/>
              <a:t> </a:t>
            </a:r>
            <a:r>
              <a:rPr lang="en-US" dirty="0" err="1" smtClean="0"/>
              <a:t>kehidupan</a:t>
            </a:r>
            <a:r>
              <a:rPr lang="en-US" dirty="0" smtClean="0"/>
              <a:t> </a:t>
            </a:r>
            <a:r>
              <a:rPr lang="en-US" dirty="0" err="1" smtClean="0"/>
              <a:t>akhirat</a:t>
            </a:r>
            <a:r>
              <a:rPr lang="en-US" dirty="0" smtClean="0"/>
              <a:t>, </a:t>
            </a:r>
            <a:r>
              <a:rPr lang="en-US" dirty="0" err="1" smtClean="0"/>
              <a:t>karena</a:t>
            </a:r>
            <a:r>
              <a:rPr lang="en-US" dirty="0" smtClean="0"/>
              <a:t> </a:t>
            </a:r>
            <a:r>
              <a:rPr lang="en-US" dirty="0" err="1" smtClean="0"/>
              <a:t>hanya</a:t>
            </a:r>
            <a:r>
              <a:rPr lang="en-US" dirty="0" smtClean="0"/>
              <a:t> </a:t>
            </a:r>
            <a:r>
              <a:rPr lang="en-US" dirty="0" err="1" smtClean="0"/>
              <a:t>mengeja</a:t>
            </a:r>
            <a:r>
              <a:rPr lang="en-US" dirty="0" smtClean="0"/>
              <a:t> </a:t>
            </a:r>
            <a:r>
              <a:rPr lang="en-US" dirty="0" err="1" smtClean="0"/>
              <a:t>kehidupan</a:t>
            </a:r>
            <a:r>
              <a:rPr lang="en-US" dirty="0" smtClean="0"/>
              <a:t>  </a:t>
            </a:r>
            <a:r>
              <a:rPr lang="en-US" dirty="0" err="1" smtClean="0"/>
              <a:t>dunia</a:t>
            </a:r>
            <a:r>
              <a:rPr lang="en-US" dirty="0" smtClean="0"/>
              <a:t>, </a:t>
            </a:r>
            <a:r>
              <a:rPr lang="en-US" dirty="0" err="1" smtClean="0"/>
              <a:t>melainkan</a:t>
            </a:r>
            <a:r>
              <a:rPr lang="en-US" dirty="0" smtClean="0"/>
              <a:t> </a:t>
            </a:r>
            <a:r>
              <a:rPr lang="en-US" dirty="0" err="1" smtClean="0"/>
              <a:t>kamu</a:t>
            </a:r>
            <a:r>
              <a:rPr lang="en-US" dirty="0" smtClean="0"/>
              <a:t> </a:t>
            </a:r>
            <a:r>
              <a:rPr lang="en-US" dirty="0" err="1" smtClean="0"/>
              <a:t>mencapai</a:t>
            </a:r>
            <a:r>
              <a:rPr lang="en-US" dirty="0" smtClean="0"/>
              <a:t> </a:t>
            </a:r>
            <a:r>
              <a:rPr lang="en-US" dirty="0" err="1" smtClean="0"/>
              <a:t>keduanya</a:t>
            </a:r>
            <a:r>
              <a:rPr lang="en-US" dirty="0" smtClean="0"/>
              <a:t>. </a:t>
            </a:r>
            <a:r>
              <a:rPr lang="en-US" dirty="0" err="1" smtClean="0"/>
              <a:t>Sesungguhnya</a:t>
            </a:r>
            <a:r>
              <a:rPr lang="en-US" dirty="0" smtClean="0"/>
              <a:t> </a:t>
            </a:r>
            <a:r>
              <a:rPr lang="en-US" dirty="0" err="1" smtClean="0"/>
              <a:t>dunia</a:t>
            </a:r>
            <a:r>
              <a:rPr lang="en-US" dirty="0" smtClean="0"/>
              <a:t> </a:t>
            </a:r>
            <a:r>
              <a:rPr lang="en-US" dirty="0" err="1" smtClean="0"/>
              <a:t>adalah</a:t>
            </a:r>
            <a:r>
              <a:rPr lang="en-US" dirty="0" smtClean="0"/>
              <a:t> </a:t>
            </a:r>
            <a:r>
              <a:rPr lang="en-US" dirty="0" err="1" smtClean="0"/>
              <a:t>ladang</a:t>
            </a:r>
            <a:r>
              <a:rPr lang="en-US" dirty="0" smtClean="0"/>
              <a:t> </a:t>
            </a:r>
            <a:r>
              <a:rPr lang="en-US" dirty="0" err="1" smtClean="0"/>
              <a:t>untuk</a:t>
            </a:r>
            <a:r>
              <a:rPr lang="en-US" dirty="0" smtClean="0"/>
              <a:t> </a:t>
            </a:r>
            <a:r>
              <a:rPr lang="en-US" dirty="0" err="1" smtClean="0"/>
              <a:t>akhirat</a:t>
            </a:r>
            <a:r>
              <a:rPr lang="en-US" dirty="0" smtClean="0"/>
              <a:t>, </a:t>
            </a:r>
            <a:r>
              <a:rPr lang="en-US" dirty="0" err="1" smtClean="0"/>
              <a:t>dan</a:t>
            </a:r>
            <a:r>
              <a:rPr lang="en-US" dirty="0" smtClean="0"/>
              <a:t> </a:t>
            </a:r>
            <a:r>
              <a:rPr lang="en-US" dirty="0" err="1" smtClean="0"/>
              <a:t>janganlah</a:t>
            </a:r>
            <a:r>
              <a:rPr lang="en-US" dirty="0" smtClean="0"/>
              <a:t> </a:t>
            </a:r>
            <a:r>
              <a:rPr lang="en-US" dirty="0" err="1" smtClean="0"/>
              <a:t>kamu</a:t>
            </a:r>
            <a:r>
              <a:rPr lang="en-US" dirty="0" smtClean="0"/>
              <a:t> </a:t>
            </a:r>
            <a:r>
              <a:rPr lang="en-US" dirty="0" err="1" smtClean="0"/>
              <a:t>menjadi</a:t>
            </a:r>
            <a:r>
              <a:rPr lang="en-US" dirty="0" smtClean="0"/>
              <a:t> </a:t>
            </a:r>
            <a:r>
              <a:rPr lang="en-US" dirty="0" err="1" smtClean="0"/>
              <a:t>beban</a:t>
            </a:r>
            <a:r>
              <a:rPr lang="en-US" dirty="0" smtClean="0"/>
              <a:t> </a:t>
            </a:r>
            <a:r>
              <a:rPr lang="en-US" dirty="0" err="1" smtClean="0"/>
              <a:t>bagi</a:t>
            </a:r>
            <a:r>
              <a:rPr lang="en-US" dirty="0" smtClean="0"/>
              <a:t> </a:t>
            </a:r>
            <a:r>
              <a:rPr lang="en-US" dirty="0" err="1" smtClean="0"/>
              <a:t>manusia</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04800"/>
          </a:xfrm>
        </p:spPr>
        <p:txBody>
          <a:bodyPr>
            <a:normAutofit fontScale="90000"/>
          </a:bodyPr>
          <a:lstStyle/>
          <a:p>
            <a:endParaRPr lang="id-ID" dirty="0"/>
          </a:p>
        </p:txBody>
      </p:sp>
      <p:sp>
        <p:nvSpPr>
          <p:cNvPr id="3" name="Content Placeholder 2"/>
          <p:cNvSpPr>
            <a:spLocks noGrp="1"/>
          </p:cNvSpPr>
          <p:nvPr>
            <p:ph idx="1"/>
          </p:nvPr>
        </p:nvSpPr>
        <p:spPr>
          <a:xfrm>
            <a:off x="457200" y="381000"/>
            <a:ext cx="8229600" cy="6248400"/>
          </a:xfrm>
        </p:spPr>
        <p:txBody>
          <a:bodyPr>
            <a:normAutofit fontScale="92500" lnSpcReduction="10000"/>
          </a:bodyPr>
          <a:lstStyle/>
          <a:p>
            <a:pPr marL="0" indent="0">
              <a:buNone/>
            </a:pPr>
            <a:r>
              <a:rPr lang="id-ID" dirty="0" smtClean="0"/>
              <a:t>3. Kemaslahatan</a:t>
            </a:r>
          </a:p>
          <a:p>
            <a:pPr marL="0" indent="0">
              <a:buNone/>
            </a:pPr>
            <a:r>
              <a:rPr lang="id-ID" dirty="0"/>
              <a:t> </a:t>
            </a:r>
            <a:r>
              <a:rPr lang="id-ID" dirty="0" smtClean="0"/>
              <a:t>    Prinsip kemaslahatan ajaran Islam ini tertuang dalam seluruh ajarannya, baik akidah, syariah, dan akhlak. </a:t>
            </a:r>
          </a:p>
          <a:p>
            <a:pPr marL="0" indent="0">
              <a:buNone/>
            </a:pPr>
            <a:r>
              <a:rPr lang="id-ID" dirty="0"/>
              <a:t> </a:t>
            </a:r>
            <a:r>
              <a:rPr lang="id-ID" dirty="0" smtClean="0"/>
              <a:t>    Akidah Islam berorientasi pada tauhid, dan bermuara pada kesamaan manusia di depan manusia itu sendiri.</a:t>
            </a:r>
          </a:p>
          <a:p>
            <a:pPr marL="0" indent="0">
              <a:buNone/>
            </a:pPr>
            <a:r>
              <a:rPr lang="id-ID" dirty="0"/>
              <a:t> </a:t>
            </a:r>
            <a:r>
              <a:rPr lang="id-ID" dirty="0" smtClean="0"/>
              <a:t>   Syariat Islam berorientasi kepada maslahat bagi manusia, pelaksanaan syariat yang berimplikasi pada madharat tidak boleh diteruskan, dan ditinjau ulang.</a:t>
            </a:r>
          </a:p>
          <a:p>
            <a:pPr marL="0" indent="0">
              <a:buNone/>
            </a:pPr>
            <a:r>
              <a:rPr lang="id-ID" dirty="0"/>
              <a:t> </a:t>
            </a:r>
            <a:r>
              <a:rPr lang="id-ID" dirty="0" smtClean="0"/>
              <a:t>   Prinsip akhlak Islam berpijak kepada norma al-Qur’an dan Hadis yang bertujuan untuk menjunjung martabat n harkat manusia.</a:t>
            </a:r>
            <a:endParaRPr lang="id-ID" dirty="0"/>
          </a:p>
        </p:txBody>
      </p:sp>
    </p:spTree>
    <p:extLst>
      <p:ext uri="{BB962C8B-B14F-4D97-AF65-F5344CB8AC3E}">
        <p14:creationId xmlns:p14="http://schemas.microsoft.com/office/powerpoint/2010/main" val="276110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81000"/>
          </a:xfrm>
        </p:spPr>
        <p:txBody>
          <a:bodyPr>
            <a:normAutofit fontScale="90000"/>
          </a:bodyPr>
          <a:lstStyle/>
          <a:p>
            <a:endParaRPr lang="id-ID" dirty="0"/>
          </a:p>
        </p:txBody>
      </p:sp>
      <p:sp>
        <p:nvSpPr>
          <p:cNvPr id="3" name="Content Placeholder 2"/>
          <p:cNvSpPr>
            <a:spLocks noGrp="1"/>
          </p:cNvSpPr>
          <p:nvPr>
            <p:ph idx="1"/>
          </p:nvPr>
        </p:nvSpPr>
        <p:spPr>
          <a:xfrm>
            <a:off x="457200" y="609600"/>
            <a:ext cx="8229600" cy="6019800"/>
          </a:xfrm>
        </p:spPr>
        <p:txBody>
          <a:bodyPr>
            <a:normAutofit fontScale="92500" lnSpcReduction="10000"/>
          </a:bodyPr>
          <a:lstStyle/>
          <a:p>
            <a:pPr marL="0" indent="0">
              <a:buNone/>
            </a:pPr>
            <a:r>
              <a:rPr lang="id-ID" b="1" dirty="0" smtClean="0"/>
              <a:t>4. Prinsip Memberikan kemudahan</a:t>
            </a:r>
          </a:p>
          <a:p>
            <a:pPr marL="0" indent="0">
              <a:buNone/>
            </a:pPr>
            <a:r>
              <a:rPr lang="id-ID" dirty="0"/>
              <a:t> </a:t>
            </a:r>
            <a:r>
              <a:rPr lang="id-ID" dirty="0" smtClean="0"/>
              <a:t>   Prinsip memberikan kemudahan ini tertuang dlm beberapa penggal ayat al-Qur’an :</a:t>
            </a:r>
          </a:p>
          <a:p>
            <a:pPr marL="0" indent="0">
              <a:buNone/>
            </a:pPr>
            <a:r>
              <a:rPr lang="id-ID" dirty="0" smtClean="0"/>
              <a:t>   1. QS. Al Haj: 87 :</a:t>
            </a:r>
          </a:p>
          <a:p>
            <a:pPr marL="0" indent="0">
              <a:buNone/>
            </a:pPr>
            <a:r>
              <a:rPr lang="id-ID" dirty="0"/>
              <a:t> </a:t>
            </a:r>
            <a:r>
              <a:rPr lang="id-ID" dirty="0" smtClean="0"/>
              <a:t>       </a:t>
            </a:r>
            <a:r>
              <a:rPr lang="id-ID" i="1" dirty="0" smtClean="0"/>
              <a:t>Wa ma ja’ala alaikum fi al-din min harajin</a:t>
            </a:r>
          </a:p>
          <a:p>
            <a:pPr marL="0" indent="0">
              <a:buNone/>
            </a:pPr>
            <a:r>
              <a:rPr lang="id-ID" i="1" dirty="0"/>
              <a:t> </a:t>
            </a:r>
            <a:r>
              <a:rPr lang="id-ID" dirty="0" smtClean="0"/>
              <a:t>       “....dan kami tidak jadikan agama ini sebagai beban bagi kalian”.</a:t>
            </a:r>
          </a:p>
          <a:p>
            <a:pPr marL="0" indent="0">
              <a:buNone/>
            </a:pPr>
            <a:r>
              <a:rPr lang="id-ID" dirty="0"/>
              <a:t> </a:t>
            </a:r>
            <a:r>
              <a:rPr lang="id-ID" dirty="0" smtClean="0"/>
              <a:t>   2. QS. Al-Baqarah: 185:</a:t>
            </a:r>
          </a:p>
          <a:p>
            <a:pPr marL="0" indent="0">
              <a:buNone/>
            </a:pPr>
            <a:r>
              <a:rPr lang="id-ID" dirty="0"/>
              <a:t> </a:t>
            </a:r>
            <a:r>
              <a:rPr lang="id-ID" dirty="0" smtClean="0"/>
              <a:t>       </a:t>
            </a:r>
            <a:r>
              <a:rPr lang="id-ID" i="1" dirty="0" smtClean="0"/>
              <a:t>yuridu Allahu bikum al-yusr wa la yuridu bikum al-usr</a:t>
            </a:r>
          </a:p>
          <a:p>
            <a:pPr marL="0" indent="0">
              <a:buNone/>
            </a:pPr>
            <a:r>
              <a:rPr lang="id-ID" i="1" dirty="0"/>
              <a:t> </a:t>
            </a:r>
            <a:r>
              <a:rPr lang="id-ID" i="1" dirty="0" smtClean="0"/>
              <a:t>       </a:t>
            </a:r>
            <a:r>
              <a:rPr lang="id-ID" dirty="0" smtClean="0"/>
              <a:t>“ Allah menghendaki kemudahan bagimu dan tidak menghendaki kesulitan bagimu”</a:t>
            </a:r>
          </a:p>
          <a:p>
            <a:endParaRPr lang="id-ID" dirty="0"/>
          </a:p>
        </p:txBody>
      </p:sp>
    </p:spTree>
    <p:extLst>
      <p:ext uri="{BB962C8B-B14F-4D97-AF65-F5344CB8AC3E}">
        <p14:creationId xmlns:p14="http://schemas.microsoft.com/office/powerpoint/2010/main" val="1274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endParaRPr lang="id-ID" dirty="0"/>
          </a:p>
        </p:txBody>
      </p:sp>
      <p:sp>
        <p:nvSpPr>
          <p:cNvPr id="3" name="Content Placeholder 2"/>
          <p:cNvSpPr>
            <a:spLocks noGrp="1"/>
          </p:cNvSpPr>
          <p:nvPr>
            <p:ph idx="1"/>
          </p:nvPr>
        </p:nvSpPr>
        <p:spPr>
          <a:xfrm>
            <a:off x="457200" y="304800"/>
            <a:ext cx="8229600" cy="6248400"/>
          </a:xfrm>
        </p:spPr>
        <p:txBody>
          <a:bodyPr>
            <a:normAutofit fontScale="92500" lnSpcReduction="10000"/>
          </a:bodyPr>
          <a:lstStyle/>
          <a:p>
            <a:pPr marL="0" indent="0">
              <a:buNone/>
            </a:pPr>
            <a:r>
              <a:rPr lang="id-ID" dirty="0" smtClean="0"/>
              <a:t>5. Prinsip Kebebasan</a:t>
            </a:r>
          </a:p>
          <a:p>
            <a:pPr marL="0" indent="0">
              <a:buNone/>
            </a:pPr>
            <a:r>
              <a:rPr lang="id-ID" dirty="0"/>
              <a:t> </a:t>
            </a:r>
            <a:r>
              <a:rPr lang="id-ID" dirty="0" smtClean="0"/>
              <a:t>    Islam mendasarkan prinsip kebebasan dlm keyakinan dan pengamalan ajaran Islam. Islam menafikan paksaan dalam keyakinan dan pelaksanaan ajarannya. Ajaran Islam yg dipaksakan tdk memperoleh poin kebaikan apapun.</a:t>
            </a:r>
          </a:p>
          <a:p>
            <a:pPr marL="0" indent="0">
              <a:buNone/>
            </a:pPr>
            <a:r>
              <a:rPr lang="id-ID" dirty="0"/>
              <a:t> </a:t>
            </a:r>
            <a:r>
              <a:rPr lang="id-ID" dirty="0" smtClean="0"/>
              <a:t>    prinsip ini didasarkan pada firman Allah:</a:t>
            </a:r>
          </a:p>
          <a:p>
            <a:pPr marL="0" indent="0">
              <a:buNone/>
            </a:pPr>
            <a:r>
              <a:rPr lang="id-ID" dirty="0"/>
              <a:t> </a:t>
            </a:r>
            <a:r>
              <a:rPr lang="id-ID" dirty="0" smtClean="0"/>
              <a:t>    1. QS. Al-Baqarah: 256</a:t>
            </a:r>
          </a:p>
          <a:p>
            <a:pPr marL="0" indent="0">
              <a:buNone/>
            </a:pPr>
            <a:r>
              <a:rPr lang="id-ID" dirty="0"/>
              <a:t> </a:t>
            </a:r>
            <a:r>
              <a:rPr lang="id-ID" dirty="0" smtClean="0"/>
              <a:t>        </a:t>
            </a:r>
            <a:r>
              <a:rPr lang="id-ID" i="1" dirty="0" smtClean="0"/>
              <a:t>La Ikraha fi al Diin</a:t>
            </a:r>
          </a:p>
          <a:p>
            <a:pPr marL="0" indent="0">
              <a:buNone/>
            </a:pPr>
            <a:r>
              <a:rPr lang="id-ID" dirty="0"/>
              <a:t> </a:t>
            </a:r>
            <a:r>
              <a:rPr lang="id-ID" dirty="0" smtClean="0"/>
              <a:t>        “tidak ada paksaan dalam agama”</a:t>
            </a:r>
          </a:p>
          <a:p>
            <a:pPr marL="0" indent="0">
              <a:buNone/>
            </a:pPr>
            <a:r>
              <a:rPr lang="id-ID" dirty="0"/>
              <a:t> </a:t>
            </a:r>
            <a:r>
              <a:rPr lang="id-ID" dirty="0" smtClean="0"/>
              <a:t>    2. QS. Al-Kafirun: 6:</a:t>
            </a:r>
          </a:p>
          <a:p>
            <a:pPr marL="0" indent="0">
              <a:buNone/>
            </a:pPr>
            <a:r>
              <a:rPr lang="id-ID" dirty="0"/>
              <a:t> </a:t>
            </a:r>
            <a:r>
              <a:rPr lang="id-ID" dirty="0" smtClean="0"/>
              <a:t>        </a:t>
            </a:r>
            <a:r>
              <a:rPr lang="id-ID" i="1" dirty="0" smtClean="0"/>
              <a:t>Lakum Dinukum waliyadiin</a:t>
            </a:r>
          </a:p>
          <a:p>
            <a:pPr marL="0" indent="0">
              <a:buNone/>
            </a:pPr>
            <a:r>
              <a:rPr lang="id-ID" dirty="0"/>
              <a:t> </a:t>
            </a:r>
            <a:r>
              <a:rPr lang="id-ID" dirty="0" smtClean="0"/>
              <a:t>        “bagimu agamamu dan bagiku agamaku”</a:t>
            </a:r>
            <a:endParaRPr lang="id-ID" dirty="0"/>
          </a:p>
        </p:txBody>
      </p:sp>
    </p:spTree>
    <p:extLst>
      <p:ext uri="{BB962C8B-B14F-4D97-AF65-F5344CB8AC3E}">
        <p14:creationId xmlns:p14="http://schemas.microsoft.com/office/powerpoint/2010/main" val="392200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477000"/>
          </a:xfrm>
        </p:spPr>
        <p:txBody>
          <a:bodyPr>
            <a:normAutofit fontScale="92500"/>
          </a:bodyPr>
          <a:lstStyle/>
          <a:p>
            <a:pPr>
              <a:buNone/>
            </a:pPr>
            <a:r>
              <a:rPr lang="id-ID" dirty="0" smtClean="0"/>
              <a:t>6</a:t>
            </a:r>
            <a:r>
              <a:rPr lang="en-US" dirty="0" smtClean="0"/>
              <a:t>. </a:t>
            </a:r>
            <a:r>
              <a:rPr lang="en-US" dirty="0" err="1" smtClean="0"/>
              <a:t>Kesederajatan</a:t>
            </a:r>
            <a:endParaRPr lang="en-US" dirty="0" smtClean="0"/>
          </a:p>
          <a:p>
            <a:pPr algn="r">
              <a:buNone/>
            </a:pPr>
            <a:r>
              <a:rPr lang="ar-SA" dirty="0" smtClean="0"/>
              <a:t>يَا أَيُّهَا النَّاسُ إِنَّا خَلَقْنَاكُمْ مِنْ ذَكَرٍ وَأُنْثَىٰ وَجَعَلْنَاكُمْ شُعُوبًا وَقَبَائِلَ لِتَعَارَفُوا ۚ إِنَّ أَكْرَمَكُمْ عِنْدَ اللَّهِ أَتْقَاكُمْ ۚ إِنَّ اللَّهَ عَلِيمٌ خَبِيرٌ [٤٩:١٣]</a:t>
            </a:r>
            <a:endParaRPr lang="en-US" dirty="0" smtClean="0"/>
          </a:p>
          <a:p>
            <a:pPr>
              <a:buNone/>
            </a:pPr>
            <a:r>
              <a:rPr lang="en-US" dirty="0" smtClean="0"/>
              <a:t>    </a:t>
            </a:r>
            <a:r>
              <a:rPr lang="id-ID" dirty="0" smtClean="0"/>
              <a:t>Hai manusia, sesungguhnya Kami menciptakan kamu dari seorang laki-laki dan seorang perempuan dan menjadikan kamu berbangsa-bangsa dan bersuku-suku supaya kamu saling kenal-mengenal. Sesungguhnya orang yang paling mulia diantara kamu disisi Allah ialah orang yang paling takwa diantara kamu. Sesungguhnya Allah Maha Mengetahui lagi Maha Mengenal. </a:t>
            </a:r>
            <a:r>
              <a:rPr lang="en-US" dirty="0" err="1" smtClean="0"/>
              <a:t>Rasululah</a:t>
            </a:r>
            <a:r>
              <a:rPr lang="en-US" dirty="0" smtClean="0"/>
              <a:t> </a:t>
            </a:r>
            <a:r>
              <a:rPr lang="en-US" dirty="0" err="1" smtClean="0"/>
              <a:t>bersabda</a:t>
            </a:r>
            <a:r>
              <a:rPr lang="en-US" dirty="0" smtClean="0"/>
              <a:t>: </a:t>
            </a:r>
            <a:r>
              <a:rPr lang="en-US" dirty="0" err="1" smtClean="0"/>
              <a:t>Sesungguhnya</a:t>
            </a:r>
            <a:r>
              <a:rPr lang="en-US" dirty="0" smtClean="0"/>
              <a:t> Allah </a:t>
            </a:r>
            <a:r>
              <a:rPr lang="en-US" dirty="0" err="1" smtClean="0"/>
              <a:t>tidak</a:t>
            </a:r>
            <a:r>
              <a:rPr lang="en-US" dirty="0" smtClean="0"/>
              <a:t> </a:t>
            </a:r>
            <a:r>
              <a:rPr lang="en-US" dirty="0" err="1" smtClean="0"/>
              <a:t>melihatmu</a:t>
            </a:r>
            <a:r>
              <a:rPr lang="en-US" dirty="0" smtClean="0"/>
              <a:t> </a:t>
            </a:r>
            <a:r>
              <a:rPr lang="en-US" dirty="0" err="1" smtClean="0"/>
              <a:t>dari</a:t>
            </a:r>
            <a:r>
              <a:rPr lang="en-US" dirty="0" smtClean="0"/>
              <a:t> </a:t>
            </a:r>
            <a:r>
              <a:rPr lang="en-US" dirty="0" err="1" smtClean="0"/>
              <a:t>aspek</a:t>
            </a:r>
            <a:r>
              <a:rPr lang="en-US" dirty="0" smtClean="0"/>
              <a:t> </a:t>
            </a:r>
            <a:r>
              <a:rPr lang="en-US" dirty="0" err="1" smtClean="0"/>
              <a:t>fisik</a:t>
            </a:r>
            <a:r>
              <a:rPr lang="en-US" dirty="0" smtClean="0"/>
              <a:t>, </a:t>
            </a:r>
            <a:r>
              <a:rPr lang="en-US" dirty="0" err="1" smtClean="0"/>
              <a:t>tapi</a:t>
            </a:r>
            <a:r>
              <a:rPr lang="en-US" dirty="0" smtClean="0"/>
              <a:t> </a:t>
            </a:r>
            <a:r>
              <a:rPr lang="en-US" dirty="0" err="1" smtClean="0"/>
              <a:t>dari</a:t>
            </a:r>
            <a:r>
              <a:rPr lang="en-US" dirty="0" smtClean="0"/>
              <a:t> </a:t>
            </a:r>
            <a:r>
              <a:rPr lang="en-US" dirty="0" err="1" smtClean="0"/>
              <a:t>hati</a:t>
            </a:r>
            <a:r>
              <a:rPr lang="en-US" dirty="0" smtClean="0"/>
              <a:t> </a:t>
            </a:r>
            <a:r>
              <a:rPr lang="en-US" dirty="0" err="1" smtClean="0"/>
              <a:t>dan</a:t>
            </a:r>
            <a:r>
              <a:rPr lang="en-US" dirty="0" smtClean="0"/>
              <a:t> </a:t>
            </a:r>
            <a:r>
              <a:rPr lang="en-US" dirty="0" err="1" smtClean="0"/>
              <a:t>amalmu</a:t>
            </a:r>
            <a:r>
              <a:rPr lang="en-US" dirty="0" smtClean="0"/>
              <a:t>. (H.R. </a:t>
            </a:r>
            <a:r>
              <a:rPr lang="en-US" dirty="0" err="1" smtClean="0"/>
              <a:t>Tabrani</a:t>
            </a:r>
            <a:r>
              <a:rPr lang="en-US" dirty="0" smtClean="0"/>
              <a:t>).</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76200"/>
          </a:xfrm>
        </p:spPr>
        <p:txBody>
          <a:bodyPr>
            <a:normAutofit fontScale="90000"/>
          </a:bodyPr>
          <a:lstStyle/>
          <a:p>
            <a:r>
              <a:rPr lang="id-ID" dirty="0" smtClean="0"/>
              <a:t>y</a:t>
            </a:r>
            <a:endParaRPr lang="en-US" dirty="0"/>
          </a:p>
        </p:txBody>
      </p:sp>
      <p:sp>
        <p:nvSpPr>
          <p:cNvPr id="3" name="Content Placeholder 2"/>
          <p:cNvSpPr>
            <a:spLocks noGrp="1"/>
          </p:cNvSpPr>
          <p:nvPr>
            <p:ph idx="1"/>
          </p:nvPr>
        </p:nvSpPr>
        <p:spPr>
          <a:xfrm>
            <a:off x="0" y="228600"/>
            <a:ext cx="9144000" cy="6477000"/>
          </a:xfrm>
        </p:spPr>
        <p:txBody>
          <a:bodyPr/>
          <a:lstStyle/>
          <a:p>
            <a:pPr>
              <a:buNone/>
            </a:pPr>
            <a:r>
              <a:rPr lang="id-ID" dirty="0" smtClean="0"/>
              <a:t>7</a:t>
            </a:r>
            <a:r>
              <a:rPr lang="en-US" dirty="0" smtClean="0"/>
              <a:t>. </a:t>
            </a:r>
            <a:r>
              <a:rPr lang="en-US" dirty="0" err="1" smtClean="0"/>
              <a:t>Keadilan</a:t>
            </a:r>
            <a:endParaRPr lang="en-US" dirty="0" smtClean="0"/>
          </a:p>
          <a:p>
            <a:pPr>
              <a:buNone/>
            </a:pPr>
            <a:r>
              <a:rPr lang="en-US" dirty="0" smtClean="0"/>
              <a:t>    </a:t>
            </a:r>
            <a:r>
              <a:rPr lang="en-US" dirty="0" err="1" smtClean="0"/>
              <a:t>Keadilan</a:t>
            </a:r>
            <a:r>
              <a:rPr lang="en-US" dirty="0" smtClean="0"/>
              <a:t> </a:t>
            </a:r>
            <a:r>
              <a:rPr lang="en-US" dirty="0" err="1" smtClean="0"/>
              <a:t>bisa</a:t>
            </a:r>
            <a:r>
              <a:rPr lang="en-US" dirty="0" smtClean="0"/>
              <a:t> </a:t>
            </a:r>
            <a:r>
              <a:rPr lang="en-US" dirty="0" err="1" smtClean="0"/>
              <a:t>dikatakan</a:t>
            </a:r>
            <a:r>
              <a:rPr lang="en-US" dirty="0" smtClean="0"/>
              <a:t> </a:t>
            </a:r>
            <a:r>
              <a:rPr lang="en-US" dirty="0" err="1" smtClean="0"/>
              <a:t>memberikan</a:t>
            </a:r>
            <a:r>
              <a:rPr lang="en-US" dirty="0" smtClean="0"/>
              <a:t> </a:t>
            </a:r>
            <a:r>
              <a:rPr lang="en-US" dirty="0" err="1" smtClean="0"/>
              <a:t>kepada</a:t>
            </a:r>
            <a:r>
              <a:rPr lang="en-US" dirty="0" smtClean="0"/>
              <a:t> orang lain </a:t>
            </a:r>
            <a:r>
              <a:rPr lang="en-US" dirty="0" err="1" smtClean="0"/>
              <a:t>kesempatan</a:t>
            </a:r>
            <a:r>
              <a:rPr lang="en-US" dirty="0" smtClean="0"/>
              <a:t> yang </a:t>
            </a:r>
            <a:r>
              <a:rPr lang="en-US" dirty="0" err="1" smtClean="0"/>
              <a:t>sama</a:t>
            </a:r>
            <a:r>
              <a:rPr lang="en-US" dirty="0" smtClean="0"/>
              <a:t>, </a:t>
            </a:r>
            <a:r>
              <a:rPr lang="en-US" dirty="0" err="1" smtClean="0"/>
              <a:t>seimbang</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tupoksi</a:t>
            </a:r>
            <a:r>
              <a:rPr lang="en-US" dirty="0" smtClean="0"/>
              <a:t> </a:t>
            </a:r>
            <a:r>
              <a:rPr lang="en-US" dirty="0" err="1" smtClean="0"/>
              <a:t>dan</a:t>
            </a:r>
            <a:r>
              <a:rPr lang="en-US" dirty="0" smtClean="0"/>
              <a:t> </a:t>
            </a:r>
            <a:r>
              <a:rPr lang="en-US" dirty="0" err="1" smtClean="0"/>
              <a:t>prestasinya</a:t>
            </a:r>
            <a:r>
              <a:rPr lang="en-US" dirty="0" smtClean="0"/>
              <a:t>.</a:t>
            </a:r>
          </a:p>
          <a:p>
            <a:pPr algn="r">
              <a:buNone/>
            </a:pPr>
            <a:r>
              <a:rPr lang="ar-SA" dirty="0" smtClean="0"/>
              <a:t>۞ إِنَّ اللَّهَ يَأْمُرُ بِالْعَدْلِ وَالْإِحْسَانِ وَإِيتَاءِ ذِي الْقُرْبَىٰ وَيَنْهَىٰ عَنِ الْفَحْشَاءِ وَالْمُنْكَرِ وَالْبَغْيِ ۚ يَعِظُكُمْ لَعَلَّكُمْ تَذَكَّرُونَ [١٦:٩٠]</a:t>
            </a:r>
            <a:endParaRPr lang="en-US" dirty="0" smtClean="0"/>
          </a:p>
          <a:p>
            <a:pPr>
              <a:buNone/>
            </a:pPr>
            <a:r>
              <a:rPr lang="en-US" dirty="0" smtClean="0"/>
              <a:t>    </a:t>
            </a:r>
            <a:r>
              <a:rPr lang="id-ID" dirty="0" smtClean="0"/>
              <a:t>Sesungguhnya Allah menyuruh (kamu) berlaku adil dan berbuat kebajikan, memberi kepada kaum kerabat, dan Allah melarang dari perbuatan keji, kemungkaran dan permusuhan. Dia memberi pengajaran kepadamu agar kamu dapat mengambil pelajaran.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76200"/>
          </a:xfrm>
        </p:spPr>
        <p:txBody>
          <a:bodyPr>
            <a:normAutofit fontScale="90000"/>
          </a:bodyPr>
          <a:lstStyle/>
          <a:p>
            <a:endParaRPr lang="en-US" dirty="0"/>
          </a:p>
        </p:txBody>
      </p:sp>
      <p:sp>
        <p:nvSpPr>
          <p:cNvPr id="3" name="Content Placeholder 2"/>
          <p:cNvSpPr>
            <a:spLocks noGrp="1"/>
          </p:cNvSpPr>
          <p:nvPr>
            <p:ph idx="1"/>
          </p:nvPr>
        </p:nvSpPr>
        <p:spPr>
          <a:xfrm>
            <a:off x="0" y="228600"/>
            <a:ext cx="9144000" cy="6400800"/>
          </a:xfrm>
        </p:spPr>
        <p:txBody>
          <a:bodyPr>
            <a:normAutofit fontScale="92500"/>
          </a:bodyPr>
          <a:lstStyle/>
          <a:p>
            <a:pPr>
              <a:buNone/>
            </a:pPr>
            <a:r>
              <a:rPr lang="id-ID" dirty="0" smtClean="0"/>
              <a:t>8</a:t>
            </a:r>
            <a:r>
              <a:rPr lang="en-US" dirty="0" smtClean="0"/>
              <a:t>. </a:t>
            </a:r>
            <a:r>
              <a:rPr lang="en-US" dirty="0" err="1" smtClean="0"/>
              <a:t>Musyawarah</a:t>
            </a:r>
            <a:endParaRPr lang="en-US" dirty="0" smtClean="0"/>
          </a:p>
          <a:p>
            <a:pPr algn="r">
              <a:buNone/>
            </a:pPr>
            <a:r>
              <a:rPr lang="ar-SA" dirty="0" smtClean="0"/>
              <a:t>فَبِمَا رَحْمَةٍ مِنَ اللَّهِ لِنْتَ لَهُمْ ۖ وَلَوْ كُنْتَ فَظًّا غَلِيظَ الْقَلْبِ لَانْفَضُّوا مِنْ حَوْلِكَ ۖ فَاعْفُ عَنْهُمْ وَاسْتَغْفِرْ لَهُمْ وَشَاوِرْهُمْ فِي الْأَمْرِ ۖ فَإِذَا عَزَمْتَ فَتَوَكَّلْ عَلَى اللَّهِ ۚ إِنَّ اللَّهَ يُحِبُّ الْمُتَوَكِّلِينَ [٣:١٥٩]</a:t>
            </a:r>
            <a:endParaRPr lang="en-US" dirty="0" smtClean="0"/>
          </a:p>
          <a:p>
            <a:pPr>
              <a:buNone/>
            </a:pPr>
            <a:r>
              <a:rPr lang="en-US" dirty="0" smtClean="0"/>
              <a:t>    </a:t>
            </a:r>
            <a:r>
              <a:rPr lang="id-ID" dirty="0" smtClean="0"/>
              <a:t>Maka disebabkan rahmat dari Allah-lah kamu berlaku lemah lembut terhadap mereka. Sekiranya kamu bersikap keras lagi berhati kasar, tentulah mereka menjauhkan diri dari sekelilingmu. Karena itu maafkanlah mereka, mohonkanlah ampun bagi mereka, dan bermusyawaratlah dengan mereka dalam urusan itu. Kemudian apabila kamu telah membulatkan tekad, maka bertawakkallah kepada Allah. Sesungguhnya Allah menyukai orang-orang yang bertawakkal kepada-Nya.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763000" cy="6477000"/>
          </a:xfrm>
        </p:spPr>
        <p:txBody>
          <a:bodyPr>
            <a:normAutofit fontScale="92500" lnSpcReduction="10000"/>
          </a:bodyPr>
          <a:lstStyle/>
          <a:p>
            <a:pPr>
              <a:buNone/>
            </a:pPr>
            <a:r>
              <a:rPr lang="id-ID" dirty="0" smtClean="0"/>
              <a:t>9</a:t>
            </a:r>
            <a:r>
              <a:rPr lang="en-US" dirty="0" smtClean="0"/>
              <a:t>. </a:t>
            </a:r>
            <a:r>
              <a:rPr lang="en-US" dirty="0" err="1" smtClean="0"/>
              <a:t>Persaudaraan</a:t>
            </a:r>
            <a:endParaRPr lang="en-US" dirty="0" smtClean="0"/>
          </a:p>
          <a:p>
            <a:pPr algn="r">
              <a:buNone/>
            </a:pPr>
            <a:r>
              <a:rPr lang="ar-SA" dirty="0" smtClean="0"/>
              <a:t> وَتَعَاوَنُوا عَلَى الْبِرِّ وَالتَّقْوَىٰ ۖ وَلَا تَعَاوَنُوا عَلَى الْإِثْمِ وَالْعُدْوَانِ ۚ </a:t>
            </a:r>
            <a:endParaRPr lang="en-US" dirty="0" smtClean="0"/>
          </a:p>
          <a:p>
            <a:pPr algn="r">
              <a:buNone/>
            </a:pPr>
            <a:r>
              <a:rPr lang="ar-SA" dirty="0" smtClean="0"/>
              <a:t>وَاتَّقُوا اللَّهَ ۖ إِنَّ اللَّهَ شَدِيدُ الْعِقَابِ [٥:٢]</a:t>
            </a:r>
            <a:endParaRPr lang="en-US" dirty="0" smtClean="0"/>
          </a:p>
          <a:p>
            <a:pPr>
              <a:buNone/>
            </a:pPr>
            <a:r>
              <a:rPr lang="en-US" dirty="0" smtClean="0"/>
              <a:t>    </a:t>
            </a:r>
            <a:r>
              <a:rPr lang="id-ID" dirty="0" smtClean="0"/>
              <a:t>Dan tolong-menolonglah kamu dalam (mengerjakan) kebajikan dan takwa, dan jangan tolong-menolong dalam berbuat dosa dan pelanggaran. Dan bertakwalah kamu kepada Allah, sesungguhnya Allah amat berat siksa-Nya. </a:t>
            </a:r>
          </a:p>
          <a:p>
            <a:pPr algn="r">
              <a:buNone/>
            </a:pPr>
            <a:r>
              <a:rPr lang="ar-SA" dirty="0" smtClean="0"/>
              <a:t>إِنَّمَا الْمُؤْمِنُونَ إِخْوَةٌ فَأَصْلِحُوا بَيْنَ أَخَوَيْكُمْ ۚ وَاتَّقُوا اللَّهَ لَعَلَّكُمْ تُرْحَمُونَ [٤٩:١٠]</a:t>
            </a:r>
            <a:endParaRPr lang="en-US" dirty="0" smtClean="0"/>
          </a:p>
          <a:p>
            <a:pPr>
              <a:buNone/>
            </a:pPr>
            <a:r>
              <a:rPr lang="en-US" dirty="0" smtClean="0"/>
              <a:t>    </a:t>
            </a:r>
            <a:r>
              <a:rPr lang="id-ID" dirty="0" smtClean="0"/>
              <a:t>Orang-orang beriman itu sesungguhnya bersaudara. Sebab itu damaikanlah (perbaikilah hubungan) antara kedua saudaramu itu dan takutlah terhadap Allah, supaya kamu mendapat rahmat. </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419</Words>
  <Application>Microsoft Office PowerPoint</Application>
  <PresentationFormat>On-screen Show (4:3)</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Traditional Arabic</vt:lpstr>
      <vt:lpstr>Office Theme</vt:lpstr>
      <vt:lpstr>PRINSIP-PRINSIP AJARAN ISLAM</vt:lpstr>
      <vt:lpstr>PowerPoint Presentation</vt:lpstr>
      <vt:lpstr>PowerPoint Presentation</vt:lpstr>
      <vt:lpstr>PowerPoint Presentation</vt:lpstr>
      <vt:lpstr>PowerPoint Presentation</vt:lpstr>
      <vt:lpstr>PowerPoint Presentation</vt:lpstr>
      <vt:lpst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PRINSIP-PRINSIP AJARAN ISLAM</dc:title>
  <dc:creator>Compaq</dc:creator>
  <cp:lastModifiedBy>ensyam</cp:lastModifiedBy>
  <cp:revision>48</cp:revision>
  <dcterms:created xsi:type="dcterms:W3CDTF">2006-08-16T00:00:00Z</dcterms:created>
  <dcterms:modified xsi:type="dcterms:W3CDTF">2016-12-30T07:17:37Z</dcterms:modified>
</cp:coreProperties>
</file>