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755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Yang </a:t>
            </a:r>
            <a:r>
              <a:rPr lang="en-US" sz="2800" dirty="0" err="1" smtClean="0"/>
              <a:t>dimaksud</a:t>
            </a:r>
            <a:r>
              <a:rPr lang="en-US" sz="2800" dirty="0" smtClean="0"/>
              <a:t> kata </a:t>
            </a:r>
            <a:r>
              <a:rPr lang="en-US" sz="2800" dirty="0" err="1" smtClean="0"/>
              <a:t>diskrit</a:t>
            </a:r>
            <a:r>
              <a:rPr lang="en-US" sz="2800" dirty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diskrit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elem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(</a:t>
            </a:r>
            <a:r>
              <a:rPr lang="en-US" sz="2800" i="1" dirty="0" smtClean="0"/>
              <a:t>distinct</a:t>
            </a:r>
            <a:r>
              <a:rPr lang="en-US" sz="2800" dirty="0" smtClean="0"/>
              <a:t>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terpisah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 individual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elemen-elemennya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bersambungan</a:t>
            </a:r>
            <a:r>
              <a:rPr lang="en-US" sz="2800" dirty="0" smtClean="0"/>
              <a:t> (</a:t>
            </a:r>
            <a:r>
              <a:rPr lang="en-US" sz="2800" i="1" dirty="0" smtClean="0"/>
              <a:t>unconnected</a:t>
            </a:r>
            <a:r>
              <a:rPr lang="en-US" sz="2800" dirty="0" smtClean="0"/>
              <a:t>).</a:t>
            </a:r>
          </a:p>
          <a:p>
            <a:pPr algn="just"/>
            <a:r>
              <a:rPr lang="en-US" sz="2800" dirty="0" err="1" smtClean="0"/>
              <a:t>Matematika</a:t>
            </a:r>
            <a:r>
              <a:rPr lang="en-US" sz="2800" dirty="0" smtClean="0"/>
              <a:t> </a:t>
            </a:r>
            <a:r>
              <a:rPr lang="en-US" sz="2800" dirty="0" err="1" smtClean="0"/>
              <a:t>Diskrit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/>
              <a:t> </a:t>
            </a:r>
            <a:r>
              <a:rPr lang="en-US" sz="2800" dirty="0" err="1" smtClean="0"/>
              <a:t>matematika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mengajari</a:t>
            </a:r>
            <a:r>
              <a:rPr lang="en-US" sz="2800" dirty="0" smtClean="0"/>
              <a:t> </a:t>
            </a:r>
            <a:r>
              <a:rPr lang="en-US" sz="2800" dirty="0" err="1" smtClean="0"/>
              <a:t>objek-objek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nilainya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(</a:t>
            </a:r>
            <a:r>
              <a:rPr lang="en-US" sz="2800" i="1" dirty="0" smtClean="0"/>
              <a:t>distinct</a:t>
            </a:r>
            <a:r>
              <a:rPr lang="en-US" sz="2800" dirty="0" smtClean="0"/>
              <a:t>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terpisah</a:t>
            </a:r>
            <a:r>
              <a:rPr lang="en-US" sz="2800" dirty="0" smtClean="0"/>
              <a:t> (</a:t>
            </a:r>
            <a:r>
              <a:rPr lang="en-US" sz="2800" i="1" dirty="0" smtClean="0"/>
              <a:t>separate</a:t>
            </a:r>
            <a:r>
              <a:rPr lang="en-US" sz="2800" dirty="0" smtClean="0"/>
              <a:t>)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lain.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24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Mengajarkan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argument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argument </a:t>
            </a:r>
            <a:r>
              <a:rPr lang="en-US" dirty="0" err="1" smtClean="0"/>
              <a:t>matematika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menerapkannya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di </a:t>
            </a:r>
            <a:r>
              <a:rPr lang="en-US" dirty="0" err="1" smtClean="0"/>
              <a:t>informatika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 err="1" smtClean="0"/>
              <a:t>Algoritma</a:t>
            </a:r>
            <a:r>
              <a:rPr lang="en-US" dirty="0" smtClean="0"/>
              <a:t>, </a:t>
            </a:r>
            <a:r>
              <a:rPr lang="en-US" dirty="0" err="1" smtClean="0"/>
              <a:t>struktur</a:t>
            </a:r>
            <a:r>
              <a:rPr lang="en-US" dirty="0" smtClean="0"/>
              <a:t> data, basis data, </a:t>
            </a:r>
            <a:r>
              <a:rPr lang="en-US" dirty="0" err="1" smtClean="0"/>
              <a:t>otomata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Bahasa formal, </a:t>
            </a:r>
            <a:r>
              <a:rPr lang="en-US" dirty="0" err="1" smtClean="0"/>
              <a:t>jaringan</a:t>
            </a:r>
            <a:r>
              <a:rPr lang="en-US" dirty="0" smtClean="0"/>
              <a:t> computer, </a:t>
            </a:r>
            <a:r>
              <a:rPr lang="en-US" dirty="0" err="1" smtClean="0"/>
              <a:t>keamanan</a:t>
            </a:r>
            <a:r>
              <a:rPr lang="en-US" dirty="0" smtClean="0"/>
              <a:t> computer, system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Ujian</a:t>
            </a:r>
            <a:r>
              <a:rPr lang="en-US" dirty="0" smtClean="0"/>
              <a:t> Tengah Semester (UTS)  – 1 Kali</a:t>
            </a:r>
          </a:p>
          <a:p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Semester (UAS) – 1 Kali</a:t>
            </a:r>
          </a:p>
          <a:p>
            <a:r>
              <a:rPr lang="en-US" dirty="0" err="1" smtClean="0"/>
              <a:t>Kuis</a:t>
            </a:r>
            <a:r>
              <a:rPr lang="en-US" dirty="0" smtClean="0"/>
              <a:t> (</a:t>
            </a:r>
            <a:r>
              <a:rPr lang="en-US" dirty="0" err="1" smtClean="0"/>
              <a:t>terjadwal</a:t>
            </a:r>
            <a:r>
              <a:rPr lang="en-US" dirty="0" smtClean="0"/>
              <a:t>) – 2 Kali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– 6 Kali</a:t>
            </a:r>
          </a:p>
          <a:p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13694"/>
              </p:ext>
            </p:extLst>
          </p:nvPr>
        </p:nvGraphicFramePr>
        <p:xfrm>
          <a:off x="1451578" y="2088106"/>
          <a:ext cx="9603275" cy="31713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5856">
                  <a:extLst>
                    <a:ext uri="{9D8B030D-6E8A-4147-A177-3AD203B41FA5}">
                      <a16:colId xmlns:a16="http://schemas.microsoft.com/office/drawing/2014/main" val="1605475618"/>
                    </a:ext>
                  </a:extLst>
                </a:gridCol>
                <a:gridCol w="2253018">
                  <a:extLst>
                    <a:ext uri="{9D8B030D-6E8A-4147-A177-3AD203B41FA5}">
                      <a16:colId xmlns:a16="http://schemas.microsoft.com/office/drawing/2014/main" val="4275023444"/>
                    </a:ext>
                  </a:extLst>
                </a:gridCol>
                <a:gridCol w="5874401">
                  <a:extLst>
                    <a:ext uri="{9D8B030D-6E8A-4147-A177-3AD203B41FA5}">
                      <a16:colId xmlns:a16="http://schemas.microsoft.com/office/drawing/2014/main" val="2014585912"/>
                    </a:ext>
                  </a:extLst>
                </a:gridCol>
              </a:tblGrid>
              <a:tr h="3361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kern="100" dirty="0">
                          <a:effectLst/>
                        </a:rPr>
                        <a:t>Tugas Ke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kern="100" dirty="0">
                          <a:effectLst/>
                        </a:rPr>
                        <a:t>Jenis *)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kern="100" dirty="0">
                          <a:effectLst/>
                        </a:rPr>
                        <a:t>Isi Tugas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452046"/>
                  </a:ext>
                </a:extLst>
              </a:tr>
              <a:tr h="355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</a:rPr>
                        <a:t>I</a:t>
                      </a:r>
                      <a:r>
                        <a:rPr lang="id-ID" sz="1600" kern="100">
                          <a:effectLst/>
                        </a:rPr>
                        <a:t>ndividu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Laporan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berisi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ringkasan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Matematika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Diskrit</a:t>
                      </a:r>
                      <a:r>
                        <a:rPr lang="en-US" sz="1600" kern="100" dirty="0">
                          <a:effectLst/>
                        </a:rPr>
                        <a:t> 1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1885261"/>
                  </a:ext>
                </a:extLst>
              </a:tr>
              <a:tr h="735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kern="100">
                          <a:effectLst/>
                        </a:rPr>
                        <a:t>Individu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Tugas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so’al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latihan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Algoritma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dan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Bilangan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Bulat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1491018"/>
                  </a:ext>
                </a:extLst>
              </a:tr>
              <a:tr h="735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kern="100" dirty="0">
                          <a:effectLst/>
                        </a:rPr>
                        <a:t>Individu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Tugas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so’al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latihan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Kombinatorial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Peluang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Diskrit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945470"/>
                  </a:ext>
                </a:extLst>
              </a:tr>
              <a:tr h="3361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kern="100">
                          <a:effectLst/>
                        </a:rPr>
                        <a:t>Individu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Tugas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so’al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latihan</a:t>
                      </a:r>
                      <a:r>
                        <a:rPr lang="en-US" sz="1600" kern="100" dirty="0">
                          <a:effectLst/>
                        </a:rPr>
                        <a:t> Graf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039099"/>
                  </a:ext>
                </a:extLst>
              </a:tr>
              <a:tr h="3361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kern="100">
                          <a:effectLst/>
                        </a:rPr>
                        <a:t>Individu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Tugas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so’al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latihan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Pohon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6806061"/>
                  </a:ext>
                </a:extLst>
              </a:tr>
              <a:tr h="3361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kern="100">
                          <a:effectLst/>
                        </a:rPr>
                        <a:t>Individu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Tugas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so’al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latihan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Kompleksitas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Algoritma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245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38898"/>
              </p:ext>
            </p:extLst>
          </p:nvPr>
        </p:nvGraphicFramePr>
        <p:xfrm>
          <a:off x="4263666" y="2287546"/>
          <a:ext cx="3979099" cy="2501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5612">
                  <a:extLst>
                    <a:ext uri="{9D8B030D-6E8A-4147-A177-3AD203B41FA5}">
                      <a16:colId xmlns:a16="http://schemas.microsoft.com/office/drawing/2014/main" val="777355596"/>
                    </a:ext>
                  </a:extLst>
                </a:gridCol>
                <a:gridCol w="1403487">
                  <a:extLst>
                    <a:ext uri="{9D8B030D-6E8A-4147-A177-3AD203B41FA5}">
                      <a16:colId xmlns:a16="http://schemas.microsoft.com/office/drawing/2014/main" val="783137847"/>
                    </a:ext>
                  </a:extLst>
                </a:gridCol>
              </a:tblGrid>
              <a:tr h="727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kern="100" dirty="0">
                          <a:effectLst/>
                        </a:rPr>
                        <a:t>Aspek Penilaian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kern="100">
                          <a:effectLst/>
                        </a:rPr>
                        <a:t>Prosentase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0731112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kern="100">
                          <a:effectLst/>
                        </a:rPr>
                        <a:t>Kehadiran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49860" indent="163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10 %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502023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Sikap/Tugas/Kuis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49860" indent="163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25 </a:t>
                      </a:r>
                      <a:r>
                        <a:rPr lang="en-US" sz="2000" kern="100" dirty="0">
                          <a:effectLst/>
                        </a:rPr>
                        <a:t>%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805343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kern="100">
                          <a:effectLst/>
                        </a:rPr>
                        <a:t>Hasil  UTS 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49860" indent="163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30%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219692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kern="100">
                          <a:effectLst/>
                        </a:rPr>
                        <a:t>Hasil UAS 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49860" indent="163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en-US" sz="2000" kern="100" dirty="0" smtClean="0">
                          <a:effectLst/>
                        </a:rPr>
                        <a:t>5</a:t>
                      </a:r>
                      <a:r>
                        <a:rPr lang="en-US" sz="2000" kern="100" dirty="0">
                          <a:effectLst/>
                        </a:rPr>
                        <a:t>%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7743951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kern="100">
                          <a:effectLst/>
                        </a:rPr>
                        <a:t>Total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kern="100" dirty="0">
                          <a:effectLst/>
                        </a:rPr>
                        <a:t>100 %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5344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6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08546"/>
            <a:ext cx="4552950" cy="402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79" y="2495160"/>
            <a:ext cx="6810375" cy="395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91" y="1998132"/>
            <a:ext cx="5029200" cy="421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016" y="2308558"/>
            <a:ext cx="7439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34" y="2124572"/>
            <a:ext cx="3200400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707" y="2124572"/>
            <a:ext cx="3457575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30" y="2439395"/>
            <a:ext cx="6962775" cy="3562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646" y="2029322"/>
            <a:ext cx="6838950" cy="3495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608" y="2325095"/>
            <a:ext cx="6677025" cy="3543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296" y="2096495"/>
            <a:ext cx="7105650" cy="400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5417" y="2629895"/>
            <a:ext cx="7162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/>
              <a:t>individu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folio </a:t>
            </a:r>
            <a:r>
              <a:rPr lang="en-US" dirty="0" err="1" smtClean="0"/>
              <a:t>bergaris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ringkasan</a:t>
            </a:r>
            <a:r>
              <a:rPr lang="en-US" dirty="0"/>
              <a:t> </a:t>
            </a:r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1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so’al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246</TotalTime>
  <Words>258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Gallery</vt:lpstr>
      <vt:lpstr>Pengenalan matematika diskrit 2</vt:lpstr>
      <vt:lpstr>Matematika diskrit pengertian</vt:lpstr>
      <vt:lpstr> tujuan</vt:lpstr>
      <vt:lpstr>penilaian</vt:lpstr>
      <vt:lpstr>PowerPoint Presentation</vt:lpstr>
      <vt:lpstr>Bobot penilaian</vt:lpstr>
      <vt:lpstr>Ringkasan matematika diskrit 1</vt:lpstr>
      <vt:lpstr>Materi matematika diskrit 2</vt:lpstr>
      <vt:lpstr> Tugas individu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Ayu Latifah</cp:lastModifiedBy>
  <cp:revision>15</cp:revision>
  <dcterms:created xsi:type="dcterms:W3CDTF">2019-08-28T09:29:55Z</dcterms:created>
  <dcterms:modified xsi:type="dcterms:W3CDTF">2019-09-21T02:43:51Z</dcterms:modified>
</cp:coreProperties>
</file>