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matematika</a:t>
            </a:r>
            <a:r>
              <a:rPr lang="en-US" dirty="0" smtClean="0"/>
              <a:t> </a:t>
            </a:r>
            <a:r>
              <a:rPr lang="en-US" dirty="0" err="1" smtClean="0"/>
              <a:t>diskrit</a:t>
            </a:r>
            <a:r>
              <a:rPr lang="en-US" dirty="0" smtClean="0"/>
              <a:t> 2:</a:t>
            </a:r>
            <a:br>
              <a:rPr lang="en-US" dirty="0" smtClean="0"/>
            </a:br>
            <a:r>
              <a:rPr lang="en-US" dirty="0" err="1" smtClean="0"/>
              <a:t>Relasi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Ayu Latifah, ST., MT.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0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Himpunan-himpunan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ct val="40000"/>
              </a:spcBef>
              <a:buNone/>
            </a:pPr>
            <a:r>
              <a:rPr lang="en-US" altLang="en-US" u="sng" dirty="0" err="1"/>
              <a:t>Contoh</a:t>
            </a:r>
            <a:r>
              <a:rPr lang="en-US" altLang="en-US" u="sng" dirty="0"/>
              <a:t> 5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</a:t>
            </a:r>
            <a:r>
              <a:rPr lang="en-US" altLang="en-US" i="1" dirty="0"/>
              <a:t>B</a:t>
            </a:r>
            <a:r>
              <a:rPr lang="en-US" altLang="en-US" dirty="0"/>
              <a:t> =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, </a:t>
            </a:r>
            <a:r>
              <a:rPr lang="en-US" altLang="en-US" i="1" dirty="0"/>
              <a:t>d</a:t>
            </a:r>
            <a:r>
              <a:rPr lang="en-US" altLang="en-US" dirty="0"/>
              <a:t>} 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ambil</a:t>
            </a:r>
            <a:r>
              <a:rPr lang="en-US" altLang="en-US" dirty="0"/>
              <a:t> </a:t>
            </a:r>
          </a:p>
          <a:p>
            <a:pPr marL="0" indent="0" algn="ctr">
              <a:spcBef>
                <a:spcPct val="40000"/>
              </a:spcBef>
              <a:buNone/>
            </a:pPr>
            <a:r>
              <a:rPr lang="en-US" altLang="en-US" i="1" dirty="0"/>
              <a:t>R</a:t>
            </a:r>
            <a:r>
              <a:rPr lang="en-US" altLang="en-US" dirty="0"/>
              <a:t> = {(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), 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), (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), (</a:t>
            </a:r>
            <a:r>
              <a:rPr lang="en-US" altLang="en-US" i="1" dirty="0"/>
              <a:t>c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), (</a:t>
            </a:r>
            <a:r>
              <a:rPr lang="en-US" altLang="en-US" i="1" dirty="0"/>
              <a:t>c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), (</a:t>
            </a:r>
            <a:r>
              <a:rPr lang="en-US" altLang="en-US" i="1" dirty="0"/>
              <a:t>d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)}.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n-US" altLang="en-US" dirty="0" err="1"/>
              <a:t>Maka</a:t>
            </a:r>
            <a:r>
              <a:rPr lang="en-US" altLang="en-US" dirty="0"/>
              <a:t> </a:t>
            </a:r>
          </a:p>
          <a:p>
            <a:pPr marL="0" indent="0" algn="ctr">
              <a:spcBef>
                <a:spcPct val="40000"/>
              </a:spcBef>
              <a:buNone/>
            </a:pPr>
            <a:r>
              <a:rPr lang="en-US" altLang="en-US" i="1" dirty="0"/>
              <a:t>R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dirty="0"/>
              <a:t>) =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}, </a:t>
            </a:r>
            <a:r>
              <a:rPr lang="en-US" altLang="en-US" i="1" dirty="0"/>
              <a:t>R</a:t>
            </a:r>
            <a:r>
              <a:rPr lang="en-US" altLang="en-US" dirty="0"/>
              <a:t>(</a:t>
            </a:r>
            <a:r>
              <a:rPr lang="en-US" altLang="en-US" i="1" dirty="0"/>
              <a:t>b</a:t>
            </a:r>
            <a:r>
              <a:rPr lang="en-US" altLang="en-US" dirty="0"/>
              <a:t>) = {</a:t>
            </a:r>
            <a:r>
              <a:rPr lang="en-US" altLang="en-US" i="1" dirty="0"/>
              <a:t>c</a:t>
            </a:r>
            <a:r>
              <a:rPr lang="en-US" altLang="en-US" dirty="0"/>
              <a:t>}, </a:t>
            </a:r>
          </a:p>
          <a:p>
            <a:pPr marL="0" indent="0">
              <a:spcBef>
                <a:spcPct val="40000"/>
              </a:spcBef>
              <a:buNone/>
            </a:pP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 = {</a:t>
            </a:r>
            <a:r>
              <a:rPr lang="en-US" altLang="en-US" i="1" dirty="0"/>
              <a:t>c</a:t>
            </a:r>
            <a:r>
              <a:rPr lang="en-US" altLang="en-US" dirty="0"/>
              <a:t>, </a:t>
            </a:r>
            <a:r>
              <a:rPr lang="en-US" altLang="en-US" i="1" dirty="0"/>
              <a:t>d</a:t>
            </a:r>
            <a:r>
              <a:rPr lang="en-US" altLang="en-US" dirty="0"/>
              <a:t>},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</a:p>
          <a:p>
            <a:pPr marL="0" indent="0" algn="ctr">
              <a:spcBef>
                <a:spcPct val="40000"/>
              </a:spcBef>
              <a:buNone/>
            </a:pPr>
            <a:r>
              <a:rPr lang="en-US" altLang="en-US" i="1" dirty="0"/>
              <a:t>R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) =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 smtClean="0"/>
              <a:t>}.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691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Himpunan-himpunan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b="1" u="sng" dirty="0" err="1"/>
              <a:t>Teorema</a:t>
            </a:r>
            <a:r>
              <a:rPr lang="en-US" altLang="en-US" b="1" u="sng" dirty="0"/>
              <a:t> 1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. </a:t>
            </a:r>
            <a:r>
              <a:rPr lang="en-US" altLang="en-US" dirty="0" err="1"/>
              <a:t>Maka</a:t>
            </a:r>
            <a:endParaRPr lang="en-US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	(a)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	(b)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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 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	(c)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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 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)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1590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Himpunan-himpunan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u="sng" dirty="0" err="1"/>
              <a:t>Contoh</a:t>
            </a:r>
            <a:r>
              <a:rPr lang="en-US" altLang="en-US" u="sng" dirty="0"/>
              <a:t> 6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dengan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= {1, 2, 3},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= {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},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{(1,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), (1,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), (2,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), (2,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), (2,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), (3,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)}.</a:t>
            </a:r>
            <a:endParaRPr lang="en-US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 = {1, 2},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 = {2, 3}.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) = {</a:t>
            </a:r>
            <a:r>
              <a:rPr lang="en-US" altLang="en-US" i="1" dirty="0"/>
              <a:t>x</a:t>
            </a:r>
            <a:r>
              <a:rPr lang="en-US" altLang="en-US" dirty="0"/>
              <a:t>, </a:t>
            </a:r>
            <a:r>
              <a:rPr lang="en-US" altLang="en-US" i="1" dirty="0"/>
              <a:t>z</a:t>
            </a:r>
            <a:r>
              <a:rPr lang="en-US" altLang="en-US" dirty="0"/>
              <a:t>, </a:t>
            </a:r>
            <a:r>
              <a:rPr lang="en-US" altLang="en-US" i="1" dirty="0"/>
              <a:t>w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q</a:t>
            </a:r>
            <a:r>
              <a:rPr lang="en-US" altLang="en-US" dirty="0"/>
              <a:t>},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) = {</a:t>
            </a:r>
            <a:r>
              <a:rPr lang="en-US" altLang="en-US" i="1" dirty="0"/>
              <a:t>w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dirty="0"/>
              <a:t>, </a:t>
            </a:r>
            <a:r>
              <a:rPr lang="en-US" altLang="en-US" i="1" dirty="0"/>
              <a:t>q</a:t>
            </a:r>
            <a:r>
              <a:rPr lang="en-US" altLang="en-US" dirty="0"/>
              <a:t>, </a:t>
            </a:r>
            <a:r>
              <a:rPr lang="en-US" altLang="en-US" i="1" dirty="0"/>
              <a:t>y</a:t>
            </a:r>
            <a:r>
              <a:rPr lang="en-US" altLang="en-US" dirty="0"/>
              <a:t>}.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Jadi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dirty="0"/>
              <a:t>(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)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= {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} =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 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) = {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} =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({</a:t>
            </a:r>
            <a:r>
              <a:rPr lang="en-US" altLang="en-US" i="1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}) =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 smtClean="0">
                <a:sym typeface="Symbol" panose="05050102010706020507" pitchFamily="18" charset="2"/>
              </a:rPr>
              <a:t>).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21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Himpunan-himpunan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b="1" u="sng" dirty="0" err="1"/>
              <a:t>Teorema</a:t>
            </a:r>
            <a:r>
              <a:rPr lang="en-US" altLang="en-US" b="1" u="sng" dirty="0"/>
              <a:t> 2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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 =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 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586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{</a:t>
            </a:r>
            <a:r>
              <a:rPr lang="en-US" altLang="en-US" i="1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m</a:t>
            </a:r>
            <a:r>
              <a:rPr lang="en-US" altLang="en-US" dirty="0"/>
              <a:t>}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= {</a:t>
            </a:r>
            <a:r>
              <a:rPr lang="en-US" altLang="en-US" i="1" dirty="0"/>
              <a:t>b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b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 himpunan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hingga</a:t>
            </a:r>
            <a:r>
              <a:rPr lang="en-US" altLang="en-US" dirty="0"/>
              <a:t>, yang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dirty="0" err="1"/>
              <a:t>berturut-turut</a:t>
            </a:r>
            <a:r>
              <a:rPr lang="en-US" altLang="en-US" dirty="0"/>
              <a:t> </a:t>
            </a:r>
            <a:r>
              <a:rPr lang="en-US" altLang="en-US" dirty="0" err="1"/>
              <a:t>mengandung</a:t>
            </a:r>
            <a:r>
              <a:rPr lang="en-US" altLang="en-US" dirty="0"/>
              <a:t> </a:t>
            </a:r>
            <a:r>
              <a:rPr lang="en-US" altLang="en-US" i="1" dirty="0"/>
              <a:t>m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elemen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ke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direpresentasikan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matrik</a:t>
            </a:r>
            <a:r>
              <a:rPr lang="en-US" altLang="en-US" dirty="0"/>
              <a:t> </a:t>
            </a:r>
            <a:r>
              <a:rPr lang="en-US" altLang="en-US" i="1" dirty="0"/>
              <a:t>m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= [</a:t>
            </a:r>
            <a:r>
              <a:rPr lang="en-US" altLang="en-US" i="1" dirty="0" err="1">
                <a:sym typeface="Symbol" panose="05050102010706020507" pitchFamily="18" charset="2"/>
              </a:rPr>
              <a:t>m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ij</a:t>
            </a:r>
            <a:r>
              <a:rPr lang="en-US" altLang="en-US" dirty="0">
                <a:sym typeface="Symbol" panose="05050102010706020507" pitchFamily="18" charset="2"/>
              </a:rPr>
              <a:t>], </a:t>
            </a:r>
            <a:r>
              <a:rPr lang="en-US" altLang="en-US" dirty="0" err="1">
                <a:sym typeface="Symbol" panose="05050102010706020507" pitchFamily="18" charset="2"/>
              </a:rPr>
              <a:t>didefinisikan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sbb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Matrik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M</a:t>
            </a:r>
            <a:r>
              <a:rPr lang="en-US" altLang="en-US" i="1" baseline="-25000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disebut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matrik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760851"/>
              </p:ext>
            </p:extLst>
          </p:nvPr>
        </p:nvGraphicFramePr>
        <p:xfrm>
          <a:off x="4224391" y="3428331"/>
          <a:ext cx="4057650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739880" imgH="482400" progId="Equation.3">
                  <p:embed/>
                </p:oleObj>
              </mc:Choice>
              <mc:Fallback>
                <p:oleObj name="Equation" r:id="rId3" imgW="1739880" imgH="48240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91" y="3428331"/>
                        <a:ext cx="4057650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62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u="sng" dirty="0" err="1"/>
              <a:t>Contoh</a:t>
            </a:r>
            <a:r>
              <a:rPr lang="en-US" altLang="en-US" u="sng" dirty="0"/>
              <a:t> 7</a:t>
            </a:r>
          </a:p>
          <a:p>
            <a:pPr marL="0" indent="0"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Contoh</a:t>
            </a:r>
            <a:r>
              <a:rPr lang="en-US" altLang="en-US" dirty="0"/>
              <a:t> 1,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matrik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472232"/>
              </p:ext>
            </p:extLst>
          </p:nvPr>
        </p:nvGraphicFramePr>
        <p:xfrm>
          <a:off x="4785572" y="3198312"/>
          <a:ext cx="293528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1282680" imgH="914400" progId="Equation.3">
                  <p:embed/>
                </p:oleObj>
              </mc:Choice>
              <mc:Fallback>
                <p:oleObj name="Equation" r:id="rId3" imgW="1282680" imgH="91440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5572" y="3198312"/>
                        <a:ext cx="293528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542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hingga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direpresentasikan</a:t>
            </a:r>
            <a:r>
              <a:rPr lang="en-US" altLang="en-US" dirty="0"/>
              <a:t> </a:t>
            </a:r>
            <a:r>
              <a:rPr lang="en-US" altLang="en-US" dirty="0" err="1"/>
              <a:t>secara</a:t>
            </a:r>
            <a:r>
              <a:rPr lang="en-US" altLang="en-US" dirty="0"/>
              <a:t> </a:t>
            </a:r>
            <a:r>
              <a:rPr lang="en-US" altLang="en-US" i="1" dirty="0"/>
              <a:t>pictorial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digraph.</a:t>
            </a:r>
          </a:p>
          <a:p>
            <a:pPr>
              <a:spcBef>
                <a:spcPct val="50000"/>
              </a:spcBef>
            </a:pPr>
            <a:r>
              <a:rPr lang="en-US" altLang="en-US" dirty="0" err="1"/>
              <a:t>Jadi</a:t>
            </a:r>
            <a:r>
              <a:rPr lang="en-US" altLang="en-US" dirty="0"/>
              <a:t> </a:t>
            </a: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, sisi</a:t>
            </a:r>
            <a:r>
              <a:rPr lang="en-US" altLang="en-US" baseline="30000" dirty="0"/>
              <a:t>2</a:t>
            </a:r>
            <a:r>
              <a:rPr lang="en-US" altLang="en-US" dirty="0"/>
              <a:t> (</a:t>
            </a:r>
            <a:r>
              <a:rPr lang="en-US" altLang="en-US" i="1" dirty="0"/>
              <a:t>edges</a:t>
            </a:r>
            <a:r>
              <a:rPr lang="en-US" altLang="en-US" dirty="0"/>
              <a:t>) </a:t>
            </a:r>
            <a:r>
              <a:rPr lang="en-US" altLang="en-US" dirty="0" err="1"/>
              <a:t>dari</a:t>
            </a:r>
            <a:r>
              <a:rPr lang="en-US" altLang="en-US" dirty="0"/>
              <a:t> digraph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menyatakan</a:t>
            </a:r>
            <a:r>
              <a:rPr lang="en-US" altLang="en-US" dirty="0"/>
              <a:t> pasangan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simpul</a:t>
            </a:r>
            <a:r>
              <a:rPr lang="en-US" altLang="en-US" baseline="30000" dirty="0"/>
              <a:t>2</a:t>
            </a:r>
            <a:r>
              <a:rPr lang="en-US" altLang="en-US" dirty="0"/>
              <a:t> (</a:t>
            </a:r>
            <a:r>
              <a:rPr lang="en-US" altLang="en-US" i="1" dirty="0"/>
              <a:t>vertices</a:t>
            </a:r>
            <a:r>
              <a:rPr lang="en-US" altLang="en-US" dirty="0"/>
              <a:t>) </a:t>
            </a:r>
            <a:r>
              <a:rPr lang="en-US" altLang="en-US" dirty="0" err="1"/>
              <a:t>menyatakan</a:t>
            </a:r>
            <a:r>
              <a:rPr lang="en-US" altLang="en-US" dirty="0"/>
              <a:t> elemen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 smtClean="0"/>
              <a:t>.</a:t>
            </a:r>
          </a:p>
          <a:p>
            <a:pPr>
              <a:spcBef>
                <a:spcPct val="50000"/>
              </a:spcBef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03918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u="sng" dirty="0" err="1"/>
              <a:t>Contoh</a:t>
            </a:r>
            <a:r>
              <a:rPr lang="en-US" altLang="en-US" u="sng" dirty="0"/>
              <a:t> 8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{1, 2, 3, 4}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i="1" dirty="0"/>
              <a:t>R</a:t>
            </a:r>
            <a:r>
              <a:rPr lang="en-US" altLang="en-US" dirty="0"/>
              <a:t> = {(1,1), (1,2), (2,1), (2,2), (2,3), (2,4), (3,4), (4,1)}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Maka</a:t>
            </a:r>
            <a:r>
              <a:rPr lang="en-US" altLang="en-US" dirty="0"/>
              <a:t> digraph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027718"/>
              </p:ext>
            </p:extLst>
          </p:nvPr>
        </p:nvGraphicFramePr>
        <p:xfrm>
          <a:off x="7108813" y="1942829"/>
          <a:ext cx="3609157" cy="3596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3" imgW="2936138" imgH="2936138" progId="Visio.Drawing.11">
                  <p:embed/>
                </p:oleObj>
              </mc:Choice>
              <mc:Fallback>
                <p:oleObj name="Visio" r:id="rId3" imgW="2936138" imgH="2936138" progId="Visio.Drawing.11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8813" y="1942829"/>
                        <a:ext cx="3609157" cy="3596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3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ct val="15000"/>
              </a:spcBef>
              <a:buNone/>
            </a:pPr>
            <a:r>
              <a:rPr lang="en-US" altLang="en-US" u="sng" dirty="0" err="1"/>
              <a:t>Contoh</a:t>
            </a:r>
            <a:r>
              <a:rPr lang="en-US" altLang="en-US" u="sng" dirty="0"/>
              <a:t> 9</a:t>
            </a:r>
          </a:p>
          <a:p>
            <a:pPr marL="0" indent="0">
              <a:spcBef>
                <a:spcPct val="15000"/>
              </a:spcBef>
              <a:buNone/>
            </a:pPr>
            <a:r>
              <a:rPr lang="en-US" altLang="en-US" dirty="0" err="1"/>
              <a:t>Relasi</a:t>
            </a:r>
            <a:r>
              <a:rPr lang="en-US" altLang="en-US" dirty="0"/>
              <a:t> yang </a:t>
            </a:r>
            <a:r>
              <a:rPr lang="en-US" altLang="en-US" dirty="0" err="1"/>
              <a:t>digambarkan</a:t>
            </a:r>
            <a:r>
              <a:rPr lang="en-US" altLang="en-US" dirty="0"/>
              <a:t> </a:t>
            </a:r>
            <a:r>
              <a:rPr lang="en-US" altLang="en-US" dirty="0" err="1"/>
              <a:t>oleh</a:t>
            </a:r>
            <a:r>
              <a:rPr lang="en-US" altLang="en-US" dirty="0"/>
              <a:t> digraph </a:t>
            </a:r>
            <a:r>
              <a:rPr lang="en-US" altLang="en-US" dirty="0" err="1"/>
              <a:t>berikut</a:t>
            </a:r>
            <a:endParaRPr lang="en-US" altLang="en-US" dirty="0"/>
          </a:p>
          <a:p>
            <a:pPr marL="0" indent="0">
              <a:spcBef>
                <a:spcPct val="15000"/>
              </a:spcBef>
              <a:buNone/>
            </a:pPr>
            <a:endParaRPr lang="en-US" altLang="en-US" dirty="0"/>
          </a:p>
          <a:p>
            <a:pPr marL="0" indent="0">
              <a:spcBef>
                <a:spcPct val="15000"/>
              </a:spcBef>
              <a:buNone/>
            </a:pPr>
            <a:endParaRPr lang="en-US" altLang="en-US" dirty="0"/>
          </a:p>
          <a:p>
            <a:pPr marL="0" indent="0">
              <a:spcBef>
                <a:spcPct val="15000"/>
              </a:spcBef>
              <a:buNone/>
            </a:pPr>
            <a:endParaRPr lang="en-US" altLang="en-US" dirty="0"/>
          </a:p>
          <a:p>
            <a:pPr marL="0" indent="0">
              <a:spcBef>
                <a:spcPct val="15000"/>
              </a:spcBef>
              <a:buNone/>
            </a:pPr>
            <a:endParaRPr lang="en-US" altLang="en-US" dirty="0"/>
          </a:p>
          <a:p>
            <a:pPr marL="0" indent="0">
              <a:spcBef>
                <a:spcPct val="15000"/>
              </a:spcBef>
              <a:buNone/>
            </a:pPr>
            <a:endParaRPr lang="en-US" altLang="en-US" dirty="0"/>
          </a:p>
          <a:p>
            <a:pPr marL="0" indent="0">
              <a:spcBef>
                <a:spcPct val="15000"/>
              </a:spcBef>
              <a:buNone/>
            </a:pPr>
            <a:endParaRPr lang="en-US" altLang="en-US" i="1" dirty="0"/>
          </a:p>
          <a:p>
            <a:pPr marL="0" indent="0">
              <a:spcBef>
                <a:spcPct val="15000"/>
              </a:spcBef>
              <a:buNone/>
            </a:pPr>
            <a:endParaRPr lang="en-US" altLang="en-US" i="1" dirty="0"/>
          </a:p>
          <a:p>
            <a:pPr marL="0" indent="0">
              <a:spcBef>
                <a:spcPct val="15000"/>
              </a:spcBef>
              <a:buNone/>
            </a:pPr>
            <a:r>
              <a:rPr lang="en-US" altLang="en-US" i="1" dirty="0"/>
              <a:t>R</a:t>
            </a:r>
            <a:r>
              <a:rPr lang="en-US" altLang="en-US" dirty="0"/>
              <a:t> = {(1,1), (1,3), (2,3), (3,2), (3,3), (4,3)}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03996"/>
              </p:ext>
            </p:extLst>
          </p:nvPr>
        </p:nvGraphicFramePr>
        <p:xfrm>
          <a:off x="4617455" y="2719137"/>
          <a:ext cx="3271521" cy="254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3" imgW="3296107" imgH="2575865" progId="Visio.Drawing.11">
                  <p:embed/>
                </p:oleObj>
              </mc:Choice>
              <mc:Fallback>
                <p:oleObj name="Visio" r:id="rId3" imgW="3296107" imgH="2575865" progId="Visio.Drawing.11">
                  <p:embed/>
                  <p:pic>
                    <p:nvPicPr>
                      <p:cNvPr id="2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455" y="2719137"/>
                        <a:ext cx="3271521" cy="2548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08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spcAft>
                <a:spcPct val="20000"/>
              </a:spcAft>
              <a:buNone/>
            </a:pP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in-degree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dirty="0" err="1">
                <a:sym typeface="Symbol" panose="05050102010706020507" pitchFamily="18" charset="2"/>
              </a:rPr>
              <a:t>relatif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terhadap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relasi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banyaknya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sehingga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0000"/>
              </a:spcBef>
              <a:spcAft>
                <a:spcPct val="20000"/>
              </a:spcAft>
              <a:buNone/>
            </a:pPr>
            <a:r>
              <a:rPr lang="en-US" altLang="en-US" b="1" i="1" dirty="0">
                <a:sym typeface="Symbol" panose="05050102010706020507" pitchFamily="18" charset="2"/>
              </a:rPr>
              <a:t>Out-degree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a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jumlah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banyaknya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sehingga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 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0000"/>
              </a:spcBef>
              <a:spcAft>
                <a:spcPct val="20000"/>
              </a:spcAft>
              <a:buNone/>
            </a:pPr>
            <a:r>
              <a:rPr lang="en-US" altLang="en-US" i="1" dirty="0">
                <a:sym typeface="Symbol" panose="05050102010706020507" pitchFamily="18" charset="2"/>
              </a:rPr>
              <a:t>Out-degree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|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 smtClean="0">
                <a:sym typeface="Symbol" panose="05050102010706020507" pitchFamily="18" charset="2"/>
              </a:rPr>
              <a:t>)|.</a:t>
            </a:r>
          </a:p>
        </p:txBody>
      </p:sp>
    </p:spTree>
    <p:extLst>
      <p:ext uri="{BB962C8B-B14F-4D97-AF65-F5344CB8AC3E}">
        <p14:creationId xmlns:p14="http://schemas.microsoft.com/office/powerpoint/2010/main" val="196071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err="1"/>
              <a:t>Hubungan</a:t>
            </a:r>
            <a:r>
              <a:rPr lang="en-US" altLang="en-US" dirty="0"/>
              <a:t> </a:t>
            </a:r>
            <a:r>
              <a:rPr lang="en-US" altLang="en-US" dirty="0" err="1"/>
              <a:t>antara</a:t>
            </a:r>
            <a:r>
              <a:rPr lang="en-US" altLang="en-US" dirty="0"/>
              <a:t> anggota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direpresentasikan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menggunakan</a:t>
            </a:r>
            <a:r>
              <a:rPr lang="en-US" altLang="en-US" dirty="0"/>
              <a:t> </a:t>
            </a:r>
            <a:r>
              <a:rPr lang="en-US" altLang="en-US" dirty="0" err="1"/>
              <a:t>struktur</a:t>
            </a:r>
            <a:r>
              <a:rPr lang="en-US" altLang="en-US" dirty="0"/>
              <a:t> yang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mendiskripsikan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antara</a:t>
            </a:r>
            <a:r>
              <a:rPr lang="en-US" altLang="en-US" dirty="0"/>
              <a:t> anggota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dirty="0" err="1"/>
              <a:t>dapat</a:t>
            </a:r>
            <a:r>
              <a:rPr lang="en-US" altLang="en-US" dirty="0"/>
              <a:t> </a:t>
            </a:r>
            <a:r>
              <a:rPr lang="en-US" altLang="en-US" dirty="0" err="1"/>
              <a:t>digunakan</a:t>
            </a:r>
            <a:r>
              <a:rPr lang="en-US" altLang="en-US" dirty="0"/>
              <a:t> </a:t>
            </a:r>
            <a:r>
              <a:rPr lang="en-US" altLang="en-US" dirty="0" err="1"/>
              <a:t>pasangan</a:t>
            </a:r>
            <a:r>
              <a:rPr lang="en-US" altLang="en-US" dirty="0"/>
              <a:t> </a:t>
            </a:r>
            <a:r>
              <a:rPr lang="en-US" altLang="en-US" dirty="0" err="1"/>
              <a:t>terurut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pertamanya</a:t>
            </a:r>
            <a:r>
              <a:rPr lang="en-US" altLang="en-US" dirty="0"/>
              <a:t> </a:t>
            </a:r>
            <a:r>
              <a:rPr lang="en-US" altLang="en-US" dirty="0" err="1"/>
              <a:t>diambil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anggota</a:t>
            </a:r>
            <a:r>
              <a:rPr lang="en-US" altLang="en-US" dirty="0"/>
              <a:t> </a:t>
            </a:r>
            <a:r>
              <a:rPr lang="en-US" altLang="en-US" dirty="0" err="1"/>
              <a:t>keduanya</a:t>
            </a:r>
            <a:r>
              <a:rPr lang="en-US" altLang="en-US" dirty="0"/>
              <a:t> </a:t>
            </a:r>
            <a:r>
              <a:rPr lang="en-US" altLang="en-US" dirty="0" err="1"/>
              <a:t>diambil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</a:p>
          <a:p>
            <a:pPr>
              <a:spcBef>
                <a:spcPct val="50000"/>
              </a:spcBef>
            </a:pPr>
            <a:r>
              <a:rPr lang="en-US" altLang="en-US" dirty="0" err="1"/>
              <a:t>Karena</a:t>
            </a:r>
            <a:r>
              <a:rPr lang="en-US" altLang="en-US" dirty="0"/>
              <a:t> </a:t>
            </a:r>
            <a:r>
              <a:rPr lang="en-US" altLang="en-US" dirty="0" err="1"/>
              <a:t>ini</a:t>
            </a:r>
            <a:r>
              <a:rPr lang="en-US" altLang="en-US" dirty="0"/>
              <a:t> </a:t>
            </a:r>
            <a:r>
              <a:rPr lang="en-US" altLang="en-US" dirty="0" err="1"/>
              <a:t>merupakan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antara</a:t>
            </a:r>
            <a:r>
              <a:rPr lang="en-US" altLang="en-US" dirty="0"/>
              <a:t> </a:t>
            </a:r>
            <a:r>
              <a:rPr lang="en-US" altLang="en-US" dirty="0" err="1"/>
              <a:t>dua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, </a:t>
            </a:r>
            <a:r>
              <a:rPr lang="en-US" altLang="en-US" dirty="0" err="1"/>
              <a:t>maka</a:t>
            </a:r>
            <a:r>
              <a:rPr lang="en-US" altLang="en-US" dirty="0"/>
              <a:t> </a:t>
            </a:r>
            <a:r>
              <a:rPr lang="en-US" altLang="en-US" dirty="0" err="1"/>
              <a:t>disebut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biner</a:t>
            </a:r>
            <a:r>
              <a:rPr lang="en-US" alt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85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u="sng" dirty="0" err="1"/>
              <a:t>Contoh</a:t>
            </a:r>
            <a:r>
              <a:rPr lang="en-US" altLang="en-US" u="sng" dirty="0"/>
              <a:t> 10</a:t>
            </a:r>
          </a:p>
          <a:p>
            <a:pPr marL="0" indent="0"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, </a:t>
            </a:r>
            <a:r>
              <a:rPr lang="en-US" altLang="en-US" i="1" dirty="0"/>
              <a:t>d</a:t>
            </a:r>
            <a:r>
              <a:rPr lang="en-US" altLang="en-US" dirty="0"/>
              <a:t>},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matrik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berikut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 err="1"/>
              <a:t>Gambarkan</a:t>
            </a:r>
            <a:r>
              <a:rPr lang="en-US" altLang="en-US" dirty="0"/>
              <a:t> digraph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daftar</a:t>
            </a:r>
            <a:r>
              <a:rPr lang="en-US" altLang="en-US" dirty="0"/>
              <a:t> </a:t>
            </a:r>
            <a:r>
              <a:rPr lang="en-US" altLang="en-US" i="1" dirty="0"/>
              <a:t>in-degree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out-degree</a:t>
            </a:r>
            <a:r>
              <a:rPr lang="en-US" altLang="en-US" dirty="0"/>
              <a:t> </a:t>
            </a:r>
            <a:r>
              <a:rPr lang="en-US" altLang="en-US" dirty="0" err="1"/>
              <a:t>seluruh</a:t>
            </a:r>
            <a:r>
              <a:rPr lang="en-US" altLang="en-US" dirty="0"/>
              <a:t> </a:t>
            </a:r>
            <a:r>
              <a:rPr lang="en-US" altLang="en-US" dirty="0" err="1"/>
              <a:t>simpulnya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99107"/>
              </p:ext>
            </p:extLst>
          </p:nvPr>
        </p:nvGraphicFramePr>
        <p:xfrm>
          <a:off x="4787159" y="2886326"/>
          <a:ext cx="2932113" cy="209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1282680" imgH="914400" progId="Equation.3">
                  <p:embed/>
                </p:oleObj>
              </mc:Choice>
              <mc:Fallback>
                <p:oleObj name="Equation" r:id="rId3" imgW="1282680" imgH="914400" progId="Equation.3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159" y="2886326"/>
                        <a:ext cx="2932113" cy="209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97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b="1" dirty="0" err="1"/>
              <a:t>Jawab</a:t>
            </a:r>
            <a:r>
              <a:rPr lang="en-US" altLang="en-US" dirty="0"/>
              <a:t> </a:t>
            </a:r>
            <a:r>
              <a:rPr lang="en-US" altLang="en-US" u="sng" dirty="0" err="1"/>
              <a:t>Contoh</a:t>
            </a:r>
            <a:r>
              <a:rPr lang="en-US" altLang="en-US" u="sng" dirty="0"/>
              <a:t> 10</a:t>
            </a:r>
          </a:p>
          <a:p>
            <a:pPr marL="0" indent="0">
              <a:buNone/>
            </a:pPr>
            <a:r>
              <a:rPr lang="en-US" altLang="en-US" dirty="0" err="1"/>
              <a:t>Berikut</a:t>
            </a:r>
            <a:r>
              <a:rPr lang="en-US" altLang="en-US" dirty="0"/>
              <a:t> digraph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tabel</a:t>
            </a:r>
            <a:r>
              <a:rPr lang="en-US" altLang="en-US" dirty="0"/>
              <a:t> in-degree </a:t>
            </a:r>
            <a:r>
              <a:rPr lang="en-US" altLang="en-US" dirty="0" err="1"/>
              <a:t>dan</a:t>
            </a:r>
            <a:r>
              <a:rPr lang="en-US" altLang="en-US" dirty="0"/>
              <a:t> out-degree.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891314"/>
              </p:ext>
            </p:extLst>
          </p:nvPr>
        </p:nvGraphicFramePr>
        <p:xfrm>
          <a:off x="1833981" y="3032794"/>
          <a:ext cx="3026778" cy="3015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3" imgW="3296107" imgH="3296107" progId="Visio.Drawing.11">
                  <p:embed/>
                </p:oleObj>
              </mc:Choice>
              <mc:Fallback>
                <p:oleObj name="Visio" r:id="rId3" imgW="3296107" imgH="3296107" progId="Visio.Drawing.11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981" y="3032794"/>
                        <a:ext cx="3026778" cy="3015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570822"/>
              </p:ext>
            </p:extLst>
          </p:nvPr>
        </p:nvGraphicFramePr>
        <p:xfrm>
          <a:off x="6472989" y="3817363"/>
          <a:ext cx="3516313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Visio" r:id="rId5" imgW="2752344" imgH="1135990" progId="Visio.Drawing.11">
                  <p:embed/>
                </p:oleObj>
              </mc:Choice>
              <mc:Fallback>
                <p:oleObj name="Visio" r:id="rId5" imgW="2752344" imgH="1135990" progId="Visio.Drawing.11">
                  <p:embed/>
                  <p:pic>
                    <p:nvPicPr>
                      <p:cNvPr id="37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2989" y="3817363"/>
                        <a:ext cx="3516313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033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err="1"/>
              <a:t>Jika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bagian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b="1" i="1" dirty="0"/>
              <a:t>restriction of R to B</a:t>
            </a:r>
            <a:r>
              <a:rPr lang="en-US" altLang="en-US" dirty="0"/>
              <a:t> (</a:t>
            </a:r>
            <a:r>
              <a:rPr lang="en-US" altLang="en-US" dirty="0" err="1"/>
              <a:t>pembatasan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)  </a:t>
            </a: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 (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 smtClean="0">
                <a:sym typeface="Symbol" panose="05050102010706020507" pitchFamily="18" charset="2"/>
              </a:rPr>
              <a:t>).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1119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u="sng" dirty="0" err="1"/>
              <a:t>Contoh</a:t>
            </a:r>
            <a:r>
              <a:rPr lang="en-US" altLang="en-US" u="sng" dirty="0"/>
              <a:t> 11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, </a:t>
            </a:r>
            <a:r>
              <a:rPr lang="en-US" altLang="en-US" i="1" dirty="0"/>
              <a:t>d</a:t>
            </a:r>
            <a:r>
              <a:rPr lang="en-US" altLang="en-US" dirty="0"/>
              <a:t>, </a:t>
            </a:r>
            <a:r>
              <a:rPr lang="en-US" altLang="en-US" i="1" dirty="0"/>
              <a:t>e</a:t>
            </a:r>
            <a:r>
              <a:rPr lang="en-US" altLang="en-US" dirty="0"/>
              <a:t>, </a:t>
            </a:r>
            <a:r>
              <a:rPr lang="en-US" altLang="en-US" i="1" dirty="0"/>
              <a:t>f</a:t>
            </a:r>
            <a:r>
              <a:rPr lang="en-US" altLang="en-US" dirty="0"/>
              <a:t>}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= {(</a:t>
            </a:r>
            <a:r>
              <a:rPr lang="en-US" altLang="en-US" i="1" dirty="0" err="1"/>
              <a:t>a</a:t>
            </a:r>
            <a:r>
              <a:rPr lang="en-US" altLang="en-US" dirty="0" err="1"/>
              <a:t>,</a:t>
            </a:r>
            <a:r>
              <a:rPr lang="en-US" altLang="en-US" i="1" dirty="0" err="1"/>
              <a:t>a</a:t>
            </a:r>
            <a:r>
              <a:rPr lang="en-US" altLang="en-US" dirty="0"/>
              <a:t>), (</a:t>
            </a:r>
            <a:r>
              <a:rPr lang="en-US" altLang="en-US" i="1" dirty="0" err="1"/>
              <a:t>a</a:t>
            </a:r>
            <a:r>
              <a:rPr lang="en-US" altLang="en-US" dirty="0" err="1"/>
              <a:t>,</a:t>
            </a:r>
            <a:r>
              <a:rPr lang="en-US" altLang="en-US" i="1" dirty="0" err="1"/>
              <a:t>c</a:t>
            </a:r>
            <a:r>
              <a:rPr lang="en-US" altLang="en-US" dirty="0"/>
              <a:t>), (</a:t>
            </a:r>
            <a:r>
              <a:rPr lang="en-US" altLang="en-US" i="1" dirty="0" err="1"/>
              <a:t>b</a:t>
            </a:r>
            <a:r>
              <a:rPr lang="en-US" altLang="en-US" dirty="0" err="1"/>
              <a:t>,</a:t>
            </a:r>
            <a:r>
              <a:rPr lang="en-US" altLang="en-US" i="1" dirty="0" err="1"/>
              <a:t>c</a:t>
            </a:r>
            <a:r>
              <a:rPr lang="en-US" altLang="en-US" dirty="0"/>
              <a:t>), (</a:t>
            </a:r>
            <a:r>
              <a:rPr lang="en-US" altLang="en-US" i="1" dirty="0" err="1"/>
              <a:t>a</a:t>
            </a:r>
            <a:r>
              <a:rPr lang="en-US" altLang="en-US" dirty="0" err="1"/>
              <a:t>,</a:t>
            </a:r>
            <a:r>
              <a:rPr lang="en-US" altLang="en-US" i="1" dirty="0" err="1"/>
              <a:t>e</a:t>
            </a:r>
            <a:r>
              <a:rPr lang="en-US" altLang="en-US" dirty="0"/>
              <a:t>), (</a:t>
            </a:r>
            <a:r>
              <a:rPr lang="en-US" altLang="en-US" i="1" dirty="0" err="1"/>
              <a:t>b</a:t>
            </a:r>
            <a:r>
              <a:rPr lang="en-US" altLang="en-US" dirty="0" err="1"/>
              <a:t>,</a:t>
            </a:r>
            <a:r>
              <a:rPr lang="en-US" altLang="en-US" i="1" dirty="0" err="1"/>
              <a:t>e</a:t>
            </a:r>
            <a:r>
              <a:rPr lang="en-US" altLang="en-US" dirty="0"/>
              <a:t>), (</a:t>
            </a:r>
            <a:r>
              <a:rPr lang="en-US" altLang="en-US" i="1" dirty="0" err="1"/>
              <a:t>c</a:t>
            </a:r>
            <a:r>
              <a:rPr lang="en-US" altLang="en-US" dirty="0" err="1"/>
              <a:t>,</a:t>
            </a:r>
            <a:r>
              <a:rPr lang="en-US" altLang="en-US" i="1" dirty="0" err="1"/>
              <a:t>e</a:t>
            </a:r>
            <a:r>
              <a:rPr lang="en-US" altLang="en-US" dirty="0"/>
              <a:t>)}.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Misalkan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= {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dirty="0"/>
              <a:t>}. </a:t>
            </a:r>
            <a:r>
              <a:rPr lang="en-US" altLang="en-US" dirty="0" err="1"/>
              <a:t>Maka</a:t>
            </a:r>
            <a:endParaRPr lang="en-US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= {(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), (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), (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), (</a:t>
            </a:r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), (</a:t>
            </a:r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), (</a:t>
            </a:r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), (</a:t>
            </a:r>
            <a:r>
              <a:rPr lang="en-US" altLang="en-US" i="1" dirty="0" err="1">
                <a:sym typeface="Symbol" panose="05050102010706020507" pitchFamily="18" charset="2"/>
              </a:rPr>
              <a:t>c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), (</a:t>
            </a:r>
            <a:r>
              <a:rPr lang="en-US" altLang="en-US" i="1" dirty="0" err="1">
                <a:sym typeface="Symbol" panose="05050102010706020507" pitchFamily="18" charset="2"/>
              </a:rPr>
              <a:t>c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), (</a:t>
            </a:r>
            <a:r>
              <a:rPr lang="en-US" altLang="en-US" i="1" dirty="0" err="1">
                <a:sym typeface="Symbol" panose="05050102010706020507" pitchFamily="18" charset="2"/>
              </a:rPr>
              <a:t>c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)},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i="1" dirty="0">
                <a:sym typeface="Symbol" panose="05050102010706020507" pitchFamily="18" charset="2"/>
              </a:rPr>
              <a:t>Restriction of R to 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{(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), (</a:t>
            </a:r>
            <a:r>
              <a:rPr lang="en-US" altLang="en-US" i="1" dirty="0" err="1">
                <a:sym typeface="Symbol" panose="05050102010706020507" pitchFamily="18" charset="2"/>
              </a:rPr>
              <a:t>a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), (</a:t>
            </a:r>
            <a:r>
              <a:rPr lang="en-US" altLang="en-US" i="1" dirty="0" err="1">
                <a:sym typeface="Symbol" panose="05050102010706020507" pitchFamily="18" charset="2"/>
              </a:rPr>
              <a:t>b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c</a:t>
            </a:r>
            <a:r>
              <a:rPr lang="en-US" altLang="en-US" dirty="0" smtClean="0">
                <a:sym typeface="Symbol" panose="05050102010706020507" pitchFamily="18" charset="2"/>
              </a:rPr>
              <a:t>)}.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368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Sekian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1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2400" dirty="0" err="1"/>
              <a:t>Ambil</a:t>
            </a:r>
            <a:r>
              <a:rPr lang="en-US" altLang="en-US" sz="2400" dirty="0"/>
              <a:t>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dan</a:t>
            </a:r>
            <a:r>
              <a:rPr lang="en-US" altLang="en-US" sz="2400" dirty="0"/>
              <a:t> </a:t>
            </a:r>
            <a:r>
              <a:rPr lang="en-US" altLang="en-US" sz="2400" i="1" dirty="0"/>
              <a:t>B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himpunan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kosong</a:t>
            </a:r>
            <a:r>
              <a:rPr lang="en-US" altLang="en-US" sz="2400" dirty="0"/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 dirty="0" err="1"/>
              <a:t>Sebuah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relasi</a:t>
            </a:r>
            <a:r>
              <a:rPr lang="en-US" altLang="en-US" sz="2400" dirty="0"/>
              <a:t> </a:t>
            </a:r>
            <a:r>
              <a:rPr lang="en-US" altLang="en-US" sz="2400" i="1" dirty="0"/>
              <a:t>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</a:t>
            </a:r>
            <a:r>
              <a:rPr lang="en-US" altLang="en-US" sz="2400" dirty="0"/>
              <a:t> </a:t>
            </a:r>
            <a:r>
              <a:rPr lang="en-US" altLang="en-US" sz="2400" i="1" dirty="0"/>
              <a:t>B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adalah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sebuah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himpunan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bagian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dari</a:t>
            </a:r>
            <a:r>
              <a:rPr lang="en-US" altLang="en-US" sz="2400" dirty="0"/>
              <a:t> 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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 dirty="0" err="1">
                <a:sym typeface="Symbol" panose="05050102010706020507" pitchFamily="18" charset="2"/>
              </a:rPr>
              <a:t>Jika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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dan</a:t>
            </a:r>
            <a:r>
              <a:rPr lang="en-US" altLang="en-US" sz="2400" dirty="0">
                <a:sym typeface="Symbol" panose="05050102010706020507" pitchFamily="18" charset="2"/>
              </a:rPr>
              <a:t> (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) 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dikatakan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berelasi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dengan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oleh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dirty="0" err="1">
                <a:sym typeface="Symbol" panose="05050102010706020507" pitchFamily="18" charset="2"/>
              </a:rPr>
              <a:t>dan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dituliskan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 dirty="0" err="1">
                <a:sym typeface="Symbol" panose="05050102010706020507" pitchFamily="18" charset="2"/>
              </a:rPr>
              <a:t>Jika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tidak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berelasi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dengan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oleh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dirty="0" err="1">
                <a:sym typeface="Symbol" panose="05050102010706020507" pitchFamily="18" charset="2"/>
              </a:rPr>
              <a:t>dituliskan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sz="2400" dirty="0" err="1">
                <a:sym typeface="Symbol" panose="05050102010706020507" pitchFamily="18" charset="2"/>
              </a:rPr>
              <a:t>Biasanya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=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dirty="0" err="1">
                <a:sym typeface="Symbol" panose="05050102010706020507" pitchFamily="18" charset="2"/>
              </a:rPr>
              <a:t>dalam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hal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ini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dikatakan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bahwa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 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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sebuah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relasi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pada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himpunan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A</a:t>
            </a:r>
            <a:r>
              <a:rPr lang="en-US" altLang="en-US" sz="2400" dirty="0" smtClean="0"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880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8184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u="sng" dirty="0" err="1" smtClean="0"/>
              <a:t>Contoh</a:t>
            </a:r>
            <a:r>
              <a:rPr lang="en-US" altLang="en-US" u="sng" dirty="0" smtClean="0"/>
              <a:t> </a:t>
            </a:r>
            <a:r>
              <a:rPr lang="en-US" altLang="en-US" u="sng" dirty="0"/>
              <a:t>1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Misalkan</a:t>
            </a:r>
            <a:r>
              <a:rPr lang="en-US" altLang="en-US" dirty="0"/>
              <a:t> </a:t>
            </a:r>
            <a:r>
              <a:rPr lang="en-US" altLang="en-US" i="1" dirty="0"/>
              <a:t>M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mahasiswa</a:t>
            </a:r>
            <a:r>
              <a:rPr lang="en-US" altLang="en-US" dirty="0"/>
              <a:t> STEI, </a:t>
            </a:r>
            <a:r>
              <a:rPr lang="en-US" altLang="en-US" i="1" dirty="0"/>
              <a:t>K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matakuliah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yang </a:t>
            </a:r>
            <a:r>
              <a:rPr lang="en-US" altLang="en-US" dirty="0" err="1"/>
              <a:t>mendeskripsikan</a:t>
            </a:r>
            <a:r>
              <a:rPr lang="en-US" altLang="en-US" dirty="0"/>
              <a:t> </a:t>
            </a:r>
            <a:r>
              <a:rPr lang="en-US" altLang="en-US" dirty="0" err="1"/>
              <a:t>siapa</a:t>
            </a:r>
            <a:r>
              <a:rPr lang="en-US" altLang="en-US" dirty="0"/>
              <a:t> yang </a:t>
            </a:r>
            <a:r>
              <a:rPr lang="en-US" altLang="en-US" dirty="0" err="1"/>
              <a:t>mengambil</a:t>
            </a:r>
            <a:r>
              <a:rPr lang="en-US" altLang="en-US" dirty="0"/>
              <a:t> </a:t>
            </a:r>
            <a:r>
              <a:rPr lang="en-US" altLang="en-US" dirty="0" err="1"/>
              <a:t>matakuliah</a:t>
            </a:r>
            <a:r>
              <a:rPr lang="en-US" altLang="en-US" dirty="0"/>
              <a:t> </a:t>
            </a:r>
            <a:r>
              <a:rPr lang="en-US" altLang="en-US" dirty="0" err="1"/>
              <a:t>tertentu</a:t>
            </a:r>
            <a:r>
              <a:rPr lang="en-US" altLang="en-US" dirty="0"/>
              <a:t>.</a:t>
            </a:r>
            <a:endParaRPr lang="en-US" altLang="en-US" i="1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i="1" dirty="0"/>
              <a:t>M</a:t>
            </a:r>
            <a:r>
              <a:rPr lang="en-US" altLang="en-US" dirty="0"/>
              <a:t> = {</a:t>
            </a:r>
            <a:r>
              <a:rPr lang="en-US" altLang="en-US" dirty="0" err="1"/>
              <a:t>Adi</a:t>
            </a:r>
            <a:r>
              <a:rPr lang="en-US" altLang="en-US" dirty="0"/>
              <a:t>, Budi, Dina, Susi}, </a:t>
            </a:r>
            <a:endParaRPr lang="en-US" altLang="en-US" i="1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i="1" dirty="0"/>
              <a:t>K</a:t>
            </a:r>
            <a:r>
              <a:rPr lang="en-US" altLang="en-US" dirty="0"/>
              <a:t> = {EL2009, EC3021, EL1001, ET3002}</a:t>
            </a:r>
            <a:endParaRPr lang="en-US" altLang="en-US" i="1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i="1" dirty="0"/>
              <a:t>R</a:t>
            </a:r>
            <a:r>
              <a:rPr lang="en-US" altLang="en-US" dirty="0"/>
              <a:t> = {(</a:t>
            </a:r>
            <a:r>
              <a:rPr lang="en-US" altLang="en-US" dirty="0" err="1"/>
              <a:t>Adi</a:t>
            </a:r>
            <a:r>
              <a:rPr lang="en-US" altLang="en-US" dirty="0"/>
              <a:t>, EL2009), (Budi, ET3002), (Dina, EL1001), </a:t>
            </a:r>
            <a:r>
              <a:rPr lang="en-US" altLang="en-US" dirty="0" smtClean="0"/>
              <a:t>(</a:t>
            </a:r>
            <a:r>
              <a:rPr lang="en-US" altLang="en-US" dirty="0"/>
              <a:t>Dina, EC3021), (Susi, EL2009)}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Artinya</a:t>
            </a:r>
            <a:r>
              <a:rPr lang="en-US" altLang="en-US" dirty="0"/>
              <a:t> </a:t>
            </a:r>
            <a:r>
              <a:rPr lang="en-US" altLang="en-US" dirty="0" err="1"/>
              <a:t>Adi</a:t>
            </a:r>
            <a:r>
              <a:rPr lang="en-US" altLang="en-US" dirty="0"/>
              <a:t> </a:t>
            </a:r>
            <a:r>
              <a:rPr lang="en-US" altLang="en-US" dirty="0" err="1"/>
              <a:t>mengambil</a:t>
            </a:r>
            <a:r>
              <a:rPr lang="en-US" altLang="en-US" dirty="0"/>
              <a:t> EL2009, Budi </a:t>
            </a:r>
            <a:r>
              <a:rPr lang="en-US" altLang="en-US" dirty="0" err="1"/>
              <a:t>mengambil</a:t>
            </a:r>
            <a:r>
              <a:rPr lang="en-US" altLang="en-US" dirty="0"/>
              <a:t> ET3002, Dina </a:t>
            </a:r>
            <a:r>
              <a:rPr lang="en-US" altLang="en-US" dirty="0" err="1"/>
              <a:t>mengambil</a:t>
            </a:r>
            <a:r>
              <a:rPr lang="en-US" altLang="en-US" dirty="0"/>
              <a:t> EL1001 </a:t>
            </a:r>
            <a:r>
              <a:rPr lang="en-US" altLang="en-US" dirty="0" err="1"/>
              <a:t>dan</a:t>
            </a:r>
            <a:r>
              <a:rPr lang="en-US" altLang="en-US" dirty="0"/>
              <a:t> EC3021, </a:t>
            </a:r>
            <a:r>
              <a:rPr lang="en-US" altLang="en-US" dirty="0" err="1"/>
              <a:t>dan</a:t>
            </a:r>
            <a:r>
              <a:rPr lang="en-US" altLang="en-US" dirty="0"/>
              <a:t> Susi </a:t>
            </a:r>
            <a:r>
              <a:rPr lang="en-US" altLang="en-US" dirty="0" err="1"/>
              <a:t>mengambil</a:t>
            </a:r>
            <a:r>
              <a:rPr lang="en-US" altLang="en-US" dirty="0"/>
              <a:t> EL2009. 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3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u="sng" dirty="0" err="1"/>
              <a:t>Contoh</a:t>
            </a:r>
            <a:r>
              <a:rPr lang="en-US" altLang="en-US" u="sng" dirty="0"/>
              <a:t> 2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Ambil</a:t>
            </a:r>
            <a:endParaRPr lang="en-US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A</a:t>
            </a:r>
            <a:r>
              <a:rPr lang="en-US" altLang="en-US" dirty="0"/>
              <a:t> = {1, 2, 3}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dirty="0"/>
              <a:t>, </a:t>
            </a:r>
            <a:r>
              <a:rPr lang="en-US" altLang="en-US" i="1" dirty="0"/>
              <a:t>s</a:t>
            </a:r>
            <a:r>
              <a:rPr lang="en-US" altLang="en-US" dirty="0"/>
              <a:t>}.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Maka</a:t>
            </a:r>
            <a:endParaRPr lang="en-US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R</a:t>
            </a:r>
            <a:r>
              <a:rPr lang="en-US" altLang="en-US" dirty="0"/>
              <a:t> = {(1, </a:t>
            </a:r>
            <a:r>
              <a:rPr lang="en-US" altLang="en-US" i="1" dirty="0"/>
              <a:t>r</a:t>
            </a:r>
            <a:r>
              <a:rPr lang="en-US" altLang="en-US" dirty="0"/>
              <a:t>), (2, </a:t>
            </a:r>
            <a:r>
              <a:rPr lang="en-US" altLang="en-US" i="1" dirty="0"/>
              <a:t>s</a:t>
            </a:r>
            <a:r>
              <a:rPr lang="en-US" altLang="en-US" dirty="0"/>
              <a:t>), (3, </a:t>
            </a:r>
            <a:r>
              <a:rPr lang="en-US" altLang="en-US" i="1" dirty="0"/>
              <a:t>r</a:t>
            </a:r>
            <a:r>
              <a:rPr lang="en-US" altLang="en-US" dirty="0"/>
              <a:t>)}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adalah</a:t>
            </a:r>
            <a:r>
              <a:rPr lang="en-US" altLang="en-US" dirty="0"/>
              <a:t> </a:t>
            </a:r>
            <a:r>
              <a:rPr lang="en-US" altLang="en-US" dirty="0" err="1"/>
              <a:t>sebuah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dari</a:t>
            </a:r>
            <a:r>
              <a:rPr lang="en-US" altLang="en-US" dirty="0"/>
              <a:t> A </a:t>
            </a:r>
            <a:r>
              <a:rPr lang="en-US" altLang="en-US" dirty="0" err="1"/>
              <a:t>ke</a:t>
            </a:r>
            <a:r>
              <a:rPr lang="en-US" altLang="en-US" dirty="0"/>
              <a:t>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3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u="sng" dirty="0" err="1"/>
              <a:t>Contoh</a:t>
            </a:r>
            <a:r>
              <a:rPr lang="en-US" altLang="en-US" u="sng" dirty="0"/>
              <a:t> 3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= </a:t>
            </a:r>
            <a:r>
              <a:rPr lang="en-US" altLang="en-US" i="1" dirty="0"/>
              <a:t>B</a:t>
            </a:r>
            <a:r>
              <a:rPr lang="en-US" altLang="en-US" dirty="0"/>
              <a:t> = {1, 2, 3, 4}.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terurut</a:t>
            </a:r>
            <a:r>
              <a:rPr lang="en-US" altLang="en-US" dirty="0"/>
              <a:t> </a:t>
            </a:r>
            <a:r>
              <a:rPr lang="en-US" altLang="en-US" dirty="0" err="1"/>
              <a:t>manakah</a:t>
            </a:r>
            <a:r>
              <a:rPr lang="en-US" altLang="en-US" dirty="0"/>
              <a:t> yang </a:t>
            </a:r>
            <a:r>
              <a:rPr lang="en-US" altLang="en-US" dirty="0" err="1"/>
              <a:t>terdapat</a:t>
            </a:r>
            <a:r>
              <a:rPr lang="en-US" altLang="en-US" dirty="0"/>
              <a:t> </a:t>
            </a:r>
            <a:r>
              <a:rPr lang="en-US" altLang="en-US" dirty="0" err="1"/>
              <a:t>dalam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endParaRPr lang="en-US" altLang="en-US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/>
              <a:t>		</a:t>
            </a:r>
            <a:r>
              <a:rPr lang="en-US" altLang="en-US" i="1" dirty="0"/>
              <a:t>R</a:t>
            </a:r>
            <a:r>
              <a:rPr lang="en-US" altLang="en-US" dirty="0"/>
              <a:t> = {(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) | </a:t>
            </a:r>
            <a:r>
              <a:rPr lang="en-US" altLang="en-US" i="1" dirty="0"/>
              <a:t>a</a:t>
            </a:r>
            <a:r>
              <a:rPr lang="en-US" altLang="en-US" dirty="0"/>
              <a:t> &lt; </a:t>
            </a:r>
            <a:r>
              <a:rPr lang="en-US" altLang="en-US" i="1" dirty="0"/>
              <a:t>b</a:t>
            </a:r>
            <a:r>
              <a:rPr lang="en-US" altLang="en-US" dirty="0"/>
              <a:t>}?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b="1" dirty="0" err="1"/>
              <a:t>Jawab</a:t>
            </a:r>
            <a:endParaRPr lang="en-US" altLang="en-US" b="1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i="1" dirty="0"/>
              <a:t>	R</a:t>
            </a:r>
            <a:r>
              <a:rPr lang="en-US" altLang="en-US" dirty="0"/>
              <a:t> = {(1, 2), (1, 3), (1, 4), (2, 3), (2, 4), (3, 4</a:t>
            </a:r>
            <a:r>
              <a:rPr lang="en-US" altLang="en-US" dirty="0" smtClean="0"/>
              <a:t>)}</a:t>
            </a:r>
          </a:p>
          <a:p>
            <a:pPr marL="0" indent="0">
              <a:spcBef>
                <a:spcPct val="50000"/>
              </a:spcBef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338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Himpunan-himpunan</a:t>
            </a:r>
            <a:r>
              <a:rPr lang="en-US" dirty="0" smtClean="0"/>
              <a:t>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relasi</a:t>
            </a:r>
            <a:r>
              <a:rPr lang="en-US" dirty="0" smtClean="0"/>
              <a:t>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n-US" altLang="en-US" dirty="0"/>
              <a:t>Akan </a:t>
            </a:r>
            <a:r>
              <a:rPr lang="en-US" altLang="en-US" dirty="0" err="1"/>
              <a:t>didefinisikan</a:t>
            </a:r>
            <a:r>
              <a:rPr lang="en-US" altLang="en-US" dirty="0"/>
              <a:t> </a:t>
            </a:r>
            <a:r>
              <a:rPr lang="en-US" altLang="en-US" dirty="0" err="1"/>
              <a:t>berbagai</a:t>
            </a:r>
            <a:r>
              <a:rPr lang="en-US" altLang="en-US" dirty="0"/>
              <a:t> </a:t>
            </a:r>
            <a:r>
              <a:rPr lang="en-US" altLang="en-US" dirty="0" err="1"/>
              <a:t>himpunan</a:t>
            </a:r>
            <a:r>
              <a:rPr lang="en-US" altLang="en-US" dirty="0"/>
              <a:t> </a:t>
            </a:r>
            <a:r>
              <a:rPr lang="en-US" altLang="en-US" dirty="0" err="1"/>
              <a:t>penting</a:t>
            </a:r>
            <a:r>
              <a:rPr lang="en-US" altLang="en-US" dirty="0"/>
              <a:t>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dirty="0" err="1"/>
              <a:t>berguna</a:t>
            </a:r>
            <a:r>
              <a:rPr lang="en-US" altLang="en-US" dirty="0"/>
              <a:t> </a:t>
            </a:r>
            <a:r>
              <a:rPr lang="en-US" altLang="en-US" dirty="0" err="1"/>
              <a:t>terkait</a:t>
            </a:r>
            <a:r>
              <a:rPr lang="en-US" altLang="en-US" dirty="0"/>
              <a:t> </a:t>
            </a:r>
            <a:r>
              <a:rPr lang="en-US" altLang="en-US" dirty="0" err="1"/>
              <a:t>dengan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  <a:p>
            <a:pPr>
              <a:spcBef>
                <a:spcPct val="30000"/>
              </a:spcBef>
            </a:pPr>
            <a:r>
              <a:rPr lang="en-US" altLang="en-US" dirty="0" err="1"/>
              <a:t>Ambil</a:t>
            </a:r>
            <a:r>
              <a:rPr lang="en-US" alt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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relasi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ke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en-US" altLang="en-US" b="1" i="1" dirty="0">
                <a:sym typeface="Symbol" panose="05050102010706020507" pitchFamily="18" charset="2"/>
              </a:rPr>
              <a:t>Domain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dituliskan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Dom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),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sebuah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himpunan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elemen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yang </a:t>
            </a:r>
            <a:r>
              <a:rPr lang="en-US" altLang="en-US" dirty="0" err="1">
                <a:sym typeface="Symbol" panose="05050102010706020507" pitchFamily="18" charset="2"/>
              </a:rPr>
              <a:t>berelasi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dengan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suatu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dalam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  <a:r>
              <a:rPr lang="en-US" altLang="en-US" i="1" dirty="0">
                <a:sym typeface="Symbol" panose="05050102010706020507" pitchFamily="18" charset="2"/>
              </a:rPr>
              <a:t>Dom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 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himpunan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seluruh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pertama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dalam</a:t>
            </a:r>
            <a:r>
              <a:rPr lang="en-US" altLang="en-US" dirty="0">
                <a:sym typeface="Symbol" panose="05050102010706020507" pitchFamily="18" charset="2"/>
              </a:rPr>
              <a:t> pasangan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yang </a:t>
            </a:r>
            <a:r>
              <a:rPr lang="en-US" altLang="en-US" dirty="0" err="1">
                <a:sym typeface="Symbol" panose="05050102010706020507" pitchFamily="18" charset="2"/>
              </a:rPr>
              <a:t>membentuk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30000"/>
              </a:spcBef>
            </a:pPr>
            <a:r>
              <a:rPr lang="en-US" altLang="en-US" b="1" i="1" dirty="0">
                <a:sym typeface="Symbol" panose="05050102010706020507" pitchFamily="18" charset="2"/>
              </a:rPr>
              <a:t>Range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dituliskan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Ran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), </a:t>
            </a:r>
            <a:r>
              <a:rPr lang="en-US" altLang="en-US" dirty="0" err="1">
                <a:sym typeface="Symbol" panose="05050102010706020507" pitchFamily="18" charset="2"/>
              </a:rPr>
              <a:t>adalah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himpunan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elemen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yang </a:t>
            </a:r>
            <a:r>
              <a:rPr lang="en-US" altLang="en-US" dirty="0" err="1">
                <a:sym typeface="Symbol" panose="05050102010706020507" pitchFamily="18" charset="2"/>
              </a:rPr>
              <a:t>berelasi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dengan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suatu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.        </a:t>
            </a:r>
            <a:r>
              <a:rPr lang="en-US" altLang="en-US" i="1" dirty="0">
                <a:sym typeface="Symbol" panose="05050102010706020507" pitchFamily="18" charset="2"/>
              </a:rPr>
              <a:t>Ran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 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himpunan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seluruh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elemen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kedua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dalam</a:t>
            </a:r>
            <a:r>
              <a:rPr lang="en-US" altLang="en-US" dirty="0">
                <a:sym typeface="Symbol" panose="05050102010706020507" pitchFamily="18" charset="2"/>
              </a:rPr>
              <a:t> pasangan</a:t>
            </a:r>
            <a:r>
              <a:rPr lang="en-US" altLang="en-US" baseline="30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yang </a:t>
            </a:r>
            <a:r>
              <a:rPr lang="en-US" altLang="en-US" dirty="0" err="1">
                <a:sym typeface="Symbol" panose="05050102010706020507" pitchFamily="18" charset="2"/>
              </a:rPr>
              <a:t>membentuk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 smtClean="0">
                <a:sym typeface="Symbol" panose="05050102010706020507" pitchFamily="18" charset="2"/>
              </a:rPr>
              <a:t>.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305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Himpunan-himpunan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u="sng" dirty="0" err="1"/>
              <a:t>Contoh</a:t>
            </a:r>
            <a:r>
              <a:rPr lang="en-US" altLang="en-US" u="sng" dirty="0"/>
              <a:t> 4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Contoh</a:t>
            </a:r>
            <a:r>
              <a:rPr lang="en-US" altLang="en-US" dirty="0"/>
              <a:t> 1, </a:t>
            </a:r>
            <a:r>
              <a:rPr lang="en-US" altLang="en-US" i="1" dirty="0"/>
              <a:t>Dom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 = </a:t>
            </a:r>
            <a:r>
              <a:rPr lang="en-US" altLang="en-US" i="1" dirty="0"/>
              <a:t>M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   </a:t>
            </a:r>
            <a:r>
              <a:rPr lang="en-US" altLang="en-US" i="1" dirty="0"/>
              <a:t>Ran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 = </a:t>
            </a:r>
            <a:r>
              <a:rPr lang="en-US" altLang="en-US" i="1" dirty="0"/>
              <a:t>K</a:t>
            </a:r>
            <a:r>
              <a:rPr lang="en-US" altLang="en-US" dirty="0"/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Sedangkan</a:t>
            </a:r>
            <a:r>
              <a:rPr lang="en-US" altLang="en-US" dirty="0"/>
              <a:t> </a:t>
            </a: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Contoh</a:t>
            </a:r>
            <a:r>
              <a:rPr lang="en-US" altLang="en-US" dirty="0"/>
              <a:t> 2, </a:t>
            </a:r>
            <a:r>
              <a:rPr lang="en-US" altLang="en-US" i="1" dirty="0"/>
              <a:t>Dom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 =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Ran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 = </a:t>
            </a:r>
            <a:r>
              <a:rPr lang="en-US" altLang="en-US" i="1" dirty="0"/>
              <a:t>B</a:t>
            </a:r>
            <a:r>
              <a:rPr lang="en-US" altLang="en-US" dirty="0"/>
              <a:t>.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en-US" dirty="0" err="1"/>
              <a:t>Untuk</a:t>
            </a:r>
            <a:r>
              <a:rPr lang="en-US" altLang="en-US" dirty="0"/>
              <a:t> </a:t>
            </a:r>
            <a:r>
              <a:rPr lang="en-US" altLang="en-US" dirty="0" err="1"/>
              <a:t>relasi</a:t>
            </a:r>
            <a:r>
              <a:rPr lang="en-US" altLang="en-US" dirty="0"/>
              <a:t> </a:t>
            </a:r>
            <a:r>
              <a:rPr lang="en-US" altLang="en-US" dirty="0" err="1"/>
              <a:t>pada</a:t>
            </a:r>
            <a:r>
              <a:rPr lang="en-US" altLang="en-US" dirty="0"/>
              <a:t> </a:t>
            </a:r>
            <a:r>
              <a:rPr lang="en-US" altLang="en-US" dirty="0" err="1"/>
              <a:t>Contoh</a:t>
            </a:r>
            <a:r>
              <a:rPr lang="en-US" altLang="en-US" dirty="0"/>
              <a:t> 3, </a:t>
            </a:r>
            <a:r>
              <a:rPr lang="en-US" altLang="en-US" i="1" dirty="0"/>
              <a:t>Dom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 = {1, 2, 3}, </a:t>
            </a:r>
            <a:r>
              <a:rPr lang="en-US" altLang="en-US" dirty="0" err="1"/>
              <a:t>dan</a:t>
            </a:r>
            <a:r>
              <a:rPr lang="en-US" altLang="en-US" dirty="0"/>
              <a:t> </a:t>
            </a:r>
            <a:r>
              <a:rPr lang="en-US" altLang="en-US" i="1" dirty="0"/>
              <a:t>Ran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 = {2, 3, 4</a:t>
            </a:r>
            <a:r>
              <a:rPr lang="en-US" altLang="en-US" dirty="0" smtClean="0"/>
              <a:t>}.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371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Himpunan-himpunan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relasi</a:t>
            </a:r>
            <a:r>
              <a:rPr lang="en-US" dirty="0"/>
              <a:t>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50000"/>
              </a:spcBef>
              <a:spcAft>
                <a:spcPct val="20000"/>
              </a:spcAft>
              <a:buNone/>
            </a:pP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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definisikan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), </a:t>
            </a:r>
            <a:r>
              <a:rPr lang="en-US" altLang="en-US" b="1" i="1" dirty="0">
                <a:sym typeface="Symbol" panose="05050102010706020507" pitchFamily="18" charset="2"/>
              </a:rPr>
              <a:t>R-relative set of x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-</a:t>
            </a:r>
            <a:r>
              <a:rPr lang="en-US" altLang="en-US" dirty="0" err="1">
                <a:sym typeface="Symbol" panose="05050102010706020507" pitchFamily="18" charset="2"/>
              </a:rPr>
              <a:t>himpunan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relatif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), </a:t>
            </a:r>
            <a:r>
              <a:rPr lang="en-US" altLang="en-US" dirty="0" err="1">
                <a:sym typeface="Symbol" panose="05050102010706020507" pitchFamily="18" charset="2"/>
              </a:rPr>
              <a:t>sebagai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 algn="ctr">
              <a:spcBef>
                <a:spcPct val="50000"/>
              </a:spcBef>
              <a:spcAft>
                <a:spcPct val="20000"/>
              </a:spcAft>
              <a:buNone/>
            </a:pP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= {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}</a:t>
            </a:r>
          </a:p>
          <a:p>
            <a:pPr marL="0" indent="0">
              <a:spcBef>
                <a:spcPct val="50000"/>
              </a:spcBef>
              <a:spcAft>
                <a:spcPct val="20000"/>
              </a:spcAft>
              <a:buNone/>
            </a:pPr>
            <a:r>
              <a:rPr lang="en-US" altLang="en-US" dirty="0" err="1">
                <a:sym typeface="Symbol" panose="05050102010706020507" pitchFamily="18" charset="2"/>
              </a:rPr>
              <a:t>Serupa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jika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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dirty="0" err="1">
                <a:sym typeface="Symbol" panose="05050102010706020507" pitchFamily="18" charset="2"/>
              </a:rPr>
              <a:t>maka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), </a:t>
            </a:r>
            <a:r>
              <a:rPr lang="en-US" altLang="en-US" b="1" i="1" dirty="0">
                <a:sym typeface="Symbol" panose="05050102010706020507" pitchFamily="18" charset="2"/>
              </a:rPr>
              <a:t>R-relative set of A</a:t>
            </a:r>
            <a:r>
              <a:rPr lang="en-US" altLang="en-US" b="1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-</a:t>
            </a:r>
            <a:r>
              <a:rPr lang="en-US" altLang="en-US" dirty="0" err="1">
                <a:sym typeface="Symbol" panose="05050102010706020507" pitchFamily="18" charset="2"/>
              </a:rPr>
              <a:t>himpunan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relatif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dari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), </a:t>
            </a:r>
            <a:r>
              <a:rPr lang="en-US" altLang="en-US" dirty="0" err="1">
                <a:sym typeface="Symbol" panose="05050102010706020507" pitchFamily="18" charset="2"/>
              </a:rPr>
              <a:t>sebagai</a:t>
            </a:r>
            <a:endParaRPr lang="en-US" altLang="en-US" dirty="0">
              <a:sym typeface="Symbol" panose="05050102010706020507" pitchFamily="18" charset="2"/>
            </a:endParaRPr>
          </a:p>
          <a:p>
            <a:pPr marL="0" indent="0" algn="ctr">
              <a:spcBef>
                <a:spcPct val="50000"/>
              </a:spcBef>
              <a:spcAft>
                <a:spcPct val="20000"/>
              </a:spcAft>
              <a:buNone/>
            </a:pP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) = {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 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untuk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suatu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 err="1">
                <a:sym typeface="Symbol" panose="05050102010706020507" pitchFamily="18" charset="2"/>
              </a:rPr>
              <a:t>dalam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A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 smtClean="0">
                <a:sym typeface="Symbol" panose="05050102010706020507" pitchFamily="18" charset="2"/>
              </a:rPr>
              <a:t>}.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845106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541</TotalTime>
  <Words>1311</Words>
  <Application>Microsoft Office PowerPoint</Application>
  <PresentationFormat>Widescreen</PresentationFormat>
  <Paragraphs>127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Gill Sans MT</vt:lpstr>
      <vt:lpstr>Symbol</vt:lpstr>
      <vt:lpstr>Gallery</vt:lpstr>
      <vt:lpstr>Microsoft Equation 3.0</vt:lpstr>
      <vt:lpstr>Microsoft Visio Drawing</vt:lpstr>
      <vt:lpstr>matematika diskrit 2: Relasi</vt:lpstr>
      <vt:lpstr>relasi</vt:lpstr>
      <vt:lpstr>definisi</vt:lpstr>
      <vt:lpstr>relasi</vt:lpstr>
      <vt:lpstr>relasi</vt:lpstr>
      <vt:lpstr>relasi</vt:lpstr>
      <vt:lpstr>Himpunan-himpunan terkait relasi r</vt:lpstr>
      <vt:lpstr>Himpunan-himpunan terkait relasi r</vt:lpstr>
      <vt:lpstr>Himpunan-himpunan terkait relasi r</vt:lpstr>
      <vt:lpstr>Himpunan-himpunan terkait relasi r</vt:lpstr>
      <vt:lpstr>Himpunan-himpunan terkait relasi r</vt:lpstr>
      <vt:lpstr>Himpunan-himpunan terkait relasi r</vt:lpstr>
      <vt:lpstr>Himpunan-himpunan terkait relasi r</vt:lpstr>
      <vt:lpstr>Matriks dari sebuah relasi</vt:lpstr>
      <vt:lpstr>Matriks dari sebuah relasi</vt:lpstr>
      <vt:lpstr>digraph</vt:lpstr>
      <vt:lpstr>digraph</vt:lpstr>
      <vt:lpstr>digraph</vt:lpstr>
      <vt:lpstr>digraph</vt:lpstr>
      <vt:lpstr>digraph</vt:lpstr>
      <vt:lpstr>digraph</vt:lpstr>
      <vt:lpstr>digraph</vt:lpstr>
      <vt:lpstr>digraph</vt:lpstr>
      <vt:lpstr> Sekian dan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Pengenalan matematika diskrit 2</dc:title>
  <dc:creator>Ayu Latifah</dc:creator>
  <cp:lastModifiedBy>Windows User</cp:lastModifiedBy>
  <cp:revision>49</cp:revision>
  <dcterms:created xsi:type="dcterms:W3CDTF">2019-08-28T09:29:55Z</dcterms:created>
  <dcterms:modified xsi:type="dcterms:W3CDTF">2019-10-02T03:07:02Z</dcterms:modified>
</cp:coreProperties>
</file>