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6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2:</a:t>
            </a:r>
            <a:br>
              <a:rPr lang="en-US" dirty="0" smtClean="0"/>
            </a:b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smtClean="0"/>
              <a:t>sifatnya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Ayu Latifah, ST., MT.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247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mtClean="0"/>
              <a:t>Contoh 14</a:t>
            </a:r>
          </a:p>
          <a:p>
            <a:pPr marL="0" indent="0">
              <a:buNone/>
            </a:pPr>
            <a:r>
              <a:rPr lang="en-US" altLang="en-US" smtClean="0"/>
              <a:t>Ambil </a:t>
            </a:r>
            <a:r>
              <a:rPr lang="en-US" altLang="en-US" i="1" smtClean="0"/>
              <a:t>A</a:t>
            </a:r>
            <a:r>
              <a:rPr lang="en-US" altLang="en-US" smtClean="0"/>
              <a:t> dan </a:t>
            </a:r>
            <a:r>
              <a:rPr lang="en-US" altLang="en-US" i="1" smtClean="0"/>
              <a:t>R</a:t>
            </a:r>
            <a:r>
              <a:rPr lang="en-US" altLang="en-US" smtClean="0"/>
              <a:t> seperti pada Contoh 13. Maka,</a:t>
            </a:r>
          </a:p>
          <a:p>
            <a:pPr marL="0" indent="0">
              <a:buNone/>
            </a:pPr>
            <a:endParaRPr lang="en-US" altLang="en-US" smtClean="0"/>
          </a:p>
          <a:p>
            <a:pPr marL="0" indent="0">
              <a:buNone/>
            </a:pPr>
            <a:endParaRPr lang="en-US" altLang="en-US" smtClean="0"/>
          </a:p>
          <a:p>
            <a:pPr marL="0" indent="0">
              <a:buNone/>
            </a:pPr>
            <a:endParaRPr lang="en-US" altLang="en-US" smtClean="0"/>
          </a:p>
          <a:p>
            <a:pPr marL="0" indent="0">
              <a:buNone/>
            </a:pPr>
            <a:endParaRPr lang="en-US" altLang="en-US" smtClean="0"/>
          </a:p>
          <a:p>
            <a:pPr marL="0" indent="0">
              <a:buNone/>
            </a:pPr>
            <a:endParaRPr lang="en-US" altLang="en-US" smtClean="0"/>
          </a:p>
          <a:p>
            <a:pPr marL="0" indent="0">
              <a:buNone/>
            </a:pPr>
            <a:endParaRPr lang="en-US" altLang="en-US" smtClean="0"/>
          </a:p>
          <a:p>
            <a:pPr marL="0" indent="0">
              <a:buNone/>
            </a:pPr>
            <a:r>
              <a:rPr lang="en-US" altLang="en-US" smtClean="0"/>
              <a:t>Sehingga,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4268758"/>
              </p:ext>
            </p:extLst>
          </p:nvPr>
        </p:nvGraphicFramePr>
        <p:xfrm>
          <a:off x="3896365" y="2850145"/>
          <a:ext cx="3459162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3" imgW="1511280" imgH="1143000" progId="Equation.3">
                  <p:embed/>
                </p:oleObj>
              </mc:Choice>
              <mc:Fallback>
                <p:oleObj name="Equation" r:id="rId3" imgW="1511280" imgH="1143000" progId="Equation.3">
                  <p:embed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6365" y="2850145"/>
                        <a:ext cx="3459162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250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289755"/>
              </p:ext>
            </p:extLst>
          </p:nvPr>
        </p:nvGraphicFramePr>
        <p:xfrm>
          <a:off x="3156549" y="2083355"/>
          <a:ext cx="6193334" cy="3973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3" imgW="3581280" imgH="2311200" progId="Equation.3">
                  <p:embed/>
                </p:oleObj>
              </mc:Choice>
              <mc:Fallback>
                <p:oleObj name="Equation" r:id="rId3" imgW="3581280" imgH="2311200" progId="Equation.3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549" y="2083355"/>
                        <a:ext cx="6193334" cy="3973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64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22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u="sng" smtClean="0"/>
              <a:t>Teorema 4</a:t>
            </a:r>
          </a:p>
          <a:p>
            <a:pPr marL="0" indent="0">
              <a:buNone/>
            </a:pPr>
            <a:r>
              <a:rPr lang="en-US" altLang="en-US" smtClean="0"/>
              <a:t>Untuk </a:t>
            </a:r>
            <a:r>
              <a:rPr lang="en-US" altLang="en-US" i="1" smtClean="0"/>
              <a:t>n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 2, dan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 sebuah relasi pada sebuah himpunan hingga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, diperoleh</a:t>
            </a:r>
          </a:p>
          <a:p>
            <a:pPr marL="0" indent="0">
              <a:buNone/>
            </a:pPr>
            <a:endParaRPr lang="en-US" altLang="en-US" smtClean="0">
              <a:sym typeface="Symbol" panose="05050102010706020507" pitchFamily="18" charset="2"/>
            </a:endParaRP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3213101" y="3106738"/>
          <a:ext cx="57626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3" imgW="2577960" imgH="241200" progId="Equation.3">
                  <p:embed/>
                </p:oleObj>
              </mc:Choice>
              <mc:Fallback>
                <p:oleObj name="Equation" r:id="rId3" imgW="2577960" imgH="241200" progId="Equation.3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1" y="3106738"/>
                        <a:ext cx="57626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79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6000"/>
              <a:t>Sifat-Sifat Relasi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940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Sifat-sifat Relasi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b="1" smtClean="0"/>
              <a:t>Relasi refleksif dan irrefleksif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mtClean="0"/>
              <a:t>Sebuah relasi </a:t>
            </a:r>
            <a:r>
              <a:rPr lang="en-US" altLang="en-US" i="1" smtClean="0"/>
              <a:t>R</a:t>
            </a:r>
            <a:r>
              <a:rPr lang="en-US" altLang="en-US" smtClean="0"/>
              <a:t> pada sebuah himpunan </a:t>
            </a:r>
            <a:r>
              <a:rPr lang="en-US" altLang="en-US" i="1" smtClean="0"/>
              <a:t>A</a:t>
            </a:r>
            <a:r>
              <a:rPr lang="en-US" altLang="en-US" smtClean="0"/>
              <a:t> adalah </a:t>
            </a:r>
            <a:r>
              <a:rPr lang="en-US" altLang="en-US" b="1" smtClean="0"/>
              <a:t>refleksif</a:t>
            </a:r>
            <a:r>
              <a:rPr lang="en-US" altLang="en-US" smtClean="0"/>
              <a:t> jika (</a:t>
            </a:r>
            <a:r>
              <a:rPr lang="en-US" altLang="en-US" i="1" smtClean="0"/>
              <a:t>a</a:t>
            </a:r>
            <a:r>
              <a:rPr lang="en-US" altLang="en-US" smtClean="0"/>
              <a:t>,</a:t>
            </a:r>
            <a:r>
              <a:rPr lang="en-US" altLang="en-US" i="1" smtClean="0"/>
              <a:t>a</a:t>
            </a:r>
            <a:r>
              <a:rPr lang="en-US" altLang="en-US" smtClean="0"/>
              <a:t>) </a:t>
            </a:r>
            <a:r>
              <a:rPr lang="en-US" altLang="en-US" smtClean="0">
                <a:sym typeface="Symbol" panose="05050102010706020507" pitchFamily="18" charset="2"/>
              </a:rPr>
              <a:t>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, 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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, yaitu jika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untuk seluruh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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mtClean="0">
                <a:sym typeface="Symbol" panose="05050102010706020507" pitchFamily="18" charset="2"/>
              </a:rPr>
              <a:t>Sebuah relasi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 pada sebuah himpunan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adalah </a:t>
            </a:r>
            <a:r>
              <a:rPr lang="en-US" altLang="en-US" b="1" smtClean="0">
                <a:sym typeface="Symbol" panose="05050102010706020507" pitchFamily="18" charset="2"/>
              </a:rPr>
              <a:t>irrefleksif</a:t>
            </a:r>
            <a:r>
              <a:rPr lang="en-US" altLang="en-US" smtClean="0">
                <a:sym typeface="Symbol" panose="05050102010706020507" pitchFamily="18" charset="2"/>
              </a:rPr>
              <a:t> jika (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,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) 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, 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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mtClean="0">
                <a:sym typeface="Symbol" panose="05050102010706020507" pitchFamily="18" charset="2"/>
              </a:rPr>
              <a:t>Jadi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 adalah refleksif jika setiap elemen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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berelasi dengan dirinya sendiri dan irrefleksif jika tidak ada elemen yang berelasi dengan dirinya sendiri.</a:t>
            </a:r>
            <a:endParaRPr lang="en-US" altLang="en-US" b="1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1110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Sifat-sifat Relasi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smtClean="0"/>
              <a:t>Contoh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mtClean="0"/>
              <a:t>Relasi </a:t>
            </a:r>
            <a:r>
              <a:rPr lang="en-US" altLang="en-US" b="1" i="1" smtClean="0"/>
              <a:t>equality</a:t>
            </a:r>
            <a:r>
              <a:rPr lang="en-US" altLang="en-US" smtClean="0"/>
              <a:t> pada himpunan </a:t>
            </a:r>
            <a:r>
              <a:rPr lang="en-US" altLang="en-US" i="1" smtClean="0"/>
              <a:t>A</a:t>
            </a:r>
            <a:r>
              <a:rPr lang="en-US" altLang="en-US" smtClean="0"/>
              <a:t>, yang didefinisikan </a:t>
            </a:r>
            <a:r>
              <a:rPr lang="en-US" altLang="en-US" smtClean="0">
                <a:sym typeface="Symbol" panose="05050102010706020507" pitchFamily="18" charset="2"/>
              </a:rPr>
              <a:t> = {(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,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) |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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}, adalah </a:t>
            </a:r>
            <a:r>
              <a:rPr lang="en-US" altLang="en-US" b="1" smtClean="0">
                <a:sym typeface="Symbol" panose="05050102010706020507" pitchFamily="18" charset="2"/>
              </a:rPr>
              <a:t>refleksif</a:t>
            </a:r>
            <a:r>
              <a:rPr lang="en-US" altLang="en-US" smtClean="0">
                <a:sym typeface="Symbol" panose="05050102010706020507" pitchFamily="18" charset="2"/>
              </a:rPr>
              <a:t> karena (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,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)  , 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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mtClean="0">
                <a:sym typeface="Symbol" panose="05050102010706020507" pitchFamily="18" charset="2"/>
              </a:rPr>
              <a:t>Relasi </a:t>
            </a:r>
            <a:r>
              <a:rPr lang="en-US" altLang="en-US" b="1" i="1" smtClean="0">
                <a:sym typeface="Symbol" panose="05050102010706020507" pitchFamily="18" charset="2"/>
              </a:rPr>
              <a:t>inequality</a:t>
            </a:r>
            <a:r>
              <a:rPr lang="en-US" altLang="en-US" smtClean="0">
                <a:sym typeface="Symbol" panose="05050102010706020507" pitchFamily="18" charset="2"/>
              </a:rPr>
              <a:t> pada himpunan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, yang didefinisikan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 = {(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,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) 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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|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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} adalah </a:t>
            </a:r>
            <a:r>
              <a:rPr lang="en-US" altLang="en-US" b="1" smtClean="0">
                <a:sym typeface="Symbol" panose="05050102010706020507" pitchFamily="18" charset="2"/>
              </a:rPr>
              <a:t>irrefleksif</a:t>
            </a:r>
            <a:r>
              <a:rPr lang="en-US" altLang="en-US" smtClean="0">
                <a:sym typeface="Symbol" panose="05050102010706020507" pitchFamily="18" charset="2"/>
              </a:rPr>
              <a:t> karena (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,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) 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, 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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7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Sifat-sifat Relasi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 smtClean="0"/>
              <a:t>Contoh</a:t>
            </a:r>
            <a:endParaRPr lang="en-US" altLang="en-US" dirty="0" smtClean="0"/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 smtClean="0"/>
              <a:t>Ambil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= {1, 2, 3}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= {(1,1), (1,2)}, </a:t>
            </a:r>
            <a:r>
              <a:rPr lang="en-US" altLang="en-US" dirty="0" err="1" smtClean="0"/>
              <a:t>maka</a:t>
            </a:r>
            <a:endParaRPr lang="en-US" altLang="en-US" dirty="0" smtClean="0"/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i="1" dirty="0" smtClean="0"/>
              <a:t>R</a:t>
            </a:r>
            <a:r>
              <a:rPr lang="en-US" altLang="en-US" dirty="0" smtClean="0"/>
              <a:t> </a:t>
            </a:r>
            <a:r>
              <a:rPr lang="en-US" altLang="en-US" b="1" dirty="0" err="1" smtClean="0"/>
              <a:t>tidak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refleksif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karena</a:t>
            </a:r>
            <a:r>
              <a:rPr lang="en-US" altLang="en-US" dirty="0" smtClean="0"/>
              <a:t> (2,2) </a:t>
            </a:r>
            <a:r>
              <a:rPr lang="en-US" altLang="en-US" dirty="0" smtClean="0">
                <a:sym typeface="Symbol" panose="05050102010706020507" pitchFamily="18" charset="2"/>
              </a:rPr>
              <a:t> </a:t>
            </a:r>
            <a:r>
              <a:rPr lang="en-US" altLang="en-US" i="1" dirty="0" smtClean="0">
                <a:sym typeface="Symbol" panose="05050102010706020507" pitchFamily="18" charset="2"/>
              </a:rPr>
              <a:t>R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dan</a:t>
            </a:r>
            <a:r>
              <a:rPr lang="en-US" altLang="en-US" dirty="0" smtClean="0">
                <a:sym typeface="Symbol" panose="05050102010706020507" pitchFamily="18" charset="2"/>
              </a:rPr>
              <a:t> (3,3)  </a:t>
            </a:r>
            <a:r>
              <a:rPr lang="en-US" altLang="en-US" i="1" dirty="0" smtClean="0">
                <a:sym typeface="Symbol" panose="05050102010706020507" pitchFamily="18" charset="2"/>
              </a:rPr>
              <a:t>R</a:t>
            </a:r>
            <a:r>
              <a:rPr lang="en-US" altLang="en-US" dirty="0" smtClean="0"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 smtClean="0">
                <a:sym typeface="Symbol" panose="05050102010706020507" pitchFamily="18" charset="2"/>
              </a:rPr>
              <a:t>Juga</a:t>
            </a:r>
            <a:r>
              <a:rPr lang="en-US" altLang="en-US" dirty="0" smtClean="0">
                <a:sym typeface="Symbol" panose="05050102010706020507" pitchFamily="18" charset="2"/>
              </a:rPr>
              <a:t>, </a:t>
            </a:r>
            <a:r>
              <a:rPr lang="en-US" altLang="en-US" i="1" dirty="0" smtClean="0">
                <a:sym typeface="Symbol" panose="05050102010706020507" pitchFamily="18" charset="2"/>
              </a:rPr>
              <a:t>R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b="1" dirty="0" err="1" smtClean="0">
                <a:sym typeface="Symbol" panose="05050102010706020507" pitchFamily="18" charset="2"/>
              </a:rPr>
              <a:t>tidak</a:t>
            </a: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r>
              <a:rPr lang="en-US" altLang="en-US" b="1" dirty="0" err="1" smtClean="0">
                <a:sym typeface="Symbol" panose="05050102010706020507" pitchFamily="18" charset="2"/>
              </a:rPr>
              <a:t>irrefleksif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karena</a:t>
            </a:r>
            <a:r>
              <a:rPr lang="en-US" altLang="en-US" dirty="0" smtClean="0">
                <a:sym typeface="Symbol" panose="05050102010706020507" pitchFamily="18" charset="2"/>
              </a:rPr>
              <a:t> (1,1)  </a:t>
            </a:r>
            <a:r>
              <a:rPr lang="en-US" altLang="en-US" i="1" dirty="0" smtClean="0">
                <a:sym typeface="Symbol" panose="05050102010706020507" pitchFamily="18" charset="2"/>
              </a:rPr>
              <a:t>R</a:t>
            </a:r>
            <a:r>
              <a:rPr lang="en-US" altLang="en-US" dirty="0" smtClean="0"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 smtClean="0">
                <a:sym typeface="Symbol" panose="05050102010706020507" pitchFamily="18" charset="2"/>
              </a:rPr>
              <a:t>Relasi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refleksif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dan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irrefleksif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dapat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dicari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dengan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matrik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relasinya</a:t>
            </a:r>
            <a:r>
              <a:rPr lang="en-US" altLang="en-US" dirty="0" smtClean="0">
                <a:sym typeface="Symbol" panose="05050102010706020507" pitchFamily="18" charset="2"/>
              </a:rPr>
              <a:t>, </a:t>
            </a:r>
            <a:r>
              <a:rPr lang="en-US" altLang="en-US" dirty="0" err="1" smtClean="0">
                <a:sym typeface="Symbol" panose="05050102010706020507" pitchFamily="18" charset="2"/>
              </a:rPr>
              <a:t>refleksif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bila</a:t>
            </a:r>
            <a:r>
              <a:rPr lang="en-US" altLang="en-US" dirty="0" smtClean="0">
                <a:sym typeface="Symbol" panose="05050102010706020507" pitchFamily="18" charset="2"/>
              </a:rPr>
              <a:t> diagonal </a:t>
            </a:r>
            <a:r>
              <a:rPr lang="en-US" altLang="en-US" dirty="0" err="1" smtClean="0">
                <a:sym typeface="Symbol" panose="05050102010706020507" pitchFamily="18" charset="2"/>
              </a:rPr>
              <a:t>utamanya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semuanya</a:t>
            </a:r>
            <a:r>
              <a:rPr lang="en-US" altLang="en-US" dirty="0" smtClean="0">
                <a:sym typeface="Symbol" panose="05050102010706020507" pitchFamily="18" charset="2"/>
              </a:rPr>
              <a:t> 1, </a:t>
            </a:r>
            <a:r>
              <a:rPr lang="en-US" altLang="en-US" dirty="0" err="1" smtClean="0">
                <a:sym typeface="Symbol" panose="05050102010706020507" pitchFamily="18" charset="2"/>
              </a:rPr>
              <a:t>irrefleksif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bila</a:t>
            </a:r>
            <a:r>
              <a:rPr lang="en-US" altLang="en-US" dirty="0" smtClean="0">
                <a:sym typeface="Symbol" panose="05050102010706020507" pitchFamily="18" charset="2"/>
              </a:rPr>
              <a:t> diagonal </a:t>
            </a:r>
            <a:r>
              <a:rPr lang="en-US" altLang="en-US" dirty="0" err="1" smtClean="0">
                <a:sym typeface="Symbol" panose="05050102010706020507" pitchFamily="18" charset="2"/>
              </a:rPr>
              <a:t>utamanya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semuanya</a:t>
            </a:r>
            <a:r>
              <a:rPr lang="en-US" altLang="en-US" dirty="0" smtClean="0">
                <a:sym typeface="Symbol" panose="05050102010706020507" pitchFamily="18" charset="2"/>
              </a:rPr>
              <a:t> 0.</a:t>
            </a:r>
          </a:p>
        </p:txBody>
      </p:sp>
    </p:spTree>
    <p:extLst>
      <p:ext uri="{BB962C8B-B14F-4D97-AF65-F5344CB8AC3E}">
        <p14:creationId xmlns:p14="http://schemas.microsoft.com/office/powerpoint/2010/main" val="308996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Sifat-sifat Relasi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55000"/>
              </a:spcBef>
              <a:buNone/>
            </a:pPr>
            <a:r>
              <a:rPr lang="en-US" altLang="en-US" b="1" smtClean="0"/>
              <a:t>Relasi simetri, asimetri, dan antisimetri</a:t>
            </a:r>
          </a:p>
          <a:p>
            <a:pPr marL="0" indent="0">
              <a:spcBef>
                <a:spcPct val="55000"/>
              </a:spcBef>
              <a:buNone/>
            </a:pPr>
            <a:r>
              <a:rPr lang="en-US" altLang="en-US" smtClean="0"/>
              <a:t>Sebuah relasi </a:t>
            </a:r>
            <a:r>
              <a:rPr lang="en-US" altLang="en-US" i="1" smtClean="0"/>
              <a:t>R</a:t>
            </a:r>
            <a:r>
              <a:rPr lang="en-US" altLang="en-US" smtClean="0"/>
              <a:t> pada sebuah himpunan </a:t>
            </a:r>
            <a:r>
              <a:rPr lang="en-US" altLang="en-US" i="1" smtClean="0"/>
              <a:t>A</a:t>
            </a:r>
            <a:r>
              <a:rPr lang="en-US" altLang="en-US" smtClean="0"/>
              <a:t> adalah </a:t>
            </a:r>
            <a:r>
              <a:rPr lang="en-US" altLang="en-US" b="1" smtClean="0"/>
              <a:t>simetri</a:t>
            </a:r>
            <a:r>
              <a:rPr lang="en-US" altLang="en-US" smtClean="0"/>
              <a:t> jika bilamana (</a:t>
            </a:r>
            <a:r>
              <a:rPr lang="en-US" altLang="en-US" i="1" smtClean="0"/>
              <a:t>a</a:t>
            </a:r>
            <a:r>
              <a:rPr lang="en-US" altLang="en-US" smtClean="0"/>
              <a:t>,</a:t>
            </a:r>
            <a:r>
              <a:rPr lang="en-US" altLang="en-US" i="1" smtClean="0"/>
              <a:t>b</a:t>
            </a:r>
            <a:r>
              <a:rPr lang="en-US" altLang="en-US" smtClean="0"/>
              <a:t>) </a:t>
            </a:r>
            <a:r>
              <a:rPr lang="en-US" altLang="en-US" smtClean="0">
                <a:sym typeface="Symbol" panose="05050102010706020507" pitchFamily="18" charset="2"/>
              </a:rPr>
              <a:t>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, maka (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,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) 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55000"/>
              </a:spcBef>
              <a:buNone/>
            </a:pPr>
            <a:r>
              <a:rPr lang="en-US" altLang="en-US" smtClean="0">
                <a:sym typeface="Symbol" panose="05050102010706020507" pitchFamily="18" charset="2"/>
              </a:rPr>
              <a:t>Sebuah relasi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 pada sebuah himpunan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adalah </a:t>
            </a:r>
            <a:r>
              <a:rPr lang="en-US" altLang="en-US" b="1" smtClean="0">
                <a:sym typeface="Symbol" panose="05050102010706020507" pitchFamily="18" charset="2"/>
              </a:rPr>
              <a:t>asimetri</a:t>
            </a:r>
            <a:r>
              <a:rPr lang="en-US" altLang="en-US" smtClean="0">
                <a:sym typeface="Symbol" panose="05050102010706020507" pitchFamily="18" charset="2"/>
              </a:rPr>
              <a:t> jika bilamana (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,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) 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, maka (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,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) 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55000"/>
              </a:spcBef>
              <a:buNone/>
            </a:pPr>
            <a:r>
              <a:rPr lang="en-US" altLang="en-US" smtClean="0">
                <a:sym typeface="Symbol" panose="05050102010706020507" pitchFamily="18" charset="2"/>
              </a:rPr>
              <a:t>Sebuah relasi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 pada sebuah himpunan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adalah </a:t>
            </a:r>
            <a:r>
              <a:rPr lang="en-US" altLang="en-US" b="1" smtClean="0">
                <a:sym typeface="Symbol" panose="05050102010706020507" pitchFamily="18" charset="2"/>
              </a:rPr>
              <a:t>antisimetri</a:t>
            </a:r>
            <a:r>
              <a:rPr lang="en-US" altLang="en-US" smtClean="0">
                <a:sym typeface="Symbol" panose="05050102010706020507" pitchFamily="18" charset="2"/>
              </a:rPr>
              <a:t> jika bilamana (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,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) 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 dan (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,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) 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, maka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=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902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Sifat-sifat Relasi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smtClean="0"/>
              <a:t>Contoh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mtClean="0"/>
              <a:t>Ambil </a:t>
            </a:r>
            <a:r>
              <a:rPr lang="en-US" altLang="en-US" i="1" smtClean="0"/>
              <a:t>A</a:t>
            </a:r>
            <a:r>
              <a:rPr lang="en-US" altLang="en-US" smtClean="0"/>
              <a:t> = {1, 2, 3, 4} dan </a:t>
            </a:r>
            <a:r>
              <a:rPr lang="en-US" altLang="en-US" i="1" smtClean="0"/>
              <a:t>R</a:t>
            </a:r>
            <a:r>
              <a:rPr lang="en-US" altLang="en-US" smtClean="0"/>
              <a:t> = {(1,2), (2,2), (3,4), (4,1)}.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mtClean="0"/>
              <a:t>Maka </a:t>
            </a:r>
            <a:r>
              <a:rPr lang="en-US" altLang="en-US" i="1" smtClean="0"/>
              <a:t>R</a:t>
            </a:r>
            <a:r>
              <a:rPr lang="en-US" altLang="en-US" smtClean="0"/>
              <a:t> tidak simetri, karena (1,2) </a:t>
            </a:r>
            <a:r>
              <a:rPr lang="en-US" altLang="en-US" smtClean="0">
                <a:sym typeface="Symbol" panose="05050102010706020507" pitchFamily="18" charset="2"/>
              </a:rPr>
              <a:t>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 tetapi (2,1) 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 tidak asimetri, karena (2,2) 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 antisimetri, karena jika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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, apakah (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,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) 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 atau (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,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) 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97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Sifat-sifat Relasi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sz="2400"/>
              <a:t>Matrik </a:t>
            </a:r>
            <a:r>
              <a:rPr lang="en-US" altLang="en-US" sz="2400" i="1"/>
              <a:t>M</a:t>
            </a:r>
            <a:r>
              <a:rPr lang="en-US" altLang="en-US" sz="2400" i="1" baseline="-25000"/>
              <a:t>R</a:t>
            </a:r>
            <a:r>
              <a:rPr lang="en-US" altLang="en-US" sz="2400"/>
              <a:t> = [</a:t>
            </a:r>
            <a:r>
              <a:rPr lang="en-US" altLang="en-US" sz="2400" i="1"/>
              <a:t>m</a:t>
            </a:r>
            <a:r>
              <a:rPr lang="en-US" altLang="en-US" sz="2400" i="1" baseline="-25000"/>
              <a:t>ij</a:t>
            </a:r>
            <a:r>
              <a:rPr lang="en-US" altLang="en-US" sz="2400"/>
              <a:t>] dari sebuah relasi simetri memenuhi sifat, jika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400" i="1"/>
              <a:t>	m</a:t>
            </a:r>
            <a:r>
              <a:rPr lang="en-US" altLang="en-US" sz="2400" i="1" baseline="-25000"/>
              <a:t>ij</a:t>
            </a:r>
            <a:r>
              <a:rPr lang="en-US" altLang="en-US" sz="2400"/>
              <a:t> = 1, maka </a:t>
            </a:r>
            <a:r>
              <a:rPr lang="en-US" altLang="en-US" sz="2400" i="1"/>
              <a:t>m</a:t>
            </a:r>
            <a:r>
              <a:rPr lang="en-US" altLang="en-US" sz="2400" i="1" baseline="-25000"/>
              <a:t>ji</a:t>
            </a:r>
            <a:r>
              <a:rPr lang="en-US" altLang="en-US" sz="2400"/>
              <a:t> = 1, selanjutnya jika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400" i="1"/>
              <a:t>	m</a:t>
            </a:r>
            <a:r>
              <a:rPr lang="en-US" altLang="en-US" sz="2400" i="1" baseline="-25000"/>
              <a:t>ji</a:t>
            </a:r>
            <a:r>
              <a:rPr lang="en-US" altLang="en-US" sz="2400"/>
              <a:t> = 0, maka </a:t>
            </a:r>
            <a:r>
              <a:rPr lang="en-US" altLang="en-US" sz="2400" i="1"/>
              <a:t>m</a:t>
            </a:r>
            <a:r>
              <a:rPr lang="en-US" altLang="en-US" sz="2400" i="1" baseline="-25000"/>
              <a:t>ij</a:t>
            </a:r>
            <a:r>
              <a:rPr lang="en-US" altLang="en-US" sz="2400"/>
              <a:t> = 0.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400"/>
              <a:t>Atau </a:t>
            </a:r>
            <a:r>
              <a:rPr lang="en-US" altLang="en-US" sz="2400" i="1"/>
              <a:t>M</a:t>
            </a:r>
            <a:r>
              <a:rPr lang="en-US" altLang="en-US" sz="2400" i="1" baseline="-25000"/>
              <a:t>R</a:t>
            </a:r>
            <a:r>
              <a:rPr lang="en-US" altLang="en-US" sz="2400"/>
              <a:t> = (</a:t>
            </a:r>
            <a:r>
              <a:rPr lang="en-US" altLang="en-US" sz="2400" i="1"/>
              <a:t>M</a:t>
            </a:r>
            <a:r>
              <a:rPr lang="en-US" altLang="en-US" sz="2400" i="1" baseline="-25000"/>
              <a:t>R</a:t>
            </a:r>
            <a:r>
              <a:rPr lang="en-US" altLang="en-US" sz="2400"/>
              <a:t>)</a:t>
            </a:r>
            <a:r>
              <a:rPr lang="en-US" altLang="en-US" sz="2400" i="1" baseline="30000"/>
              <a:t>T</a:t>
            </a:r>
            <a:r>
              <a:rPr lang="en-US" altLang="en-US" sz="2400"/>
              <a:t>, sehingga </a:t>
            </a:r>
            <a:r>
              <a:rPr lang="en-US" altLang="en-US" sz="2400" i="1"/>
              <a:t>M</a:t>
            </a:r>
            <a:r>
              <a:rPr lang="en-US" altLang="en-US" sz="2400" i="1" baseline="-25000"/>
              <a:t>R</a:t>
            </a:r>
            <a:r>
              <a:rPr lang="en-US" altLang="en-US" sz="2400"/>
              <a:t> adalah matrik simetri.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400"/>
              <a:t>Matrik </a:t>
            </a:r>
            <a:r>
              <a:rPr lang="en-US" altLang="en-US" sz="2400" i="1"/>
              <a:t>M</a:t>
            </a:r>
            <a:r>
              <a:rPr lang="en-US" altLang="en-US" sz="2400" i="1" baseline="-25000"/>
              <a:t>R</a:t>
            </a:r>
            <a:r>
              <a:rPr lang="en-US" altLang="en-US" sz="2400"/>
              <a:t> = [</a:t>
            </a:r>
            <a:r>
              <a:rPr lang="en-US" altLang="en-US" sz="2400" i="1"/>
              <a:t>m</a:t>
            </a:r>
            <a:r>
              <a:rPr lang="en-US" altLang="en-US" sz="2400" i="1" baseline="-25000"/>
              <a:t>ij</a:t>
            </a:r>
            <a:r>
              <a:rPr lang="en-US" altLang="en-US" sz="2400"/>
              <a:t>] dari sebuah relasi asimetri memenuhi sifat, jika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400" i="1"/>
              <a:t>	m</a:t>
            </a:r>
            <a:r>
              <a:rPr lang="en-US" altLang="en-US" sz="2400" i="1" baseline="-25000"/>
              <a:t>ij</a:t>
            </a:r>
            <a:r>
              <a:rPr lang="en-US" altLang="en-US" sz="2400"/>
              <a:t> = 1, maka </a:t>
            </a:r>
            <a:r>
              <a:rPr lang="en-US" altLang="en-US" sz="2400" i="1"/>
              <a:t>m</a:t>
            </a:r>
            <a:r>
              <a:rPr lang="en-US" altLang="en-US" sz="2400" i="1" baseline="-25000"/>
              <a:t>ji</a:t>
            </a:r>
            <a:r>
              <a:rPr lang="en-US" altLang="en-US" sz="2400"/>
              <a:t> = 0,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400"/>
              <a:t>Jika </a:t>
            </a:r>
            <a:r>
              <a:rPr lang="en-US" altLang="en-US" sz="2400" i="1"/>
              <a:t>R</a:t>
            </a:r>
            <a:r>
              <a:rPr lang="en-US" altLang="en-US" sz="2400"/>
              <a:t> asimetri, membawa bahwa </a:t>
            </a:r>
            <a:r>
              <a:rPr lang="en-US" altLang="en-US" sz="2400" i="1"/>
              <a:t>m</a:t>
            </a:r>
            <a:r>
              <a:rPr lang="en-US" altLang="en-US" sz="2400" i="1" baseline="-25000"/>
              <a:t>ii</a:t>
            </a:r>
            <a:r>
              <a:rPr lang="en-US" altLang="en-US" sz="2400"/>
              <a:t> = 0 untuk semua </a:t>
            </a:r>
            <a:r>
              <a:rPr lang="en-US" altLang="en-US" sz="2400" i="1"/>
              <a:t>i</a:t>
            </a:r>
            <a:r>
              <a:rPr lang="en-US" altLang="en-US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01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Path dalam Relasi dan Digraph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ct val="50000"/>
              </a:spcBef>
              <a:spcAft>
                <a:spcPct val="20000"/>
              </a:spcAft>
              <a:buNone/>
            </a:pPr>
            <a:r>
              <a:rPr lang="en-US" altLang="en-US" smtClean="0"/>
              <a:t>Misalkan </a:t>
            </a:r>
            <a:r>
              <a:rPr lang="en-US" altLang="en-US" i="1" smtClean="0"/>
              <a:t>R</a:t>
            </a:r>
            <a:r>
              <a:rPr lang="en-US" altLang="en-US" smtClean="0"/>
              <a:t> sebuah relasi pada sebuah himpunan </a:t>
            </a:r>
            <a:r>
              <a:rPr lang="en-US" altLang="en-US" i="1" smtClean="0"/>
              <a:t>A</a:t>
            </a:r>
            <a:r>
              <a:rPr lang="en-US" altLang="en-US" smtClean="0"/>
              <a:t>.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spcAft>
                <a:spcPct val="20000"/>
              </a:spcAft>
              <a:buNone/>
            </a:pPr>
            <a:r>
              <a:rPr lang="en-US" altLang="en-US" smtClean="0"/>
              <a:t>Sebuah </a:t>
            </a:r>
            <a:r>
              <a:rPr lang="en-US" altLang="en-US" b="1" i="1" smtClean="0"/>
              <a:t>path</a:t>
            </a:r>
            <a:r>
              <a:rPr lang="en-US" altLang="en-US" b="1" smtClean="0"/>
              <a:t> dengan panjang </a:t>
            </a:r>
            <a:r>
              <a:rPr lang="en-US" altLang="en-US" b="1" i="1" smtClean="0"/>
              <a:t>n</a:t>
            </a:r>
            <a:r>
              <a:rPr lang="en-US" altLang="en-US" smtClean="0"/>
              <a:t> dalam </a:t>
            </a:r>
            <a:r>
              <a:rPr lang="en-US" altLang="en-US" i="1" smtClean="0"/>
              <a:t>R</a:t>
            </a:r>
            <a:r>
              <a:rPr lang="en-US" altLang="en-US" smtClean="0"/>
              <a:t> dari </a:t>
            </a:r>
            <a:r>
              <a:rPr lang="en-US" altLang="en-US" i="1" smtClean="0"/>
              <a:t>a</a:t>
            </a:r>
            <a:r>
              <a:rPr lang="en-US" altLang="en-US" smtClean="0"/>
              <a:t> ke </a:t>
            </a:r>
            <a:r>
              <a:rPr lang="en-US" altLang="en-US" i="1" smtClean="0"/>
              <a:t>b</a:t>
            </a:r>
            <a:r>
              <a:rPr lang="en-US" altLang="en-US" smtClean="0"/>
              <a:t> adalah sebuah sekuen hingga </a:t>
            </a:r>
            <a:r>
              <a:rPr lang="en-US" altLang="en-US" smtClean="0">
                <a:sym typeface="Symbol" panose="05050102010706020507" pitchFamily="18" charset="2"/>
              </a:rPr>
              <a:t> =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, </a:t>
            </a:r>
            <a:r>
              <a:rPr lang="en-US" altLang="en-US" i="1" smtClean="0">
                <a:sym typeface="Symbol" panose="05050102010706020507" pitchFamily="18" charset="2"/>
              </a:rPr>
              <a:t>x</a:t>
            </a:r>
            <a:r>
              <a:rPr lang="en-US" altLang="en-US" baseline="-25000" smtClean="0">
                <a:sym typeface="Symbol" panose="05050102010706020507" pitchFamily="18" charset="2"/>
              </a:rPr>
              <a:t>1</a:t>
            </a:r>
            <a:r>
              <a:rPr lang="en-US" altLang="en-US" smtClean="0">
                <a:sym typeface="Symbol" panose="05050102010706020507" pitchFamily="18" charset="2"/>
              </a:rPr>
              <a:t>, </a:t>
            </a:r>
            <a:r>
              <a:rPr lang="en-US" altLang="en-US" i="1" smtClean="0">
                <a:sym typeface="Symbol" panose="05050102010706020507" pitchFamily="18" charset="2"/>
              </a:rPr>
              <a:t>x</a:t>
            </a:r>
            <a:r>
              <a:rPr lang="en-US" altLang="en-US" baseline="-25000" smtClean="0">
                <a:sym typeface="Symbol" panose="05050102010706020507" pitchFamily="18" charset="2"/>
              </a:rPr>
              <a:t>2</a:t>
            </a:r>
            <a:r>
              <a:rPr lang="en-US" altLang="en-US" smtClean="0">
                <a:sym typeface="Symbol" panose="05050102010706020507" pitchFamily="18" charset="2"/>
              </a:rPr>
              <a:t>, …,   </a:t>
            </a:r>
            <a:r>
              <a:rPr lang="en-US" altLang="en-US" i="1" smtClean="0">
                <a:sym typeface="Symbol" panose="05050102010706020507" pitchFamily="18" charset="2"/>
              </a:rPr>
              <a:t>x</a:t>
            </a:r>
            <a:r>
              <a:rPr lang="en-US" altLang="en-US" i="1" baseline="-25000" smtClean="0">
                <a:sym typeface="Symbol" panose="05050102010706020507" pitchFamily="18" charset="2"/>
              </a:rPr>
              <a:t>n</a:t>
            </a:r>
            <a:r>
              <a:rPr lang="en-US" altLang="en-US" baseline="-25000" smtClean="0">
                <a:sym typeface="Symbol" panose="05050102010706020507" pitchFamily="18" charset="2"/>
              </a:rPr>
              <a:t>–1</a:t>
            </a:r>
            <a:r>
              <a:rPr lang="en-US" altLang="en-US" smtClean="0">
                <a:sym typeface="Symbol" panose="05050102010706020507" pitchFamily="18" charset="2"/>
              </a:rPr>
              <a:t>,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, berawal dengan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dan berakhir dengan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  <a:r>
              <a:rPr lang="en-US" altLang="en-US" smtClean="0">
                <a:sym typeface="Symbol" panose="05050102010706020507" pitchFamily="18" charset="2"/>
              </a:rPr>
              <a:t>, sehingga</a:t>
            </a:r>
          </a:p>
          <a:p>
            <a:pPr marL="0" indent="0" algn="ctr">
              <a:lnSpc>
                <a:spcPct val="90000"/>
              </a:lnSpc>
              <a:spcBef>
                <a:spcPct val="50000"/>
              </a:spcBef>
              <a:spcAft>
                <a:spcPct val="20000"/>
              </a:spcAft>
              <a:buNone/>
            </a:pP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en-US" altLang="en-US" i="1" smtClean="0">
                <a:sym typeface="Symbol" panose="05050102010706020507" pitchFamily="18" charset="2"/>
              </a:rPr>
              <a:t>x</a:t>
            </a:r>
            <a:r>
              <a:rPr lang="en-US" altLang="en-US" baseline="-25000" smtClean="0">
                <a:sym typeface="Symbol" panose="05050102010706020507" pitchFamily="18" charset="2"/>
              </a:rPr>
              <a:t>1</a:t>
            </a:r>
            <a:r>
              <a:rPr lang="en-US" altLang="en-US" smtClean="0">
                <a:sym typeface="Symbol" panose="05050102010706020507" pitchFamily="18" charset="2"/>
              </a:rPr>
              <a:t>, </a:t>
            </a:r>
            <a:r>
              <a:rPr lang="en-US" altLang="en-US" i="1" smtClean="0">
                <a:sym typeface="Symbol" panose="05050102010706020507" pitchFamily="18" charset="2"/>
              </a:rPr>
              <a:t>x</a:t>
            </a:r>
            <a:r>
              <a:rPr lang="en-US" altLang="en-US" baseline="-25000" smtClean="0">
                <a:sym typeface="Symbol" panose="05050102010706020507" pitchFamily="18" charset="2"/>
              </a:rPr>
              <a:t>1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en-US" altLang="en-US" i="1" smtClean="0">
                <a:sym typeface="Symbol" panose="05050102010706020507" pitchFamily="18" charset="2"/>
              </a:rPr>
              <a:t>x</a:t>
            </a:r>
            <a:r>
              <a:rPr lang="en-US" altLang="en-US" baseline="-25000" smtClean="0">
                <a:sym typeface="Symbol" panose="05050102010706020507" pitchFamily="18" charset="2"/>
              </a:rPr>
              <a:t>2</a:t>
            </a:r>
            <a:r>
              <a:rPr lang="en-US" altLang="en-US" smtClean="0">
                <a:sym typeface="Symbol" panose="05050102010706020507" pitchFamily="18" charset="2"/>
              </a:rPr>
              <a:t>, …, </a:t>
            </a:r>
            <a:r>
              <a:rPr lang="en-US" altLang="en-US" i="1" smtClean="0">
                <a:sym typeface="Symbol" panose="05050102010706020507" pitchFamily="18" charset="2"/>
              </a:rPr>
              <a:t>x</a:t>
            </a:r>
            <a:r>
              <a:rPr lang="en-US" altLang="en-US" i="1" baseline="-25000" smtClean="0">
                <a:sym typeface="Symbol" panose="05050102010706020507" pitchFamily="18" charset="2"/>
              </a:rPr>
              <a:t>n</a:t>
            </a:r>
            <a:r>
              <a:rPr lang="en-US" altLang="en-US" baseline="-25000" smtClean="0">
                <a:sym typeface="Symbol" panose="05050102010706020507" pitchFamily="18" charset="2"/>
              </a:rPr>
              <a:t>–1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en-US" altLang="en-US" i="1" smtClean="0">
                <a:sym typeface="Symbol" panose="05050102010706020507" pitchFamily="18" charset="2"/>
              </a:rPr>
              <a:t>b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spcAft>
                <a:spcPct val="20000"/>
              </a:spcAft>
              <a:buNone/>
            </a:pPr>
            <a:r>
              <a:rPr lang="en-US" altLang="en-US" smtClean="0">
                <a:sym typeface="Symbol" panose="05050102010706020507" pitchFamily="18" charset="2"/>
              </a:rPr>
              <a:t>Sebuah path dengan panjang </a:t>
            </a:r>
            <a:r>
              <a:rPr lang="en-US" altLang="en-US" i="1" smtClean="0">
                <a:sym typeface="Symbol" panose="05050102010706020507" pitchFamily="18" charset="2"/>
              </a:rPr>
              <a:t>n</a:t>
            </a:r>
            <a:r>
              <a:rPr lang="en-US" altLang="en-US" smtClean="0">
                <a:sym typeface="Symbol" panose="05050102010706020507" pitchFamily="18" charset="2"/>
              </a:rPr>
              <a:t> melibatkan </a:t>
            </a:r>
            <a:r>
              <a:rPr lang="en-US" altLang="en-US" i="1" smtClean="0">
                <a:sym typeface="Symbol" panose="05050102010706020507" pitchFamily="18" charset="2"/>
              </a:rPr>
              <a:t>n</a:t>
            </a:r>
            <a:r>
              <a:rPr lang="en-US" altLang="en-US" smtClean="0">
                <a:sym typeface="Symbol" panose="05050102010706020507" pitchFamily="18" charset="2"/>
              </a:rPr>
              <a:t> + 1 elemen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, meskipun mereka tidak perlu berbeda.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spcAft>
                <a:spcPct val="20000"/>
              </a:spcAft>
              <a:buNone/>
            </a:pPr>
            <a:r>
              <a:rPr lang="en-US" altLang="en-US" smtClean="0">
                <a:sym typeface="Symbol" panose="05050102010706020507" pitchFamily="18" charset="2"/>
              </a:rPr>
              <a:t>Panjang dari sebuah path adalah jumlah sisi (</a:t>
            </a:r>
            <a:r>
              <a:rPr lang="en-US" altLang="en-US" i="1" smtClean="0">
                <a:sym typeface="Symbol" panose="05050102010706020507" pitchFamily="18" charset="2"/>
              </a:rPr>
              <a:t>edge</a:t>
            </a:r>
            <a:r>
              <a:rPr lang="en-US" altLang="en-US" smtClean="0">
                <a:sym typeface="Symbol" panose="05050102010706020507" pitchFamily="18" charset="2"/>
              </a:rPr>
              <a:t>) dalam path tersebut, dengan simpul</a:t>
            </a:r>
            <a:r>
              <a:rPr lang="en-US" altLang="en-US" baseline="30000" smtClean="0">
                <a:sym typeface="Symbol" panose="05050102010706020507" pitchFamily="18" charset="2"/>
              </a:rPr>
              <a:t>2</a:t>
            </a:r>
            <a:r>
              <a:rPr lang="en-US" altLang="en-US" smtClean="0">
                <a:sym typeface="Symbol" panose="05050102010706020507" pitchFamily="18" charset="2"/>
              </a:rPr>
              <a:t> (</a:t>
            </a:r>
            <a:r>
              <a:rPr lang="en-US" altLang="en-US" i="1" smtClean="0">
                <a:sym typeface="Symbol" panose="05050102010706020507" pitchFamily="18" charset="2"/>
              </a:rPr>
              <a:t>vertices</a:t>
            </a:r>
            <a:r>
              <a:rPr lang="en-US" altLang="en-US" smtClean="0">
                <a:sym typeface="Symbol" panose="05050102010706020507" pitchFamily="18" charset="2"/>
              </a:rPr>
              <a:t>) tidak perlu semuanya berbeda.</a:t>
            </a:r>
          </a:p>
        </p:txBody>
      </p:sp>
    </p:spTree>
    <p:extLst>
      <p:ext uri="{BB962C8B-B14F-4D97-AF65-F5344CB8AC3E}">
        <p14:creationId xmlns:p14="http://schemas.microsoft.com/office/powerpoint/2010/main" val="127012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Sifat-sifat Relasi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smtClean="0"/>
              <a:t>Matrik </a:t>
            </a:r>
            <a:r>
              <a:rPr lang="en-US" altLang="en-US" i="1" smtClean="0"/>
              <a:t>M</a:t>
            </a:r>
            <a:r>
              <a:rPr lang="en-US" altLang="en-US" i="1" baseline="-25000" smtClean="0"/>
              <a:t>R</a:t>
            </a:r>
            <a:r>
              <a:rPr lang="en-US" altLang="en-US" smtClean="0"/>
              <a:t> = [</a:t>
            </a:r>
            <a:r>
              <a:rPr lang="en-US" altLang="en-US" i="1" smtClean="0"/>
              <a:t>m</a:t>
            </a:r>
            <a:r>
              <a:rPr lang="en-US" altLang="en-US" i="1" baseline="-25000" smtClean="0"/>
              <a:t>ij</a:t>
            </a:r>
            <a:r>
              <a:rPr lang="en-US" altLang="en-US" smtClean="0"/>
              <a:t>] dari sebuah relasi antisimetri memenuhi sifat, bahwa jika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i="1" smtClean="0"/>
              <a:t>	i </a:t>
            </a:r>
            <a:r>
              <a:rPr lang="en-US" altLang="en-US" smtClean="0">
                <a:sym typeface="Symbol" panose="05050102010706020507" pitchFamily="18" charset="2"/>
              </a:rPr>
              <a:t></a:t>
            </a:r>
            <a:r>
              <a:rPr lang="en-US" altLang="en-US" i="1" smtClean="0">
                <a:sym typeface="Symbol" panose="05050102010706020507" pitchFamily="18" charset="2"/>
              </a:rPr>
              <a:t> j</a:t>
            </a:r>
            <a:r>
              <a:rPr lang="en-US" altLang="en-US" smtClean="0"/>
              <a:t>, maka </a:t>
            </a:r>
            <a:r>
              <a:rPr lang="en-US" altLang="en-US" i="1" smtClean="0"/>
              <a:t>m</a:t>
            </a:r>
            <a:r>
              <a:rPr lang="en-US" altLang="en-US" i="1" baseline="-25000" smtClean="0"/>
              <a:t>ij</a:t>
            </a:r>
            <a:r>
              <a:rPr lang="en-US" altLang="en-US" smtClean="0"/>
              <a:t> = 0 atau </a:t>
            </a:r>
            <a:r>
              <a:rPr lang="en-US" altLang="en-US" i="1" smtClean="0"/>
              <a:t>m</a:t>
            </a:r>
            <a:r>
              <a:rPr lang="en-US" altLang="en-US" i="1" baseline="-25000" smtClean="0"/>
              <a:t>ji</a:t>
            </a:r>
            <a:r>
              <a:rPr lang="en-US" altLang="en-US" smtClean="0"/>
              <a:t> = 0.</a:t>
            </a:r>
          </a:p>
          <a:p>
            <a:pPr marL="0" indent="0">
              <a:spcBef>
                <a:spcPct val="50000"/>
              </a:spcBef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067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Sifat-sifat Relasi</a:t>
            </a:r>
          </a:p>
        </p:txBody>
      </p:sp>
      <p:sp>
        <p:nvSpPr>
          <p:cNvPr id="133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mtClean="0"/>
              <a:t>Contoh</a:t>
            </a:r>
          </a:p>
          <a:p>
            <a:pPr marL="0" indent="0">
              <a:buNone/>
            </a:pPr>
            <a:r>
              <a:rPr lang="en-US" altLang="en-US" smtClean="0"/>
              <a:t>Untuk matrik</a:t>
            </a:r>
            <a:r>
              <a:rPr lang="en-US" altLang="en-US" baseline="30000" smtClean="0"/>
              <a:t>2</a:t>
            </a:r>
            <a:r>
              <a:rPr lang="en-US" altLang="en-US" smtClean="0"/>
              <a:t> relasi berikut, apa sifat relasinya?</a:t>
            </a:r>
          </a:p>
          <a:p>
            <a:pPr marL="0" indent="0">
              <a:buNone/>
            </a:pPr>
            <a:endParaRPr lang="en-US" altLang="en-US" smtClean="0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198689" y="2862263"/>
          <a:ext cx="2447925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3" imgW="1066680" imgH="711000" progId="Equation.3">
                  <p:embed/>
                </p:oleObj>
              </mc:Choice>
              <mc:Fallback>
                <p:oleObj name="Equation" r:id="rId3" imgW="1066680" imgH="711000" progId="Equation.3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9" y="2862263"/>
                        <a:ext cx="2447925" cy="162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6462713" y="2643189"/>
          <a:ext cx="3054350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5" imgW="1333440" imgH="914400" progId="Equation.3">
                  <p:embed/>
                </p:oleObj>
              </mc:Choice>
              <mc:Fallback>
                <p:oleObj name="Equation" r:id="rId5" imgW="1333440" imgH="914400" progId="Equation.3">
                  <p:embed/>
                  <p:pic>
                    <p:nvPicPr>
                      <p:cNvPr id="1331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713" y="2643189"/>
                        <a:ext cx="3054350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6"/>
          <p:cNvSpPr txBox="1">
            <a:spLocks noChangeArrowheads="1"/>
          </p:cNvSpPr>
          <p:nvPr/>
        </p:nvSpPr>
        <p:spPr bwMode="auto">
          <a:xfrm>
            <a:off x="2351089" y="5127626"/>
            <a:ext cx="2592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i="1">
                <a:latin typeface="Times New Roman" panose="02020603050405020304" pitchFamily="18" charset="0"/>
              </a:rPr>
              <a:t>R</a:t>
            </a:r>
            <a:r>
              <a:rPr lang="en-US" altLang="en-US" sz="2800" baseline="-25000">
                <a:latin typeface="Times New Roman" panose="02020603050405020304" pitchFamily="18" charset="0"/>
              </a:rPr>
              <a:t>1</a:t>
            </a:r>
            <a:r>
              <a:rPr lang="en-US" altLang="en-US" sz="2800">
                <a:latin typeface="Times New Roman" panose="02020603050405020304" pitchFamily="18" charset="0"/>
              </a:rPr>
              <a:t>: simetri</a:t>
            </a:r>
          </a:p>
        </p:txBody>
      </p:sp>
      <p:sp>
        <p:nvSpPr>
          <p:cNvPr id="13322" name="Rectangle 7"/>
          <p:cNvSpPr>
            <a:spLocks noChangeArrowheads="1"/>
          </p:cNvSpPr>
          <p:nvPr/>
        </p:nvSpPr>
        <p:spPr bwMode="auto">
          <a:xfrm>
            <a:off x="7248525" y="5129213"/>
            <a:ext cx="1695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i="1">
                <a:latin typeface="Times New Roman" panose="02020603050405020304" pitchFamily="18" charset="0"/>
              </a:rPr>
              <a:t>R</a:t>
            </a:r>
            <a:r>
              <a:rPr lang="en-US" altLang="en-US" sz="2800" baseline="-25000">
                <a:latin typeface="Times New Roman" panose="02020603050405020304" pitchFamily="18" charset="0"/>
              </a:rPr>
              <a:t>2</a:t>
            </a:r>
            <a:r>
              <a:rPr lang="en-US" altLang="en-US" sz="2800">
                <a:latin typeface="Times New Roman" panose="02020603050405020304" pitchFamily="18" charset="0"/>
              </a:rPr>
              <a:t>: simetri</a:t>
            </a:r>
          </a:p>
        </p:txBody>
      </p:sp>
    </p:spTree>
    <p:extLst>
      <p:ext uri="{BB962C8B-B14F-4D97-AF65-F5344CB8AC3E}">
        <p14:creationId xmlns:p14="http://schemas.microsoft.com/office/powerpoint/2010/main" val="162518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Sifat-sifat Relasi</a:t>
            </a:r>
          </a:p>
        </p:txBody>
      </p:sp>
      <p:sp>
        <p:nvSpPr>
          <p:cNvPr id="143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mtClean="0"/>
              <a:t>Contoh</a:t>
            </a:r>
          </a:p>
          <a:p>
            <a:pPr marL="0" indent="0">
              <a:buNone/>
            </a:pPr>
            <a:r>
              <a:rPr lang="en-US" altLang="en-US" smtClean="0"/>
              <a:t>Untuk matrik</a:t>
            </a:r>
            <a:r>
              <a:rPr lang="en-US" altLang="en-US" baseline="30000" smtClean="0"/>
              <a:t>2</a:t>
            </a:r>
            <a:r>
              <a:rPr lang="en-US" altLang="en-US" smtClean="0"/>
              <a:t> relasi berikut, apa sifat relasinya?</a:t>
            </a:r>
          </a:p>
          <a:p>
            <a:pPr marL="0" indent="0">
              <a:buNone/>
            </a:pPr>
            <a:endParaRPr lang="en-US" altLang="en-US" smtClean="0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216151" y="2897189"/>
          <a:ext cx="2411413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3" imgW="1104840" imgH="711000" progId="Equation.3">
                  <p:embed/>
                </p:oleObj>
              </mc:Choice>
              <mc:Fallback>
                <p:oleObj name="Equation" r:id="rId3" imgW="1104840" imgH="711000" progId="Equation.3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1" y="2897189"/>
                        <a:ext cx="2411413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6481763" y="2652714"/>
          <a:ext cx="3014662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5" imgW="1333440" imgH="914400" progId="Equation.3">
                  <p:embed/>
                </p:oleObj>
              </mc:Choice>
              <mc:Fallback>
                <p:oleObj name="Equation" r:id="rId5" imgW="1333440" imgH="914400" progId="Equation.3">
                  <p:embed/>
                  <p:pic>
                    <p:nvPicPr>
                      <p:cNvPr id="1433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763" y="2652714"/>
                        <a:ext cx="3014662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6"/>
          <p:cNvSpPr txBox="1">
            <a:spLocks noChangeArrowheads="1"/>
          </p:cNvSpPr>
          <p:nvPr/>
        </p:nvSpPr>
        <p:spPr bwMode="auto">
          <a:xfrm>
            <a:off x="1992313" y="5084763"/>
            <a:ext cx="37449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i="1">
                <a:latin typeface="Times New Roman" panose="02020603050405020304" pitchFamily="18" charset="0"/>
              </a:rPr>
              <a:t>R</a:t>
            </a:r>
            <a:r>
              <a:rPr lang="en-US" altLang="en-US" sz="2800" baseline="-25000">
                <a:latin typeface="Times New Roman" panose="02020603050405020304" pitchFamily="18" charset="0"/>
              </a:rPr>
              <a:t>3</a:t>
            </a:r>
            <a:r>
              <a:rPr lang="en-US" altLang="en-US" sz="2800">
                <a:latin typeface="Times New Roman" panose="02020603050405020304" pitchFamily="18" charset="0"/>
              </a:rPr>
              <a:t>: antisimetri, tidak asimetri</a:t>
            </a:r>
          </a:p>
        </p:txBody>
      </p:sp>
      <p:sp>
        <p:nvSpPr>
          <p:cNvPr id="14346" name="Rectangle 7"/>
          <p:cNvSpPr>
            <a:spLocks noChangeArrowheads="1"/>
          </p:cNvSpPr>
          <p:nvPr/>
        </p:nvSpPr>
        <p:spPr bwMode="auto">
          <a:xfrm>
            <a:off x="6888163" y="5127626"/>
            <a:ext cx="3033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i="1">
                <a:latin typeface="Times New Roman" panose="02020603050405020304" pitchFamily="18" charset="0"/>
              </a:rPr>
              <a:t>R</a:t>
            </a:r>
            <a:r>
              <a:rPr lang="en-US" altLang="en-US" sz="2800" baseline="-25000">
                <a:latin typeface="Times New Roman" panose="02020603050405020304" pitchFamily="18" charset="0"/>
              </a:rPr>
              <a:t>4</a:t>
            </a:r>
            <a:r>
              <a:rPr lang="en-US" altLang="en-US" sz="2800">
                <a:latin typeface="Times New Roman" panose="02020603050405020304" pitchFamily="18" charset="0"/>
              </a:rPr>
              <a:t>: tidak simetri</a:t>
            </a:r>
          </a:p>
        </p:txBody>
      </p:sp>
    </p:spTree>
    <p:extLst>
      <p:ext uri="{BB962C8B-B14F-4D97-AF65-F5344CB8AC3E}">
        <p14:creationId xmlns:p14="http://schemas.microsoft.com/office/powerpoint/2010/main" val="366736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Sifat-sifat Relasi</a:t>
            </a:r>
          </a:p>
        </p:txBody>
      </p:sp>
      <p:sp>
        <p:nvSpPr>
          <p:cNvPr id="153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mtClean="0"/>
              <a:t>Contoh</a:t>
            </a:r>
          </a:p>
          <a:p>
            <a:pPr marL="0" indent="0">
              <a:buNone/>
            </a:pPr>
            <a:r>
              <a:rPr lang="en-US" altLang="en-US" smtClean="0"/>
              <a:t>Untuk matrik</a:t>
            </a:r>
            <a:r>
              <a:rPr lang="en-US" altLang="en-US" baseline="30000" smtClean="0"/>
              <a:t>2</a:t>
            </a:r>
            <a:r>
              <a:rPr lang="en-US" altLang="en-US" smtClean="0"/>
              <a:t> relasi berikut, apa sifat relasinya?</a:t>
            </a:r>
          </a:p>
          <a:p>
            <a:pPr marL="0" indent="0">
              <a:buNone/>
            </a:pPr>
            <a:endParaRPr lang="en-US" altLang="en-US" smtClean="0"/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547723443"/>
              </p:ext>
            </p:extLst>
          </p:nvPr>
        </p:nvGraphicFramePr>
        <p:xfrm>
          <a:off x="2137569" y="2955899"/>
          <a:ext cx="3019425" cy="209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3" imgW="1320480" imgH="914400" progId="Equation.3">
                  <p:embed/>
                </p:oleObj>
              </mc:Choice>
              <mc:Fallback>
                <p:oleObj name="Equation" r:id="rId3" imgW="1320480" imgH="914400" progId="Equation.3">
                  <p:embed/>
                  <p:pic>
                    <p:nvPicPr>
                      <p:cNvPr id="1536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569" y="2955899"/>
                        <a:ext cx="3019425" cy="209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5"/>
          <p:cNvGraphicFramePr>
            <a:graphicFrameLocks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242591263"/>
              </p:ext>
            </p:extLst>
          </p:nvPr>
        </p:nvGraphicFramePr>
        <p:xfrm>
          <a:off x="6599386" y="2879672"/>
          <a:ext cx="3013075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5" imgW="1320480" imgH="914400" progId="Equation.3">
                  <p:embed/>
                </p:oleObj>
              </mc:Choice>
              <mc:Fallback>
                <p:oleObj name="Equation" r:id="rId5" imgW="1320480" imgH="914400" progId="Equation.3">
                  <p:embed/>
                  <p:pic>
                    <p:nvPicPr>
                      <p:cNvPr id="1536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386" y="2879672"/>
                        <a:ext cx="3013075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6"/>
          <p:cNvSpPr txBox="1">
            <a:spLocks noChangeArrowheads="1"/>
          </p:cNvSpPr>
          <p:nvPr/>
        </p:nvSpPr>
        <p:spPr bwMode="auto">
          <a:xfrm>
            <a:off x="2351089" y="5127625"/>
            <a:ext cx="25923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i="1">
                <a:latin typeface="Times New Roman" panose="02020603050405020304" pitchFamily="18" charset="0"/>
              </a:rPr>
              <a:t>R</a:t>
            </a:r>
            <a:r>
              <a:rPr lang="en-US" altLang="en-US" sz="2800" baseline="-25000">
                <a:latin typeface="Times New Roman" panose="02020603050405020304" pitchFamily="18" charset="0"/>
              </a:rPr>
              <a:t>5</a:t>
            </a:r>
            <a:r>
              <a:rPr lang="en-US" altLang="en-US" sz="2800">
                <a:latin typeface="Times New Roman" panose="02020603050405020304" pitchFamily="18" charset="0"/>
              </a:rPr>
              <a:t>: antisimetri, tidak asimetri</a:t>
            </a:r>
          </a:p>
        </p:txBody>
      </p:sp>
      <p:sp>
        <p:nvSpPr>
          <p:cNvPr id="15370" name="Rectangle 7"/>
          <p:cNvSpPr>
            <a:spLocks noChangeArrowheads="1"/>
          </p:cNvSpPr>
          <p:nvPr/>
        </p:nvSpPr>
        <p:spPr bwMode="auto">
          <a:xfrm>
            <a:off x="7248525" y="5127625"/>
            <a:ext cx="25923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i="1">
                <a:latin typeface="Times New Roman" panose="02020603050405020304" pitchFamily="18" charset="0"/>
              </a:rPr>
              <a:t>R</a:t>
            </a:r>
            <a:r>
              <a:rPr lang="en-US" altLang="en-US" sz="2800" baseline="-25000">
                <a:latin typeface="Times New Roman" panose="02020603050405020304" pitchFamily="18" charset="0"/>
              </a:rPr>
              <a:t>6</a:t>
            </a:r>
            <a:r>
              <a:rPr lang="en-US" altLang="en-US" sz="2800">
                <a:latin typeface="Times New Roman" panose="02020603050405020304" pitchFamily="18" charset="0"/>
              </a:rPr>
              <a:t>: asimetri, antisimetri</a:t>
            </a:r>
          </a:p>
        </p:txBody>
      </p:sp>
    </p:spTree>
    <p:extLst>
      <p:ext uri="{BB962C8B-B14F-4D97-AF65-F5344CB8AC3E}">
        <p14:creationId xmlns:p14="http://schemas.microsoft.com/office/powerpoint/2010/main" val="90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Sifat-sifat Relasi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b="1" dirty="0" err="1" smtClean="0"/>
              <a:t>Relasi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transitif</a:t>
            </a:r>
            <a:endParaRPr lang="en-US" altLang="en-US" b="1" dirty="0" smtClean="0"/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 smtClean="0"/>
              <a:t>Sebuah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relasi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pada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sebuah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himpunan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adalah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transitif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jika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bilamana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maka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smtClean="0"/>
              <a:t>Kadang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lebih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mudah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untuk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mengatakan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apa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artinya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sebuah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relasi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tidak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transitif</a:t>
            </a:r>
            <a:r>
              <a:rPr lang="en-US" altLang="en-US" dirty="0" smtClean="0"/>
              <a:t>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/>
              <a:t>S</a:t>
            </a:r>
            <a:r>
              <a:rPr lang="en-US" altLang="en-US" dirty="0" err="1" smtClean="0"/>
              <a:t>ebuah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relasi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pada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sebuah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himpunan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adalah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tidak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transitif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jika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terdapat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dalam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sehingga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tetapi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Jika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ini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tidak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ada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maka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tidak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transitif</a:t>
            </a:r>
            <a:r>
              <a:rPr lang="en-US" altLang="en-US" dirty="0" smtClean="0"/>
              <a:t>.</a:t>
            </a:r>
          </a:p>
        </p:txBody>
      </p:sp>
      <p:sp>
        <p:nvSpPr>
          <p:cNvPr id="63495" name="Line 4"/>
          <p:cNvSpPr>
            <a:spLocks noChangeShapeType="1"/>
          </p:cNvSpPr>
          <p:nvPr/>
        </p:nvSpPr>
        <p:spPr bwMode="auto">
          <a:xfrm flipH="1">
            <a:off x="5022306" y="4363896"/>
            <a:ext cx="288925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 smtClean="0"/>
              <a:t>Contoh</a:t>
            </a:r>
            <a:endParaRPr lang="en-US" altLang="en-US" dirty="0" smtClean="0"/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 smtClean="0"/>
              <a:t>Ambil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= {1, 2, 3, 4}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= {(1,2), (1,3), (4,2)}.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 smtClean="0"/>
              <a:t>Apakah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transitif</a:t>
            </a:r>
            <a:r>
              <a:rPr lang="en-US" altLang="en-US" dirty="0" smtClean="0"/>
              <a:t>?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b="1" dirty="0" err="1" smtClean="0"/>
              <a:t>Jawab</a:t>
            </a:r>
            <a:endParaRPr lang="en-US" altLang="en-US" b="1" dirty="0" smtClean="0"/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 smtClean="0"/>
              <a:t>Karena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tidak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ditemukan</a:t>
            </a:r>
            <a:r>
              <a:rPr lang="en-US" altLang="en-US" dirty="0" smtClean="0"/>
              <a:t> elemen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b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dalam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sehingga</a:t>
            </a:r>
            <a:r>
              <a:rPr lang="en-US" altLang="en-US" dirty="0" smtClean="0"/>
              <a:t> (</a:t>
            </a:r>
            <a:r>
              <a:rPr lang="en-US" altLang="en-US" i="1" dirty="0" err="1" smtClean="0"/>
              <a:t>a</a:t>
            </a:r>
            <a:r>
              <a:rPr lang="en-US" altLang="en-US" dirty="0" err="1" smtClean="0"/>
              <a:t>,</a:t>
            </a:r>
            <a:r>
              <a:rPr lang="en-US" altLang="en-US" i="1" dirty="0" err="1" smtClean="0"/>
              <a:t>b</a:t>
            </a:r>
            <a:r>
              <a:rPr lang="en-US" altLang="en-US" dirty="0" smtClean="0"/>
              <a:t>) </a:t>
            </a:r>
            <a:r>
              <a:rPr lang="en-US" altLang="en-US" dirty="0" smtClean="0">
                <a:sym typeface="Symbol" panose="05050102010706020507" pitchFamily="18" charset="2"/>
              </a:rPr>
              <a:t> </a:t>
            </a:r>
            <a:r>
              <a:rPr lang="en-US" altLang="en-US" i="1" dirty="0" smtClean="0">
                <a:sym typeface="Symbol" panose="05050102010706020507" pitchFamily="18" charset="2"/>
              </a:rPr>
              <a:t>R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dan</a:t>
            </a:r>
            <a:r>
              <a:rPr lang="en-US" altLang="en-US" dirty="0" smtClean="0">
                <a:sym typeface="Symbol" panose="05050102010706020507" pitchFamily="18" charset="2"/>
              </a:rPr>
              <a:t> (</a:t>
            </a:r>
            <a:r>
              <a:rPr lang="en-US" altLang="en-US" i="1" dirty="0" err="1" smtClean="0">
                <a:sym typeface="Symbol" panose="05050102010706020507" pitchFamily="18" charset="2"/>
              </a:rPr>
              <a:t>b</a:t>
            </a:r>
            <a:r>
              <a:rPr lang="en-US" altLang="en-US" dirty="0" err="1" smtClean="0">
                <a:sym typeface="Symbol" panose="05050102010706020507" pitchFamily="18" charset="2"/>
              </a:rPr>
              <a:t>,</a:t>
            </a:r>
            <a:r>
              <a:rPr lang="en-US" altLang="en-US" i="1" dirty="0" err="1" smtClean="0">
                <a:sym typeface="Symbol" panose="05050102010706020507" pitchFamily="18" charset="2"/>
              </a:rPr>
              <a:t>c</a:t>
            </a:r>
            <a:r>
              <a:rPr lang="en-US" altLang="en-US" dirty="0" smtClean="0">
                <a:sym typeface="Symbol" panose="05050102010706020507" pitchFamily="18" charset="2"/>
              </a:rPr>
              <a:t>)  </a:t>
            </a:r>
            <a:r>
              <a:rPr lang="en-US" altLang="en-US" i="1" dirty="0" smtClean="0">
                <a:sym typeface="Symbol" panose="05050102010706020507" pitchFamily="18" charset="2"/>
              </a:rPr>
              <a:t>R</a:t>
            </a:r>
            <a:r>
              <a:rPr lang="en-US" altLang="en-US" dirty="0" smtClean="0">
                <a:sym typeface="Symbol" panose="05050102010706020507" pitchFamily="18" charset="2"/>
              </a:rPr>
              <a:t>, </a:t>
            </a:r>
            <a:r>
              <a:rPr lang="en-US" altLang="en-US" dirty="0" err="1" smtClean="0">
                <a:sym typeface="Symbol" panose="05050102010706020507" pitchFamily="18" charset="2"/>
              </a:rPr>
              <a:t>tetapi</a:t>
            </a:r>
            <a:r>
              <a:rPr lang="en-US" altLang="en-US" dirty="0" smtClean="0">
                <a:sym typeface="Symbol" panose="05050102010706020507" pitchFamily="18" charset="2"/>
              </a:rPr>
              <a:t> (</a:t>
            </a:r>
            <a:r>
              <a:rPr lang="en-US" altLang="en-US" i="1" dirty="0" err="1" smtClean="0">
                <a:sym typeface="Symbol" panose="05050102010706020507" pitchFamily="18" charset="2"/>
              </a:rPr>
              <a:t>a</a:t>
            </a:r>
            <a:r>
              <a:rPr lang="en-US" altLang="en-US" dirty="0" err="1" smtClean="0">
                <a:sym typeface="Symbol" panose="05050102010706020507" pitchFamily="18" charset="2"/>
              </a:rPr>
              <a:t>,</a:t>
            </a:r>
            <a:r>
              <a:rPr lang="en-US" altLang="en-US" i="1" dirty="0" err="1" smtClean="0">
                <a:sym typeface="Symbol" panose="05050102010706020507" pitchFamily="18" charset="2"/>
              </a:rPr>
              <a:t>c</a:t>
            </a:r>
            <a:r>
              <a:rPr lang="en-US" altLang="en-US" dirty="0" smtClean="0">
                <a:sym typeface="Symbol" panose="05050102010706020507" pitchFamily="18" charset="2"/>
              </a:rPr>
              <a:t>)  </a:t>
            </a:r>
            <a:r>
              <a:rPr lang="en-US" altLang="en-US" i="1" dirty="0" smtClean="0">
                <a:sym typeface="Symbol" panose="05050102010706020507" pitchFamily="18" charset="2"/>
              </a:rPr>
              <a:t>R</a:t>
            </a:r>
            <a:r>
              <a:rPr lang="en-US" altLang="en-US" dirty="0" smtClean="0">
                <a:sym typeface="Symbol" panose="05050102010706020507" pitchFamily="18" charset="2"/>
              </a:rPr>
              <a:t>, </a:t>
            </a:r>
            <a:r>
              <a:rPr lang="en-US" altLang="en-US" dirty="0" err="1" smtClean="0">
                <a:sym typeface="Symbol" panose="05050102010706020507" pitchFamily="18" charset="2"/>
              </a:rPr>
              <a:t>maka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kesimpulannya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R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tidak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transitif</a:t>
            </a:r>
            <a:r>
              <a:rPr lang="en-US" altLang="en-US" dirty="0" smtClean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963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 smtClean="0"/>
              <a:t>Sebuah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relasi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transitif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dapat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dicari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dengan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matrik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relasinya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M</a:t>
            </a:r>
            <a:r>
              <a:rPr lang="en-US" altLang="en-US" i="1" baseline="-25000" dirty="0" smtClean="0"/>
              <a:t>R</a:t>
            </a:r>
            <a:r>
              <a:rPr lang="en-US" altLang="en-US" dirty="0" smtClean="0"/>
              <a:t> = [</a:t>
            </a:r>
            <a:r>
              <a:rPr lang="en-US" altLang="en-US" i="1" dirty="0" err="1" smtClean="0"/>
              <a:t>m</a:t>
            </a:r>
            <a:r>
              <a:rPr lang="en-US" altLang="en-US" i="1" baseline="-25000" dirty="0" err="1" smtClean="0"/>
              <a:t>ij</a:t>
            </a:r>
            <a:r>
              <a:rPr lang="en-US" altLang="en-US" dirty="0" smtClean="0"/>
              <a:t>] </a:t>
            </a:r>
            <a:r>
              <a:rPr lang="en-US" altLang="en-US" dirty="0" err="1" smtClean="0"/>
              <a:t>sbb</a:t>
            </a:r>
            <a:r>
              <a:rPr lang="en-US" altLang="en-US" dirty="0" smtClean="0"/>
              <a:t>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smtClean="0"/>
              <a:t>	</a:t>
            </a:r>
            <a:r>
              <a:rPr lang="en-US" altLang="en-US" dirty="0" err="1" smtClean="0"/>
              <a:t>Jika</a:t>
            </a:r>
            <a:r>
              <a:rPr lang="en-US" altLang="en-US" dirty="0" smtClean="0"/>
              <a:t> </a:t>
            </a:r>
            <a:r>
              <a:rPr lang="en-US" altLang="en-US" i="1" dirty="0" err="1" smtClean="0"/>
              <a:t>m</a:t>
            </a:r>
            <a:r>
              <a:rPr lang="en-US" altLang="en-US" i="1" baseline="-25000" dirty="0" err="1" smtClean="0"/>
              <a:t>ij</a:t>
            </a:r>
            <a:r>
              <a:rPr lang="en-US" altLang="en-US" dirty="0" smtClean="0"/>
              <a:t> = 1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</a:t>
            </a:r>
            <a:r>
              <a:rPr lang="en-US" altLang="en-US" i="1" dirty="0" err="1" smtClean="0"/>
              <a:t>m</a:t>
            </a:r>
            <a:r>
              <a:rPr lang="en-US" altLang="en-US" i="1" baseline="-25000" dirty="0" err="1" smtClean="0"/>
              <a:t>jk</a:t>
            </a:r>
            <a:r>
              <a:rPr lang="en-US" altLang="en-US" dirty="0" smtClean="0"/>
              <a:t> = 1, </a:t>
            </a:r>
            <a:r>
              <a:rPr lang="en-US" altLang="en-US" dirty="0" err="1" smtClean="0"/>
              <a:t>maka</a:t>
            </a:r>
            <a:r>
              <a:rPr lang="en-US" altLang="en-US" dirty="0" smtClean="0"/>
              <a:t> </a:t>
            </a:r>
            <a:r>
              <a:rPr lang="en-US" altLang="en-US" i="1" dirty="0" err="1" smtClean="0"/>
              <a:t>m</a:t>
            </a:r>
            <a:r>
              <a:rPr lang="en-US" altLang="en-US" i="1" baseline="-25000" dirty="0" err="1" smtClean="0"/>
              <a:t>ik</a:t>
            </a:r>
            <a:r>
              <a:rPr lang="en-US" altLang="en-US" dirty="0" smtClean="0"/>
              <a:t> = 1.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 smtClean="0"/>
              <a:t>Atau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dengan</a:t>
            </a:r>
            <a:r>
              <a:rPr lang="en-US" altLang="en-US" dirty="0" smtClean="0"/>
              <a:t> kata lain, </a:t>
            </a:r>
            <a:r>
              <a:rPr lang="en-US" altLang="en-US" dirty="0" err="1" smtClean="0"/>
              <a:t>jika</a:t>
            </a:r>
            <a:endParaRPr lang="en-US" altLang="en-US" dirty="0" smtClean="0"/>
          </a:p>
          <a:p>
            <a:pPr marL="0" indent="0">
              <a:spcBef>
                <a:spcPct val="50000"/>
              </a:spcBef>
              <a:buNone/>
            </a:pPr>
            <a:endParaRPr lang="en-US" altLang="en-US" dirty="0" smtClean="0"/>
          </a:p>
          <a:p>
            <a:pPr marL="0" indent="0">
              <a:spcBef>
                <a:spcPct val="50000"/>
              </a:spcBef>
              <a:buNone/>
            </a:pPr>
            <a:endParaRPr lang="en-US" altLang="en-US" dirty="0" smtClean="0"/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 smtClean="0"/>
              <a:t>maka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adalah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transitif</a:t>
            </a:r>
            <a:r>
              <a:rPr lang="en-US" altLang="en-US" dirty="0" smtClean="0"/>
              <a:t>.</a:t>
            </a: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5159376" y="3897313"/>
          <a:ext cx="187166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3" imgW="838080" imgH="241200" progId="Equation.3">
                  <p:embed/>
                </p:oleObj>
              </mc:Choice>
              <mc:Fallback>
                <p:oleObj name="Equation" r:id="rId3" imgW="838080" imgH="241200" progId="Equation.3">
                  <p:embed/>
                  <p:pic>
                    <p:nvPicPr>
                      <p:cNvPr id="163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3897313"/>
                        <a:ext cx="1871663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80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74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ct val="35000"/>
              </a:spcBef>
              <a:buNone/>
            </a:pPr>
            <a:r>
              <a:rPr lang="en-US" altLang="en-US" sz="2400"/>
              <a:t>Contoh</a:t>
            </a:r>
          </a:p>
          <a:p>
            <a:pPr marL="0" indent="0">
              <a:spcBef>
                <a:spcPct val="35000"/>
              </a:spcBef>
              <a:buNone/>
            </a:pPr>
            <a:r>
              <a:rPr lang="en-US" altLang="en-US" sz="2400"/>
              <a:t>Ambil </a:t>
            </a:r>
            <a:r>
              <a:rPr lang="en-US" altLang="en-US" sz="2400" i="1"/>
              <a:t>A</a:t>
            </a:r>
            <a:r>
              <a:rPr lang="en-US" altLang="en-US" sz="2400"/>
              <a:t> = {1, 2, 3} dan </a:t>
            </a:r>
            <a:r>
              <a:rPr lang="en-US" altLang="en-US" sz="2400" i="1"/>
              <a:t>R</a:t>
            </a:r>
            <a:r>
              <a:rPr lang="en-US" altLang="en-US" sz="2400"/>
              <a:t> relasi pada </a:t>
            </a:r>
            <a:r>
              <a:rPr lang="en-US" altLang="en-US" sz="2400" i="1"/>
              <a:t>A</a:t>
            </a:r>
            <a:r>
              <a:rPr lang="en-US" altLang="en-US" sz="2400"/>
              <a:t> yang matrik relasinya sbb.</a:t>
            </a:r>
          </a:p>
          <a:p>
            <a:pPr marL="0" indent="0">
              <a:spcBef>
                <a:spcPct val="35000"/>
              </a:spcBef>
              <a:buNone/>
            </a:pPr>
            <a:endParaRPr lang="en-US" altLang="en-US" sz="2400"/>
          </a:p>
          <a:p>
            <a:pPr marL="0" indent="0">
              <a:spcBef>
                <a:spcPct val="35000"/>
              </a:spcBef>
              <a:buNone/>
            </a:pPr>
            <a:endParaRPr lang="en-US" altLang="en-US" sz="2400"/>
          </a:p>
          <a:p>
            <a:pPr marL="0" indent="0">
              <a:spcBef>
                <a:spcPct val="35000"/>
              </a:spcBef>
              <a:buNone/>
            </a:pPr>
            <a:endParaRPr lang="en-US" altLang="en-US" sz="2400"/>
          </a:p>
          <a:p>
            <a:pPr marL="0" indent="0">
              <a:spcBef>
                <a:spcPct val="35000"/>
              </a:spcBef>
              <a:buNone/>
            </a:pPr>
            <a:r>
              <a:rPr lang="en-US" altLang="en-US" sz="2400"/>
              <a:t>Tunjukkan bahwa </a:t>
            </a:r>
            <a:r>
              <a:rPr lang="en-US" altLang="en-US" sz="2400" i="1"/>
              <a:t>R</a:t>
            </a:r>
            <a:r>
              <a:rPr lang="en-US" altLang="en-US" sz="2400"/>
              <a:t> transitif.</a:t>
            </a:r>
          </a:p>
          <a:p>
            <a:pPr marL="0" indent="0">
              <a:spcBef>
                <a:spcPct val="35000"/>
              </a:spcBef>
              <a:buNone/>
            </a:pPr>
            <a:r>
              <a:rPr lang="en-US" altLang="en-US" sz="2400" b="1"/>
              <a:t>Jawab</a:t>
            </a:r>
          </a:p>
          <a:p>
            <a:pPr marL="0" indent="0">
              <a:spcBef>
                <a:spcPct val="35000"/>
              </a:spcBef>
              <a:buNone/>
            </a:pPr>
            <a:r>
              <a:rPr lang="en-US" altLang="en-US" sz="2400"/>
              <a:t>Dengan perhitungan langsung, didapat                        ; oleh karena itu, </a:t>
            </a:r>
            <a:r>
              <a:rPr lang="en-US" altLang="en-US" sz="2400" i="1"/>
              <a:t>R</a:t>
            </a:r>
            <a:r>
              <a:rPr lang="en-US" altLang="en-US" sz="2400"/>
              <a:t> transitif.</a:t>
            </a: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51481891"/>
              </p:ext>
            </p:extLst>
          </p:nvPr>
        </p:nvGraphicFramePr>
        <p:xfrm>
          <a:off x="5416603" y="4844032"/>
          <a:ext cx="16732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3" imgW="838080" imgH="241200" progId="Equation.3">
                  <p:embed/>
                </p:oleObj>
              </mc:Choice>
              <mc:Fallback>
                <p:oleObj name="Equation" r:id="rId3" imgW="838080" imgH="241200" progId="Equation.3">
                  <p:embed/>
                  <p:pic>
                    <p:nvPicPr>
                      <p:cNvPr id="174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603" y="4844032"/>
                        <a:ext cx="16732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5"/>
          <p:cNvGraphicFramePr>
            <a:graphicFrameLocks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01872391"/>
              </p:ext>
            </p:extLst>
          </p:nvPr>
        </p:nvGraphicFramePr>
        <p:xfrm>
          <a:off x="4967341" y="2857695"/>
          <a:ext cx="2122487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5" imgW="1041120" imgH="711000" progId="Equation.3">
                  <p:embed/>
                </p:oleObj>
              </mc:Choice>
              <mc:Fallback>
                <p:oleObj name="Equation" r:id="rId5" imgW="1041120" imgH="711000" progId="Equation.3">
                  <p:embed/>
                  <p:pic>
                    <p:nvPicPr>
                      <p:cNvPr id="1741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341" y="2857695"/>
                        <a:ext cx="2122487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728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b="1" smtClean="0"/>
              <a:t>Teorema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mtClean="0"/>
              <a:t>Sebuah relasi </a:t>
            </a:r>
            <a:r>
              <a:rPr lang="en-US" altLang="en-US" i="1" smtClean="0"/>
              <a:t>R</a:t>
            </a:r>
            <a:r>
              <a:rPr lang="en-US" altLang="en-US" smtClean="0"/>
              <a:t> adalah transitif jika dan hanya jika memenuhi sifat berikut.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mtClean="0"/>
              <a:t>Jika terdapat sebuah path dengan panjang lebih besar dari 1 dari simpul </a:t>
            </a:r>
            <a:r>
              <a:rPr lang="en-US" altLang="en-US" i="1" smtClean="0"/>
              <a:t>a</a:t>
            </a:r>
            <a:r>
              <a:rPr lang="en-US" altLang="en-US" smtClean="0"/>
              <a:t> ke simpul </a:t>
            </a:r>
            <a:r>
              <a:rPr lang="en-US" altLang="en-US" i="1" smtClean="0"/>
              <a:t>b</a:t>
            </a:r>
            <a:r>
              <a:rPr lang="en-US" altLang="en-US" smtClean="0"/>
              <a:t>, ada sebuah path dengan panjang 1 dari </a:t>
            </a:r>
            <a:r>
              <a:rPr lang="en-US" altLang="en-US" i="1" smtClean="0"/>
              <a:t>a</a:t>
            </a:r>
            <a:r>
              <a:rPr lang="en-US" altLang="en-US" smtClean="0"/>
              <a:t> ke </a:t>
            </a:r>
            <a:r>
              <a:rPr lang="en-US" altLang="en-US" i="1" smtClean="0"/>
              <a:t>b</a:t>
            </a:r>
            <a:r>
              <a:rPr lang="en-US" altLang="en-US" smtClean="0"/>
              <a:t> (yaitu, </a:t>
            </a:r>
            <a:r>
              <a:rPr lang="en-US" altLang="en-US" i="1" smtClean="0"/>
              <a:t>a</a:t>
            </a:r>
            <a:r>
              <a:rPr lang="en-US" altLang="en-US" smtClean="0"/>
              <a:t> berelasi dengan </a:t>
            </a:r>
            <a:r>
              <a:rPr lang="en-US" altLang="en-US" i="1" smtClean="0"/>
              <a:t>b</a:t>
            </a:r>
            <a:r>
              <a:rPr lang="en-US" altLang="en-US" smtClean="0"/>
              <a:t>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mtClean="0"/>
              <a:t>Dinyatakan secara aljabar, </a:t>
            </a:r>
            <a:r>
              <a:rPr lang="en-US" altLang="en-US" i="1" smtClean="0"/>
              <a:t>R</a:t>
            </a:r>
            <a:r>
              <a:rPr lang="en-US" altLang="en-US" smtClean="0"/>
              <a:t> adalah transitif jika dan hanya jika </a:t>
            </a:r>
            <a:r>
              <a:rPr lang="en-US" altLang="en-US" i="1" smtClean="0"/>
              <a:t>R</a:t>
            </a:r>
            <a:r>
              <a:rPr lang="en-US" altLang="en-US" i="1" baseline="30000" smtClean="0"/>
              <a:t>n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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 untuk semua </a:t>
            </a:r>
            <a:r>
              <a:rPr lang="en-US" altLang="en-US" i="1" smtClean="0">
                <a:sym typeface="Symbol" panose="05050102010706020507" pitchFamily="18" charset="2"/>
              </a:rPr>
              <a:t>n</a:t>
            </a:r>
            <a:r>
              <a:rPr lang="en-US" altLang="en-US" smtClean="0">
                <a:sym typeface="Symbol" panose="05050102010706020507" pitchFamily="18" charset="2"/>
              </a:rPr>
              <a:t>  1.</a:t>
            </a:r>
          </a:p>
        </p:txBody>
      </p:sp>
    </p:spTree>
    <p:extLst>
      <p:ext uri="{BB962C8B-B14F-4D97-AF65-F5344CB8AC3E}">
        <p14:creationId xmlns:p14="http://schemas.microsoft.com/office/powerpoint/2010/main" val="4279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 smtClean="0"/>
              <a:t>Teorema</a:t>
            </a:r>
            <a:endParaRPr lang="en-US" altLang="en-US" dirty="0" smtClean="0"/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 smtClean="0"/>
              <a:t>Ambil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sebuah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relasi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pada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sebuah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himpunan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. </a:t>
            </a:r>
            <a:r>
              <a:rPr lang="en-US" altLang="en-US" dirty="0" err="1" smtClean="0"/>
              <a:t>Maka</a:t>
            </a:r>
            <a:r>
              <a:rPr lang="en-US" altLang="en-US" dirty="0" smtClean="0"/>
              <a:t>,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smtClean="0"/>
              <a:t>   (a) 	</a:t>
            </a:r>
            <a:r>
              <a:rPr lang="en-US" altLang="en-US" dirty="0" err="1" smtClean="0"/>
              <a:t>Refleksivitas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dari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berarti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bahwa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 </a:t>
            </a:r>
            <a:r>
              <a:rPr lang="en-US" altLang="en-US" i="1" dirty="0" smtClean="0">
                <a:sym typeface="Symbol" panose="05050102010706020507" pitchFamily="18" charset="2"/>
              </a:rPr>
              <a:t>R</a:t>
            </a:r>
            <a:r>
              <a:rPr lang="en-US" altLang="en-US" dirty="0" smtClean="0">
                <a:sym typeface="Symbol" panose="05050102010706020507" pitchFamily="18" charset="2"/>
              </a:rPr>
              <a:t>(</a:t>
            </a:r>
            <a:r>
              <a:rPr lang="en-US" altLang="en-US" i="1" dirty="0" smtClean="0">
                <a:sym typeface="Symbol" panose="05050102010706020507" pitchFamily="18" charset="2"/>
              </a:rPr>
              <a:t>a</a:t>
            </a:r>
            <a:r>
              <a:rPr lang="en-US" altLang="en-US" dirty="0" smtClean="0">
                <a:sym typeface="Symbol" panose="05050102010706020507" pitchFamily="18" charset="2"/>
              </a:rPr>
              <a:t>), 	</a:t>
            </a:r>
            <a:r>
              <a:rPr lang="en-US" altLang="en-US" i="1" dirty="0" smtClean="0">
                <a:sym typeface="Symbol" panose="05050102010706020507" pitchFamily="18" charset="2"/>
              </a:rPr>
              <a:t>a</a:t>
            </a:r>
            <a:r>
              <a:rPr lang="en-US" altLang="en-US" dirty="0" smtClean="0">
                <a:sym typeface="Symbol" panose="05050102010706020507" pitchFamily="18" charset="2"/>
              </a:rPr>
              <a:t>  </a:t>
            </a:r>
            <a:r>
              <a:rPr lang="en-US" altLang="en-US" i="1" dirty="0" smtClean="0">
                <a:sym typeface="Symbol" panose="05050102010706020507" pitchFamily="18" charset="2"/>
              </a:rPr>
              <a:t>A</a:t>
            </a:r>
            <a:r>
              <a:rPr lang="en-US" altLang="en-US" dirty="0" smtClean="0"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   (b) 	</a:t>
            </a:r>
            <a:r>
              <a:rPr lang="en-US" altLang="en-US" dirty="0" err="1" smtClean="0">
                <a:sym typeface="Symbol" panose="05050102010706020507" pitchFamily="18" charset="2"/>
              </a:rPr>
              <a:t>Simetri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dari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R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berarti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bahwa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a</a:t>
            </a:r>
            <a:r>
              <a:rPr lang="en-US" altLang="en-US" dirty="0" smtClean="0">
                <a:sym typeface="Symbol" panose="05050102010706020507" pitchFamily="18" charset="2"/>
              </a:rPr>
              <a:t>  </a:t>
            </a:r>
            <a:r>
              <a:rPr lang="en-US" altLang="en-US" i="1" dirty="0" smtClean="0">
                <a:sym typeface="Symbol" panose="05050102010706020507" pitchFamily="18" charset="2"/>
              </a:rPr>
              <a:t>R</a:t>
            </a:r>
            <a:r>
              <a:rPr lang="en-US" altLang="en-US" dirty="0" smtClean="0">
                <a:sym typeface="Symbol" panose="05050102010706020507" pitchFamily="18" charset="2"/>
              </a:rPr>
              <a:t>(</a:t>
            </a:r>
            <a:r>
              <a:rPr lang="en-US" altLang="en-US" i="1" dirty="0" smtClean="0">
                <a:sym typeface="Symbol" panose="05050102010706020507" pitchFamily="18" charset="2"/>
              </a:rPr>
              <a:t>b</a:t>
            </a:r>
            <a:r>
              <a:rPr lang="en-US" altLang="en-US" dirty="0" smtClean="0">
                <a:sym typeface="Symbol" panose="05050102010706020507" pitchFamily="18" charset="2"/>
              </a:rPr>
              <a:t>)  </a:t>
            </a:r>
            <a:r>
              <a:rPr lang="en-US" altLang="en-US" i="1" dirty="0" smtClean="0">
                <a:sym typeface="Symbol" panose="05050102010706020507" pitchFamily="18" charset="2"/>
              </a:rPr>
              <a:t>b</a:t>
            </a:r>
            <a:r>
              <a:rPr lang="en-US" altLang="en-US" dirty="0" smtClean="0">
                <a:sym typeface="Symbol" panose="05050102010706020507" pitchFamily="18" charset="2"/>
              </a:rPr>
              <a:t>  </a:t>
            </a:r>
            <a:r>
              <a:rPr lang="en-US" altLang="en-US" i="1" dirty="0" smtClean="0">
                <a:sym typeface="Symbol" panose="05050102010706020507" pitchFamily="18" charset="2"/>
              </a:rPr>
              <a:t>R</a:t>
            </a:r>
            <a:r>
              <a:rPr lang="en-US" altLang="en-US" dirty="0" smtClean="0">
                <a:sym typeface="Symbol" panose="05050102010706020507" pitchFamily="18" charset="2"/>
              </a:rPr>
              <a:t>(</a:t>
            </a:r>
            <a:r>
              <a:rPr lang="en-US" altLang="en-US" i="1" dirty="0" smtClean="0">
                <a:sym typeface="Symbol" panose="05050102010706020507" pitchFamily="18" charset="2"/>
              </a:rPr>
              <a:t>a</a:t>
            </a:r>
            <a:r>
              <a:rPr lang="en-US" altLang="en-US" dirty="0" smtClean="0">
                <a:sym typeface="Symbol" panose="05050102010706020507" pitchFamily="18" charset="2"/>
              </a:rPr>
              <a:t>).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   (c) 	</a:t>
            </a:r>
            <a:r>
              <a:rPr lang="en-US" altLang="en-US" dirty="0" err="1" smtClean="0">
                <a:sym typeface="Symbol" panose="05050102010706020507" pitchFamily="18" charset="2"/>
              </a:rPr>
              <a:t>Transitivitas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dari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R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berarti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bahwa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 err="1" smtClean="0">
                <a:sym typeface="Symbol" panose="05050102010706020507" pitchFamily="18" charset="2"/>
              </a:rPr>
              <a:t>jika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b</a:t>
            </a:r>
            <a:r>
              <a:rPr lang="en-US" altLang="en-US" dirty="0" smtClean="0">
                <a:sym typeface="Symbol" panose="05050102010706020507" pitchFamily="18" charset="2"/>
              </a:rPr>
              <a:t>  </a:t>
            </a:r>
            <a:r>
              <a:rPr lang="en-US" altLang="en-US" i="1" dirty="0" smtClean="0">
                <a:sym typeface="Symbol" panose="05050102010706020507" pitchFamily="18" charset="2"/>
              </a:rPr>
              <a:t>R</a:t>
            </a:r>
            <a:r>
              <a:rPr lang="en-US" altLang="en-US" dirty="0" smtClean="0">
                <a:sym typeface="Symbol" panose="05050102010706020507" pitchFamily="18" charset="2"/>
              </a:rPr>
              <a:t>(</a:t>
            </a:r>
            <a:r>
              <a:rPr lang="en-US" altLang="en-US" i="1" dirty="0" smtClean="0">
                <a:sym typeface="Symbol" panose="05050102010706020507" pitchFamily="18" charset="2"/>
              </a:rPr>
              <a:t>a</a:t>
            </a:r>
            <a:r>
              <a:rPr lang="en-US" altLang="en-US" dirty="0" smtClean="0">
                <a:sym typeface="Symbol" panose="05050102010706020507" pitchFamily="18" charset="2"/>
              </a:rPr>
              <a:t>) </a:t>
            </a:r>
            <a:r>
              <a:rPr lang="en-US" altLang="en-US" dirty="0" err="1" smtClean="0">
                <a:sym typeface="Symbol" panose="05050102010706020507" pitchFamily="18" charset="2"/>
              </a:rPr>
              <a:t>dan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c</a:t>
            </a:r>
            <a:r>
              <a:rPr lang="en-US" altLang="en-US" dirty="0" smtClean="0">
                <a:sym typeface="Symbol" panose="05050102010706020507" pitchFamily="18" charset="2"/>
              </a:rPr>
              <a:t>  </a:t>
            </a:r>
            <a:r>
              <a:rPr lang="en-US" altLang="en-US" i="1" dirty="0" smtClean="0">
                <a:sym typeface="Symbol" panose="05050102010706020507" pitchFamily="18" charset="2"/>
              </a:rPr>
              <a:t>R</a:t>
            </a:r>
            <a:r>
              <a:rPr lang="en-US" altLang="en-US" dirty="0" smtClean="0">
                <a:sym typeface="Symbol" panose="05050102010706020507" pitchFamily="18" charset="2"/>
              </a:rPr>
              <a:t>(</a:t>
            </a:r>
            <a:r>
              <a:rPr lang="en-US" altLang="en-US" i="1" dirty="0" smtClean="0">
                <a:sym typeface="Symbol" panose="05050102010706020507" pitchFamily="18" charset="2"/>
              </a:rPr>
              <a:t>b</a:t>
            </a:r>
            <a:r>
              <a:rPr lang="en-US" altLang="en-US" dirty="0" smtClean="0">
                <a:sym typeface="Symbol" panose="05050102010706020507" pitchFamily="18" charset="2"/>
              </a:rPr>
              <a:t>), </a:t>
            </a:r>
            <a:r>
              <a:rPr lang="en-US" altLang="en-US" dirty="0" err="1" smtClean="0">
                <a:sym typeface="Symbol" panose="05050102010706020507" pitchFamily="18" charset="2"/>
              </a:rPr>
              <a:t>maka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c</a:t>
            </a:r>
            <a:r>
              <a:rPr lang="en-US" altLang="en-US" dirty="0" smtClean="0">
                <a:sym typeface="Symbol" panose="05050102010706020507" pitchFamily="18" charset="2"/>
              </a:rPr>
              <a:t>  </a:t>
            </a:r>
            <a:r>
              <a:rPr lang="en-US" altLang="en-US" i="1" dirty="0" smtClean="0">
                <a:sym typeface="Symbol" panose="05050102010706020507" pitchFamily="18" charset="2"/>
              </a:rPr>
              <a:t>R</a:t>
            </a:r>
            <a:r>
              <a:rPr lang="en-US" altLang="en-US" dirty="0" smtClean="0">
                <a:sym typeface="Symbol" panose="05050102010706020507" pitchFamily="18" charset="2"/>
              </a:rPr>
              <a:t>(</a:t>
            </a:r>
            <a:r>
              <a:rPr lang="en-US" altLang="en-US" i="1" dirty="0" smtClean="0">
                <a:sym typeface="Symbol" panose="05050102010706020507" pitchFamily="18" charset="2"/>
              </a:rPr>
              <a:t>a</a:t>
            </a:r>
            <a:r>
              <a:rPr lang="en-US" altLang="en-US" dirty="0" smtClean="0">
                <a:sym typeface="Symbol" panose="05050102010706020507" pitchFamily="18" charset="2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9320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Path dalam Relasi dan Digraph</a:t>
            </a:r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ct val="35000"/>
              </a:spcBef>
              <a:buNone/>
            </a:pPr>
            <a:r>
              <a:rPr lang="en-US" altLang="en-US" sz="2400" u="sng"/>
              <a:t>Contoh 12</a:t>
            </a:r>
          </a:p>
          <a:p>
            <a:pPr marL="0" indent="0">
              <a:spcBef>
                <a:spcPct val="35000"/>
              </a:spcBef>
              <a:buNone/>
            </a:pPr>
            <a:r>
              <a:rPr lang="en-US" altLang="en-US" sz="2400"/>
              <a:t>Perhatikan digraph berikut.</a:t>
            </a:r>
          </a:p>
          <a:p>
            <a:pPr marL="0" indent="0">
              <a:spcBef>
                <a:spcPct val="35000"/>
              </a:spcBef>
              <a:buNone/>
            </a:pPr>
            <a:endParaRPr lang="en-US" altLang="en-US" sz="2400"/>
          </a:p>
          <a:p>
            <a:pPr marL="0" indent="0">
              <a:spcBef>
                <a:spcPct val="35000"/>
              </a:spcBef>
              <a:buNone/>
            </a:pPr>
            <a:endParaRPr lang="en-US" altLang="en-US" sz="2400"/>
          </a:p>
          <a:p>
            <a:pPr marL="0" indent="0">
              <a:spcBef>
                <a:spcPct val="35000"/>
              </a:spcBef>
              <a:buNone/>
            </a:pPr>
            <a:endParaRPr lang="en-US" altLang="en-US" sz="2400"/>
          </a:p>
          <a:p>
            <a:pPr marL="0" indent="0">
              <a:spcBef>
                <a:spcPct val="35000"/>
              </a:spcBef>
              <a:buNone/>
            </a:pPr>
            <a:r>
              <a:rPr lang="en-US" altLang="en-US" sz="2400"/>
              <a:t>Maka </a:t>
            </a:r>
            <a:r>
              <a:rPr lang="en-US" altLang="en-US" sz="2400">
                <a:sym typeface="Symbol" panose="05050102010706020507" pitchFamily="18" charset="2"/>
              </a:rPr>
              <a:t></a:t>
            </a:r>
            <a:r>
              <a:rPr lang="en-US" altLang="en-US" sz="2400" baseline="-25000">
                <a:sym typeface="Symbol" panose="05050102010706020507" pitchFamily="18" charset="2"/>
              </a:rPr>
              <a:t>1</a:t>
            </a:r>
            <a:r>
              <a:rPr lang="en-US" altLang="en-US" sz="2400">
                <a:sym typeface="Symbol" panose="05050102010706020507" pitchFamily="18" charset="2"/>
              </a:rPr>
              <a:t> = 1, 2, 5, 4, 3 adalah sebuah path dengan panjang 4 dari simpul 1 ke simpul 3.</a:t>
            </a:r>
          </a:p>
          <a:p>
            <a:pPr marL="0" indent="0">
              <a:spcBef>
                <a:spcPct val="35000"/>
              </a:spcBef>
              <a:buNone/>
            </a:pPr>
            <a:r>
              <a:rPr lang="en-US" altLang="en-US" sz="2400">
                <a:sym typeface="Symbol" panose="05050102010706020507" pitchFamily="18" charset="2"/>
              </a:rPr>
              <a:t></a:t>
            </a:r>
            <a:r>
              <a:rPr lang="en-US" altLang="en-US" sz="2400" baseline="-25000">
                <a:sym typeface="Symbol" panose="05050102010706020507" pitchFamily="18" charset="2"/>
              </a:rPr>
              <a:t>2</a:t>
            </a:r>
            <a:r>
              <a:rPr lang="en-US" altLang="en-US" sz="2400">
                <a:sym typeface="Symbol" panose="05050102010706020507" pitchFamily="18" charset="2"/>
              </a:rPr>
              <a:t> = 1, 2, 5, 1 adalah sebuah path dengan panjang 3 dari simpul 1 ke dirinya sendiri.</a:t>
            </a:r>
          </a:p>
          <a:p>
            <a:pPr marL="0" indent="0">
              <a:spcBef>
                <a:spcPct val="35000"/>
              </a:spcBef>
              <a:buNone/>
            </a:pPr>
            <a:r>
              <a:rPr lang="en-US" altLang="en-US" sz="2400">
                <a:sym typeface="Symbol" panose="05050102010706020507" pitchFamily="18" charset="2"/>
              </a:rPr>
              <a:t></a:t>
            </a:r>
            <a:r>
              <a:rPr lang="en-US" altLang="en-US" sz="2400" baseline="-25000">
                <a:sym typeface="Symbol" panose="05050102010706020507" pitchFamily="18" charset="2"/>
              </a:rPr>
              <a:t>3</a:t>
            </a:r>
            <a:r>
              <a:rPr lang="en-US" altLang="en-US" sz="2400">
                <a:sym typeface="Symbol" panose="05050102010706020507" pitchFamily="18" charset="2"/>
              </a:rPr>
              <a:t> = 2, 2 adalah sebuah path dengan panjang 1 dari simpul 2 ke dirinya sendiri.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147045694"/>
              </p:ext>
            </p:extLst>
          </p:nvPr>
        </p:nvGraphicFramePr>
        <p:xfrm>
          <a:off x="6150591" y="2015732"/>
          <a:ext cx="2482850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Visio" r:id="rId3" imgW="2431390" imgH="1855927" progId="Visio.Drawing.11">
                  <p:embed/>
                </p:oleObj>
              </mc:Choice>
              <mc:Fallback>
                <p:oleObj name="Visio" r:id="rId3" imgW="2431390" imgH="1855927" progId="Visio.Drawing.11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0591" y="2015732"/>
                        <a:ext cx="2482850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021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Sekian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1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Path dalam Relasi dan Digraph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en-US" altLang="en-US" smtClean="0"/>
              <a:t>Sebuah path yang berawal dan berakhir pada simpul yang sama disebut siklus (</a:t>
            </a:r>
            <a:r>
              <a:rPr lang="en-US" altLang="en-US" b="1" i="1" smtClean="0"/>
              <a:t>cycle</a:t>
            </a:r>
            <a:r>
              <a:rPr lang="en-US" altLang="en-US" smtClean="0"/>
              <a:t>).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smtClean="0"/>
              <a:t>Dalam Contoh 12, </a:t>
            </a:r>
            <a:r>
              <a:rPr lang="en-US" altLang="en-US" smtClean="0">
                <a:sym typeface="Symbol" panose="05050102010706020507" pitchFamily="18" charset="2"/>
              </a:rPr>
              <a:t></a:t>
            </a:r>
            <a:r>
              <a:rPr lang="en-US" altLang="en-US" baseline="-25000" smtClean="0">
                <a:sym typeface="Symbol" panose="05050102010706020507" pitchFamily="18" charset="2"/>
              </a:rPr>
              <a:t>2</a:t>
            </a:r>
            <a:r>
              <a:rPr lang="en-US" altLang="en-US" smtClean="0">
                <a:sym typeface="Symbol" panose="05050102010706020507" pitchFamily="18" charset="2"/>
              </a:rPr>
              <a:t> adalah siklus dengan panjang 3, sedangkan </a:t>
            </a:r>
            <a:r>
              <a:rPr lang="en-US" altLang="en-US" baseline="-25000" smtClean="0">
                <a:sym typeface="Symbol" panose="05050102010706020507" pitchFamily="18" charset="2"/>
              </a:rPr>
              <a:t>3</a:t>
            </a:r>
            <a:r>
              <a:rPr lang="en-US" altLang="en-US" smtClean="0">
                <a:sym typeface="Symbol" panose="05050102010706020507" pitchFamily="18" charset="2"/>
              </a:rPr>
              <a:t> adalah siklus dengan panjang 1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smtClean="0">
                <a:sym typeface="Symbol" panose="05050102010706020507" pitchFamily="18" charset="2"/>
              </a:rPr>
              <a:t>Path pada sebuah relasi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 dapat dipakai untuk mendefinisikan relasi</a:t>
            </a:r>
            <a:r>
              <a:rPr lang="en-US" altLang="en-US" baseline="30000" smtClean="0">
                <a:sym typeface="Symbol" panose="05050102010706020507" pitchFamily="18" charset="2"/>
              </a:rPr>
              <a:t>2</a:t>
            </a:r>
            <a:r>
              <a:rPr lang="en-US" altLang="en-US" smtClean="0">
                <a:sym typeface="Symbol" panose="05050102010706020507" pitchFamily="18" charset="2"/>
              </a:rPr>
              <a:t> baru.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smtClean="0">
                <a:sym typeface="Symbol" panose="05050102010706020507" pitchFamily="18" charset="2"/>
              </a:rPr>
              <a:t>Definisikan sebuah relasi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i="1" baseline="30000" smtClean="0">
                <a:sym typeface="Symbol" panose="05050102010706020507" pitchFamily="18" charset="2"/>
              </a:rPr>
              <a:t>n</a:t>
            </a:r>
            <a:r>
              <a:rPr lang="en-US" altLang="en-US" smtClean="0">
                <a:sym typeface="Symbol" panose="05050102010706020507" pitchFamily="18" charset="2"/>
              </a:rPr>
              <a:t> sbb. </a:t>
            </a:r>
            <a:r>
              <a:rPr lang="en-US" altLang="en-US" i="1" smtClean="0">
                <a:sym typeface="Symbol" panose="05050102010706020507" pitchFamily="18" charset="2"/>
              </a:rPr>
              <a:t>x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i="1" baseline="30000" smtClean="0">
                <a:sym typeface="Symbol" panose="05050102010706020507" pitchFamily="18" charset="2"/>
              </a:rPr>
              <a:t>n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en-US" altLang="en-US" i="1" smtClean="0">
                <a:sym typeface="Symbol" panose="05050102010706020507" pitchFamily="18" charset="2"/>
              </a:rPr>
              <a:t>y</a:t>
            </a:r>
            <a:r>
              <a:rPr lang="en-US" altLang="en-US" smtClean="0">
                <a:sym typeface="Symbol" panose="05050102010706020507" pitchFamily="18" charset="2"/>
              </a:rPr>
              <a:t> berarti ada sebuah path dengan panjang </a:t>
            </a:r>
            <a:r>
              <a:rPr lang="en-US" altLang="en-US" i="1" smtClean="0">
                <a:sym typeface="Symbol" panose="05050102010706020507" pitchFamily="18" charset="2"/>
              </a:rPr>
              <a:t>n</a:t>
            </a:r>
            <a:r>
              <a:rPr lang="en-US" altLang="en-US" smtClean="0">
                <a:sym typeface="Symbol" panose="05050102010706020507" pitchFamily="18" charset="2"/>
              </a:rPr>
              <a:t> dari </a:t>
            </a:r>
            <a:r>
              <a:rPr lang="en-US" altLang="en-US" i="1" smtClean="0">
                <a:sym typeface="Symbol" panose="05050102010706020507" pitchFamily="18" charset="2"/>
              </a:rPr>
              <a:t>x</a:t>
            </a:r>
            <a:r>
              <a:rPr lang="en-US" altLang="en-US" smtClean="0">
                <a:sym typeface="Symbol" panose="05050102010706020507" pitchFamily="18" charset="2"/>
              </a:rPr>
              <a:t> ke </a:t>
            </a:r>
            <a:r>
              <a:rPr lang="en-US" altLang="en-US" i="1" smtClean="0">
                <a:sym typeface="Symbol" panose="05050102010706020507" pitchFamily="18" charset="2"/>
              </a:rPr>
              <a:t>y</a:t>
            </a:r>
            <a:r>
              <a:rPr lang="en-US" altLang="en-US" smtClean="0">
                <a:sym typeface="Symbol" panose="05050102010706020507" pitchFamily="18" charset="2"/>
              </a:rPr>
              <a:t> dalam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816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Path dalam Relasi dan Digraph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Juga dapat didefinisikan sebuah relasi </a:t>
            </a:r>
            <a:r>
              <a:rPr lang="en-US" altLang="en-US" i="1" smtClean="0"/>
              <a:t>R</a:t>
            </a:r>
            <a:r>
              <a:rPr lang="en-US" altLang="en-US" baseline="30000" smtClean="0">
                <a:sym typeface="Symbol" panose="05050102010706020507" pitchFamily="18" charset="2"/>
              </a:rPr>
              <a:t></a:t>
            </a:r>
            <a:r>
              <a:rPr lang="en-US" altLang="en-US" smtClean="0">
                <a:sym typeface="Symbol" panose="05050102010706020507" pitchFamily="18" charset="2"/>
              </a:rPr>
              <a:t> pada </a:t>
            </a:r>
            <a:r>
              <a:rPr lang="en-US" altLang="en-US" i="1" smtClean="0">
                <a:sym typeface="Symbol" panose="05050102010706020507" pitchFamily="18" charset="2"/>
              </a:rPr>
              <a:t>A</a:t>
            </a:r>
            <a:r>
              <a:rPr lang="en-US" altLang="en-US" smtClean="0">
                <a:sym typeface="Symbol" panose="05050102010706020507" pitchFamily="18" charset="2"/>
              </a:rPr>
              <a:t>, dituliskan </a:t>
            </a:r>
            <a:r>
              <a:rPr lang="en-US" altLang="en-US" i="1" smtClean="0">
                <a:sym typeface="Symbol" panose="05050102010706020507" pitchFamily="18" charset="2"/>
              </a:rPr>
              <a:t>x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baseline="30000" smtClean="0">
                <a:sym typeface="Symbol" panose="05050102010706020507" pitchFamily="18" charset="2"/>
              </a:rPr>
              <a:t>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en-US" altLang="en-US" i="1" smtClean="0">
                <a:sym typeface="Symbol" panose="05050102010706020507" pitchFamily="18" charset="2"/>
              </a:rPr>
              <a:t>y</a:t>
            </a:r>
            <a:r>
              <a:rPr lang="en-US" altLang="en-US" smtClean="0">
                <a:sym typeface="Symbol" panose="05050102010706020507" pitchFamily="18" charset="2"/>
              </a:rPr>
              <a:t>, yang berarti ada suatu path dalam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 dari </a:t>
            </a:r>
            <a:r>
              <a:rPr lang="en-US" altLang="en-US" i="1" smtClean="0">
                <a:sym typeface="Symbol" panose="05050102010706020507" pitchFamily="18" charset="2"/>
              </a:rPr>
              <a:t>x</a:t>
            </a:r>
            <a:r>
              <a:rPr lang="en-US" altLang="en-US" smtClean="0">
                <a:sym typeface="Symbol" panose="05050102010706020507" pitchFamily="18" charset="2"/>
              </a:rPr>
              <a:t> ke </a:t>
            </a:r>
            <a:r>
              <a:rPr lang="en-US" altLang="en-US" i="1" smtClean="0">
                <a:sym typeface="Symbol" panose="05050102010706020507" pitchFamily="18" charset="2"/>
              </a:rPr>
              <a:t>y</a:t>
            </a:r>
            <a:r>
              <a:rPr lang="en-US" altLang="en-US" smtClean="0"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baseline="30000" smtClean="0">
                <a:sym typeface="Symbol" panose="05050102010706020507" pitchFamily="18" charset="2"/>
              </a:rPr>
              <a:t></a:t>
            </a:r>
            <a:r>
              <a:rPr lang="en-US" altLang="en-US" smtClean="0">
                <a:sym typeface="Symbol" panose="05050102010706020507" pitchFamily="18" charset="2"/>
              </a:rPr>
              <a:t> disebut </a:t>
            </a:r>
            <a:r>
              <a:rPr lang="en-US" altLang="en-US" b="1" i="1" smtClean="0">
                <a:sym typeface="Symbol" panose="05050102010706020507" pitchFamily="18" charset="2"/>
              </a:rPr>
              <a:t>connectivity relation</a:t>
            </a:r>
            <a:r>
              <a:rPr lang="en-US" altLang="en-US" smtClean="0">
                <a:sym typeface="Symbol" panose="05050102010706020507" pitchFamily="18" charset="2"/>
              </a:rPr>
              <a:t> untuk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92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Path dalam Relasi dan Digraph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ct val="30000"/>
              </a:spcBef>
              <a:buNone/>
            </a:pPr>
            <a:r>
              <a:rPr lang="en-US" altLang="en-US" u="sng" smtClean="0"/>
              <a:t>Contoh 13</a:t>
            </a:r>
          </a:p>
          <a:p>
            <a:pPr marL="0" indent="0">
              <a:spcBef>
                <a:spcPct val="30000"/>
              </a:spcBef>
              <a:buNone/>
            </a:pPr>
            <a:r>
              <a:rPr lang="en-US" altLang="en-US" smtClean="0"/>
              <a:t>Ambil </a:t>
            </a:r>
            <a:r>
              <a:rPr lang="en-US" altLang="en-US" i="1" smtClean="0"/>
              <a:t>A</a:t>
            </a:r>
            <a:r>
              <a:rPr lang="en-US" altLang="en-US" smtClean="0"/>
              <a:t> = {</a:t>
            </a:r>
            <a:r>
              <a:rPr lang="en-US" altLang="en-US" i="1" smtClean="0"/>
              <a:t>a</a:t>
            </a:r>
            <a:r>
              <a:rPr lang="en-US" altLang="en-US" smtClean="0"/>
              <a:t>, </a:t>
            </a:r>
            <a:r>
              <a:rPr lang="en-US" altLang="en-US" i="1" smtClean="0"/>
              <a:t>b</a:t>
            </a:r>
            <a:r>
              <a:rPr lang="en-US" altLang="en-US" smtClean="0"/>
              <a:t>, </a:t>
            </a:r>
            <a:r>
              <a:rPr lang="en-US" altLang="en-US" i="1" smtClean="0"/>
              <a:t>c</a:t>
            </a:r>
            <a:r>
              <a:rPr lang="en-US" altLang="en-US" smtClean="0"/>
              <a:t>, </a:t>
            </a:r>
            <a:r>
              <a:rPr lang="en-US" altLang="en-US" i="1" smtClean="0"/>
              <a:t>d</a:t>
            </a:r>
            <a:r>
              <a:rPr lang="en-US" altLang="en-US" smtClean="0"/>
              <a:t>, </a:t>
            </a:r>
            <a:r>
              <a:rPr lang="en-US" altLang="en-US" i="1" smtClean="0"/>
              <a:t>e</a:t>
            </a:r>
            <a:r>
              <a:rPr lang="en-US" altLang="en-US" smtClean="0"/>
              <a:t>} dan </a:t>
            </a:r>
            <a:r>
              <a:rPr lang="en-US" altLang="en-US" i="1" smtClean="0"/>
              <a:t>R</a:t>
            </a:r>
            <a:r>
              <a:rPr lang="en-US" altLang="en-US" smtClean="0"/>
              <a:t> direpresentasikan oleh digraph berikut.</a:t>
            </a:r>
          </a:p>
          <a:p>
            <a:pPr marL="0" indent="0">
              <a:spcBef>
                <a:spcPct val="30000"/>
              </a:spcBef>
              <a:buNone/>
            </a:pPr>
            <a:endParaRPr lang="en-US" altLang="en-US" smtClean="0"/>
          </a:p>
          <a:p>
            <a:pPr marL="0" indent="0">
              <a:spcBef>
                <a:spcPct val="30000"/>
              </a:spcBef>
              <a:buNone/>
            </a:pPr>
            <a:endParaRPr lang="en-US" altLang="en-US" smtClean="0"/>
          </a:p>
          <a:p>
            <a:pPr marL="0" indent="0">
              <a:spcBef>
                <a:spcPct val="30000"/>
              </a:spcBef>
              <a:buNone/>
            </a:pPr>
            <a:endParaRPr lang="en-US" altLang="en-US" smtClean="0"/>
          </a:p>
          <a:p>
            <a:pPr marL="0" indent="0">
              <a:spcBef>
                <a:spcPct val="30000"/>
              </a:spcBef>
              <a:buNone/>
            </a:pPr>
            <a:endParaRPr lang="en-US" altLang="en-US" smtClean="0"/>
          </a:p>
          <a:p>
            <a:pPr marL="0" indent="0">
              <a:spcBef>
                <a:spcPct val="30000"/>
              </a:spcBef>
              <a:buNone/>
            </a:pPr>
            <a:endParaRPr lang="en-US" altLang="en-US" smtClean="0"/>
          </a:p>
          <a:p>
            <a:pPr marL="0" indent="0">
              <a:spcBef>
                <a:spcPct val="30000"/>
              </a:spcBef>
              <a:buNone/>
            </a:pPr>
            <a:r>
              <a:rPr lang="en-US" altLang="en-US" smtClean="0"/>
              <a:t>Hitung: </a:t>
            </a:r>
            <a:r>
              <a:rPr lang="en-US" altLang="en-US" i="1" smtClean="0"/>
              <a:t>R</a:t>
            </a:r>
            <a:r>
              <a:rPr lang="en-US" altLang="en-US" baseline="30000" smtClean="0"/>
              <a:t>2</a:t>
            </a:r>
            <a:r>
              <a:rPr lang="en-US" altLang="en-US" smtClean="0"/>
              <a:t> dan </a:t>
            </a:r>
            <a:r>
              <a:rPr lang="en-US" altLang="en-US" i="1" smtClean="0"/>
              <a:t>R</a:t>
            </a:r>
            <a:r>
              <a:rPr lang="en-US" altLang="en-US" baseline="30000" smtClean="0">
                <a:sym typeface="Symbol" panose="05050102010706020507" pitchFamily="18" charset="2"/>
              </a:rPr>
              <a:t></a:t>
            </a:r>
            <a:r>
              <a:rPr lang="en-US" altLang="en-US" smtClean="0"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4171951" y="3009900"/>
          <a:ext cx="3846513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Visio" r:id="rId3" imgW="2791358" imgH="1541983" progId="Visio.Drawing.11">
                  <p:embed/>
                </p:oleObj>
              </mc:Choice>
              <mc:Fallback>
                <p:oleObj name="Visio" r:id="rId3" imgW="2791358" imgH="1541983" progId="Visio.Drawing.11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1" y="3009900"/>
                        <a:ext cx="3846513" cy="211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724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Path dalam Relasi dan Digraph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b="1" smtClean="0"/>
              <a:t>Jawab</a:t>
            </a:r>
            <a:r>
              <a:rPr lang="en-US" altLang="en-US" smtClean="0"/>
              <a:t>: berdasarkan digraph dari </a:t>
            </a:r>
            <a:r>
              <a:rPr lang="en-US" altLang="en-US" i="1" smtClean="0"/>
              <a:t>R</a:t>
            </a:r>
            <a:r>
              <a:rPr lang="en-US" altLang="en-US" smtClean="0"/>
              <a:t>, diperoleh;</a:t>
            </a:r>
          </a:p>
          <a:p>
            <a:pPr marL="0" indent="0">
              <a:buNone/>
            </a:pPr>
            <a:r>
              <a:rPr lang="en-US" altLang="en-US" i="1" smtClean="0"/>
              <a:t>	a</a:t>
            </a:r>
            <a:r>
              <a:rPr lang="en-US" altLang="en-US" smtClean="0"/>
              <a:t> </a:t>
            </a:r>
            <a:r>
              <a:rPr lang="en-US" altLang="en-US" i="1" smtClean="0"/>
              <a:t>R</a:t>
            </a:r>
            <a:r>
              <a:rPr lang="en-US" altLang="en-US" baseline="30000" smtClean="0"/>
              <a:t>2</a:t>
            </a:r>
            <a:r>
              <a:rPr lang="en-US" altLang="en-US" smtClean="0"/>
              <a:t> </a:t>
            </a:r>
            <a:r>
              <a:rPr lang="en-US" altLang="en-US" i="1" smtClean="0"/>
              <a:t>a</a:t>
            </a:r>
            <a:r>
              <a:rPr lang="en-US" altLang="en-US" smtClean="0"/>
              <a:t> karena </a:t>
            </a:r>
            <a:r>
              <a:rPr lang="en-US" altLang="en-US" i="1" smtClean="0"/>
              <a:t>a</a:t>
            </a:r>
            <a:r>
              <a:rPr lang="en-US" altLang="en-US" smtClean="0"/>
              <a:t> </a:t>
            </a:r>
            <a:r>
              <a:rPr lang="en-US" altLang="en-US" i="1" smtClean="0"/>
              <a:t>R</a:t>
            </a:r>
            <a:r>
              <a:rPr lang="en-US" altLang="en-US" smtClean="0"/>
              <a:t> </a:t>
            </a:r>
            <a:r>
              <a:rPr lang="en-US" altLang="en-US" i="1" smtClean="0"/>
              <a:t>a</a:t>
            </a:r>
            <a:r>
              <a:rPr lang="en-US" altLang="en-US" smtClean="0"/>
              <a:t> dan </a:t>
            </a:r>
            <a:r>
              <a:rPr lang="en-US" altLang="en-US" i="1" smtClean="0"/>
              <a:t>a</a:t>
            </a:r>
            <a:r>
              <a:rPr lang="en-US" altLang="en-US" smtClean="0"/>
              <a:t> </a:t>
            </a:r>
            <a:r>
              <a:rPr lang="en-US" altLang="en-US" i="1" smtClean="0"/>
              <a:t>R</a:t>
            </a:r>
            <a:r>
              <a:rPr lang="en-US" altLang="en-US" smtClean="0"/>
              <a:t> </a:t>
            </a:r>
            <a:r>
              <a:rPr lang="en-US" altLang="en-US" i="1" smtClean="0"/>
              <a:t>a</a:t>
            </a:r>
          </a:p>
          <a:p>
            <a:pPr marL="0" indent="0">
              <a:buNone/>
            </a:pPr>
            <a:r>
              <a:rPr lang="en-US" altLang="en-US" i="1" smtClean="0"/>
              <a:t>	a</a:t>
            </a:r>
            <a:r>
              <a:rPr lang="en-US" altLang="en-US" smtClean="0"/>
              <a:t> </a:t>
            </a:r>
            <a:r>
              <a:rPr lang="en-US" altLang="en-US" i="1" smtClean="0"/>
              <a:t>R</a:t>
            </a:r>
            <a:r>
              <a:rPr lang="en-US" altLang="en-US" baseline="30000" smtClean="0"/>
              <a:t>2</a:t>
            </a:r>
            <a:r>
              <a:rPr lang="en-US" altLang="en-US" smtClean="0"/>
              <a:t> </a:t>
            </a:r>
            <a:r>
              <a:rPr lang="en-US" altLang="en-US" i="1" smtClean="0"/>
              <a:t>b</a:t>
            </a:r>
            <a:r>
              <a:rPr lang="en-US" altLang="en-US" smtClean="0"/>
              <a:t> karena </a:t>
            </a:r>
            <a:r>
              <a:rPr lang="en-US" altLang="en-US" i="1" smtClean="0"/>
              <a:t>a</a:t>
            </a:r>
            <a:r>
              <a:rPr lang="en-US" altLang="en-US" smtClean="0"/>
              <a:t> </a:t>
            </a:r>
            <a:r>
              <a:rPr lang="en-US" altLang="en-US" i="1" smtClean="0"/>
              <a:t>R</a:t>
            </a:r>
            <a:r>
              <a:rPr lang="en-US" altLang="en-US" smtClean="0"/>
              <a:t> </a:t>
            </a:r>
            <a:r>
              <a:rPr lang="en-US" altLang="en-US" i="1" smtClean="0"/>
              <a:t>a</a:t>
            </a:r>
            <a:r>
              <a:rPr lang="en-US" altLang="en-US" smtClean="0"/>
              <a:t> dan </a:t>
            </a:r>
            <a:r>
              <a:rPr lang="en-US" altLang="en-US" i="1" smtClean="0"/>
              <a:t>a</a:t>
            </a:r>
            <a:r>
              <a:rPr lang="en-US" altLang="en-US" smtClean="0"/>
              <a:t> </a:t>
            </a:r>
            <a:r>
              <a:rPr lang="en-US" altLang="en-US" i="1" smtClean="0"/>
              <a:t>R</a:t>
            </a:r>
            <a:r>
              <a:rPr lang="en-US" altLang="en-US" smtClean="0"/>
              <a:t> </a:t>
            </a:r>
            <a:r>
              <a:rPr lang="en-US" altLang="en-US" i="1" smtClean="0"/>
              <a:t>b</a:t>
            </a:r>
          </a:p>
          <a:p>
            <a:pPr marL="0" indent="0">
              <a:buNone/>
            </a:pPr>
            <a:r>
              <a:rPr lang="en-US" altLang="en-US" i="1" smtClean="0"/>
              <a:t>	a</a:t>
            </a:r>
            <a:r>
              <a:rPr lang="en-US" altLang="en-US" smtClean="0"/>
              <a:t> </a:t>
            </a:r>
            <a:r>
              <a:rPr lang="en-US" altLang="en-US" i="1" smtClean="0"/>
              <a:t>R</a:t>
            </a:r>
            <a:r>
              <a:rPr lang="en-US" altLang="en-US" baseline="30000" smtClean="0"/>
              <a:t>2</a:t>
            </a:r>
            <a:r>
              <a:rPr lang="en-US" altLang="en-US" smtClean="0"/>
              <a:t> </a:t>
            </a:r>
            <a:r>
              <a:rPr lang="en-US" altLang="en-US" i="1" smtClean="0"/>
              <a:t>c</a:t>
            </a:r>
            <a:r>
              <a:rPr lang="en-US" altLang="en-US" smtClean="0"/>
              <a:t> karena </a:t>
            </a:r>
            <a:r>
              <a:rPr lang="en-US" altLang="en-US" i="1" smtClean="0"/>
              <a:t>a</a:t>
            </a:r>
            <a:r>
              <a:rPr lang="en-US" altLang="en-US" smtClean="0"/>
              <a:t> </a:t>
            </a:r>
            <a:r>
              <a:rPr lang="en-US" altLang="en-US" i="1" smtClean="0"/>
              <a:t>R</a:t>
            </a:r>
            <a:r>
              <a:rPr lang="en-US" altLang="en-US" smtClean="0"/>
              <a:t> </a:t>
            </a:r>
            <a:r>
              <a:rPr lang="en-US" altLang="en-US" i="1" smtClean="0"/>
              <a:t>b</a:t>
            </a:r>
            <a:r>
              <a:rPr lang="en-US" altLang="en-US" smtClean="0"/>
              <a:t> dan </a:t>
            </a:r>
            <a:r>
              <a:rPr lang="en-US" altLang="en-US" i="1" smtClean="0"/>
              <a:t>b</a:t>
            </a:r>
            <a:r>
              <a:rPr lang="en-US" altLang="en-US" smtClean="0"/>
              <a:t> </a:t>
            </a:r>
            <a:r>
              <a:rPr lang="en-US" altLang="en-US" i="1" smtClean="0"/>
              <a:t>R</a:t>
            </a:r>
            <a:r>
              <a:rPr lang="en-US" altLang="en-US" smtClean="0"/>
              <a:t> </a:t>
            </a:r>
            <a:r>
              <a:rPr lang="en-US" altLang="en-US" i="1" smtClean="0"/>
              <a:t>c</a:t>
            </a:r>
          </a:p>
          <a:p>
            <a:pPr marL="0" indent="0">
              <a:buNone/>
            </a:pPr>
            <a:r>
              <a:rPr lang="en-US" altLang="en-US" i="1" smtClean="0"/>
              <a:t>	b</a:t>
            </a:r>
            <a:r>
              <a:rPr lang="en-US" altLang="en-US" smtClean="0"/>
              <a:t> </a:t>
            </a:r>
            <a:r>
              <a:rPr lang="en-US" altLang="en-US" i="1" smtClean="0"/>
              <a:t>R</a:t>
            </a:r>
            <a:r>
              <a:rPr lang="en-US" altLang="en-US" baseline="30000" smtClean="0"/>
              <a:t>2</a:t>
            </a:r>
            <a:r>
              <a:rPr lang="en-US" altLang="en-US" smtClean="0"/>
              <a:t> </a:t>
            </a:r>
            <a:r>
              <a:rPr lang="en-US" altLang="en-US" i="1" smtClean="0"/>
              <a:t>d</a:t>
            </a:r>
            <a:r>
              <a:rPr lang="en-US" altLang="en-US" smtClean="0"/>
              <a:t> karena </a:t>
            </a:r>
            <a:r>
              <a:rPr lang="en-US" altLang="en-US" i="1" smtClean="0"/>
              <a:t>b</a:t>
            </a:r>
            <a:r>
              <a:rPr lang="en-US" altLang="en-US" smtClean="0"/>
              <a:t> </a:t>
            </a:r>
            <a:r>
              <a:rPr lang="en-US" altLang="en-US" i="1" smtClean="0"/>
              <a:t>R</a:t>
            </a:r>
            <a:r>
              <a:rPr lang="en-US" altLang="en-US" smtClean="0"/>
              <a:t> </a:t>
            </a:r>
            <a:r>
              <a:rPr lang="en-US" altLang="en-US" i="1" smtClean="0"/>
              <a:t>c</a:t>
            </a:r>
            <a:r>
              <a:rPr lang="en-US" altLang="en-US" smtClean="0"/>
              <a:t> dan </a:t>
            </a:r>
            <a:r>
              <a:rPr lang="en-US" altLang="en-US" i="1" smtClean="0"/>
              <a:t>c</a:t>
            </a:r>
            <a:r>
              <a:rPr lang="en-US" altLang="en-US" smtClean="0"/>
              <a:t> </a:t>
            </a:r>
            <a:r>
              <a:rPr lang="en-US" altLang="en-US" i="1" smtClean="0"/>
              <a:t>R</a:t>
            </a:r>
            <a:r>
              <a:rPr lang="en-US" altLang="en-US" smtClean="0"/>
              <a:t> </a:t>
            </a:r>
            <a:r>
              <a:rPr lang="en-US" altLang="en-US" i="1" smtClean="0"/>
              <a:t>d</a:t>
            </a:r>
          </a:p>
          <a:p>
            <a:pPr marL="0" indent="0">
              <a:buNone/>
            </a:pPr>
            <a:r>
              <a:rPr lang="en-US" altLang="en-US" i="1" smtClean="0"/>
              <a:t>	b</a:t>
            </a:r>
            <a:r>
              <a:rPr lang="en-US" altLang="en-US" smtClean="0"/>
              <a:t> </a:t>
            </a:r>
            <a:r>
              <a:rPr lang="en-US" altLang="en-US" i="1" smtClean="0"/>
              <a:t>R</a:t>
            </a:r>
            <a:r>
              <a:rPr lang="en-US" altLang="en-US" baseline="30000" smtClean="0"/>
              <a:t>2</a:t>
            </a:r>
            <a:r>
              <a:rPr lang="en-US" altLang="en-US" smtClean="0"/>
              <a:t> </a:t>
            </a:r>
            <a:r>
              <a:rPr lang="en-US" altLang="en-US" i="1" smtClean="0"/>
              <a:t>e</a:t>
            </a:r>
            <a:r>
              <a:rPr lang="en-US" altLang="en-US" smtClean="0"/>
              <a:t> karena </a:t>
            </a:r>
            <a:r>
              <a:rPr lang="en-US" altLang="en-US" i="1" smtClean="0"/>
              <a:t>b</a:t>
            </a:r>
            <a:r>
              <a:rPr lang="en-US" altLang="en-US" smtClean="0"/>
              <a:t> </a:t>
            </a:r>
            <a:r>
              <a:rPr lang="en-US" altLang="en-US" i="1" smtClean="0"/>
              <a:t>R</a:t>
            </a:r>
            <a:r>
              <a:rPr lang="en-US" altLang="en-US" smtClean="0"/>
              <a:t> </a:t>
            </a:r>
            <a:r>
              <a:rPr lang="en-US" altLang="en-US" i="1" smtClean="0"/>
              <a:t>c</a:t>
            </a:r>
            <a:r>
              <a:rPr lang="en-US" altLang="en-US" smtClean="0"/>
              <a:t> dan </a:t>
            </a:r>
            <a:r>
              <a:rPr lang="en-US" altLang="en-US" i="1" smtClean="0"/>
              <a:t>c</a:t>
            </a:r>
            <a:r>
              <a:rPr lang="en-US" altLang="en-US" smtClean="0"/>
              <a:t> </a:t>
            </a:r>
            <a:r>
              <a:rPr lang="en-US" altLang="en-US" i="1" smtClean="0"/>
              <a:t>R</a:t>
            </a:r>
            <a:r>
              <a:rPr lang="en-US" altLang="en-US" smtClean="0"/>
              <a:t> </a:t>
            </a:r>
            <a:r>
              <a:rPr lang="en-US" altLang="en-US" i="1" smtClean="0"/>
              <a:t>e</a:t>
            </a:r>
          </a:p>
          <a:p>
            <a:pPr marL="0" indent="0">
              <a:buNone/>
            </a:pPr>
            <a:r>
              <a:rPr lang="en-US" altLang="en-US" i="1" smtClean="0"/>
              <a:t>	c</a:t>
            </a:r>
            <a:r>
              <a:rPr lang="en-US" altLang="en-US" smtClean="0"/>
              <a:t> </a:t>
            </a:r>
            <a:r>
              <a:rPr lang="en-US" altLang="en-US" i="1" smtClean="0"/>
              <a:t>R</a:t>
            </a:r>
            <a:r>
              <a:rPr lang="en-US" altLang="en-US" baseline="30000" smtClean="0"/>
              <a:t>2</a:t>
            </a:r>
            <a:r>
              <a:rPr lang="en-US" altLang="en-US" smtClean="0"/>
              <a:t> </a:t>
            </a:r>
            <a:r>
              <a:rPr lang="en-US" altLang="en-US" i="1" smtClean="0"/>
              <a:t>e</a:t>
            </a:r>
            <a:r>
              <a:rPr lang="en-US" altLang="en-US" smtClean="0"/>
              <a:t> karena </a:t>
            </a:r>
            <a:r>
              <a:rPr lang="en-US" altLang="en-US" i="1" smtClean="0"/>
              <a:t>c</a:t>
            </a:r>
            <a:r>
              <a:rPr lang="en-US" altLang="en-US" smtClean="0"/>
              <a:t> </a:t>
            </a:r>
            <a:r>
              <a:rPr lang="en-US" altLang="en-US" i="1" smtClean="0"/>
              <a:t>R</a:t>
            </a:r>
            <a:r>
              <a:rPr lang="en-US" altLang="en-US" smtClean="0"/>
              <a:t> </a:t>
            </a:r>
            <a:r>
              <a:rPr lang="en-US" altLang="en-US" i="1" smtClean="0"/>
              <a:t>d</a:t>
            </a:r>
            <a:r>
              <a:rPr lang="en-US" altLang="en-US" smtClean="0"/>
              <a:t> dan </a:t>
            </a:r>
            <a:r>
              <a:rPr lang="en-US" altLang="en-US" i="1" smtClean="0"/>
              <a:t>d</a:t>
            </a:r>
            <a:r>
              <a:rPr lang="en-US" altLang="en-US" smtClean="0"/>
              <a:t> </a:t>
            </a:r>
            <a:r>
              <a:rPr lang="en-US" altLang="en-US" i="1" smtClean="0"/>
              <a:t>R</a:t>
            </a:r>
            <a:r>
              <a:rPr lang="en-US" altLang="en-US" smtClean="0"/>
              <a:t> </a:t>
            </a:r>
            <a:r>
              <a:rPr lang="en-US" altLang="en-US" i="1" smtClean="0"/>
              <a:t>e</a:t>
            </a:r>
          </a:p>
          <a:p>
            <a:pPr marL="0" indent="0">
              <a:buNone/>
            </a:pPr>
            <a:r>
              <a:rPr lang="en-US" altLang="en-US" smtClean="0"/>
              <a:t>Karena itu,</a:t>
            </a:r>
          </a:p>
          <a:p>
            <a:pPr marL="0" indent="0">
              <a:buNone/>
            </a:pPr>
            <a:r>
              <a:rPr lang="en-US" altLang="en-US" i="1" smtClean="0"/>
              <a:t>	R</a:t>
            </a:r>
            <a:r>
              <a:rPr lang="en-US" altLang="en-US" baseline="30000" smtClean="0"/>
              <a:t>2</a:t>
            </a:r>
            <a:r>
              <a:rPr lang="en-US" altLang="en-US" smtClean="0"/>
              <a:t> = {(a,a), (a,b), (a,c), (b,d), (b,e), (c,e)}</a:t>
            </a:r>
          </a:p>
        </p:txBody>
      </p:sp>
    </p:spTree>
    <p:extLst>
      <p:ext uri="{BB962C8B-B14F-4D97-AF65-F5344CB8AC3E}">
        <p14:creationId xmlns:p14="http://schemas.microsoft.com/office/powerpoint/2010/main" val="86348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Path dalam Relasi dan Digraph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55000"/>
              </a:spcBef>
              <a:buNone/>
            </a:pPr>
            <a:r>
              <a:rPr lang="en-US" altLang="en-US" smtClean="0"/>
              <a:t>Untuk menghitung </a:t>
            </a:r>
            <a:r>
              <a:rPr lang="en-US" altLang="en-US" i="1" smtClean="0"/>
              <a:t>R</a:t>
            </a:r>
            <a:r>
              <a:rPr lang="en-US" altLang="en-US" baseline="30000" smtClean="0">
                <a:sym typeface="Symbol" panose="05050102010706020507" pitchFamily="18" charset="2"/>
              </a:rPr>
              <a:t></a:t>
            </a:r>
            <a:r>
              <a:rPr lang="en-US" altLang="en-US" smtClean="0">
                <a:sym typeface="Symbol" panose="05050102010706020507" pitchFamily="18" charset="2"/>
              </a:rPr>
              <a:t>, diperlukan seluruh pasangan terurut dari simpul</a:t>
            </a:r>
            <a:r>
              <a:rPr lang="en-US" altLang="en-US" baseline="30000" smtClean="0">
                <a:sym typeface="Symbol" panose="05050102010706020507" pitchFamily="18" charset="2"/>
              </a:rPr>
              <a:t>2</a:t>
            </a:r>
            <a:r>
              <a:rPr lang="en-US" altLang="en-US" smtClean="0">
                <a:sym typeface="Symbol" panose="05050102010706020507" pitchFamily="18" charset="2"/>
              </a:rPr>
              <a:t> untuk mana terdapat sebuah path dengan panjang sembarang dari simpul pertama ke simpul kedua.</a:t>
            </a:r>
          </a:p>
          <a:p>
            <a:pPr marL="0" indent="0">
              <a:spcBef>
                <a:spcPct val="55000"/>
              </a:spcBef>
              <a:buNone/>
            </a:pPr>
            <a:r>
              <a:rPr lang="en-US" altLang="en-US" smtClean="0">
                <a:sym typeface="Symbol" panose="05050102010706020507" pitchFamily="18" charset="2"/>
              </a:rPr>
              <a:t>Dari digraph diperoleh,</a:t>
            </a:r>
          </a:p>
          <a:p>
            <a:pPr marL="0" indent="0">
              <a:spcBef>
                <a:spcPct val="55000"/>
              </a:spcBef>
              <a:buNone/>
            </a:pP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baseline="30000" smtClean="0">
                <a:sym typeface="Symbol" panose="05050102010706020507" pitchFamily="18" charset="2"/>
              </a:rPr>
              <a:t></a:t>
            </a:r>
            <a:r>
              <a:rPr lang="en-US" altLang="en-US" smtClean="0">
                <a:sym typeface="Symbol" panose="05050102010706020507" pitchFamily="18" charset="2"/>
              </a:rPr>
              <a:t> = {(a,a), (a,b), (a,c), (a,d), (a,e), (b,c), (b,d), 	(b,e), (c,d), (c,e), (d,e)}.</a:t>
            </a:r>
          </a:p>
        </p:txBody>
      </p:sp>
    </p:spTree>
    <p:extLst>
      <p:ext uri="{BB962C8B-B14F-4D97-AF65-F5344CB8AC3E}">
        <p14:creationId xmlns:p14="http://schemas.microsoft.com/office/powerpoint/2010/main" val="31355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Path dalam Relasi dan Digraph</a:t>
            </a:r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u="sng" smtClean="0"/>
              <a:t>Teorema 3</a:t>
            </a:r>
          </a:p>
          <a:p>
            <a:pPr marL="0" indent="0">
              <a:buNone/>
            </a:pPr>
            <a:r>
              <a:rPr lang="en-US" altLang="en-US" smtClean="0"/>
              <a:t>Jika </a:t>
            </a:r>
            <a:r>
              <a:rPr lang="en-US" altLang="en-US" i="1" smtClean="0"/>
              <a:t>R</a:t>
            </a:r>
            <a:r>
              <a:rPr lang="en-US" altLang="en-US" smtClean="0"/>
              <a:t> adalah sebuah relasi pada </a:t>
            </a:r>
            <a:r>
              <a:rPr lang="en-US" altLang="en-US" i="1" smtClean="0"/>
              <a:t>A</a:t>
            </a:r>
            <a:r>
              <a:rPr lang="en-US" altLang="en-US" smtClean="0"/>
              <a:t> = {</a:t>
            </a:r>
            <a:r>
              <a:rPr lang="en-US" altLang="en-US" i="1" smtClean="0"/>
              <a:t>a</a:t>
            </a:r>
            <a:r>
              <a:rPr lang="en-US" altLang="en-US" baseline="-25000" smtClean="0"/>
              <a:t>1</a:t>
            </a:r>
            <a:r>
              <a:rPr lang="en-US" altLang="en-US" smtClean="0"/>
              <a:t>, </a:t>
            </a:r>
            <a:r>
              <a:rPr lang="en-US" altLang="en-US" i="1" smtClean="0"/>
              <a:t>a</a:t>
            </a:r>
            <a:r>
              <a:rPr lang="en-US" altLang="en-US" baseline="-25000" smtClean="0"/>
              <a:t>2</a:t>
            </a:r>
            <a:r>
              <a:rPr lang="en-US" altLang="en-US" smtClean="0"/>
              <a:t>, …, </a:t>
            </a:r>
            <a:r>
              <a:rPr lang="en-US" altLang="en-US" i="1" smtClean="0"/>
              <a:t>a</a:t>
            </a:r>
            <a:r>
              <a:rPr lang="en-US" altLang="en-US" i="1" baseline="-25000" smtClean="0"/>
              <a:t>n</a:t>
            </a:r>
            <a:r>
              <a:rPr lang="en-US" altLang="en-US" smtClean="0"/>
              <a:t>}, maka</a:t>
            </a:r>
          </a:p>
          <a:p>
            <a:pPr marL="0" indent="0">
              <a:buNone/>
            </a:pPr>
            <a:endParaRPr lang="en-US" altLang="en-US" smtClean="0"/>
          </a:p>
          <a:p>
            <a:pPr marL="0" indent="0">
              <a:buNone/>
            </a:pPr>
            <a:endParaRPr lang="en-US" altLang="en-US" smtClean="0"/>
          </a:p>
          <a:p>
            <a:pPr marL="0" indent="0">
              <a:buNone/>
            </a:pPr>
            <a:endParaRPr lang="en-US" altLang="en-US" smtClean="0"/>
          </a:p>
          <a:p>
            <a:pPr marL="0" indent="0">
              <a:buNone/>
            </a:pPr>
            <a:endParaRPr lang="en-US" altLang="en-US" smtClean="0"/>
          </a:p>
          <a:p>
            <a:pPr marL="0" indent="0">
              <a:buNone/>
            </a:pPr>
            <a:endParaRPr lang="en-US" altLang="en-US" smtClean="0"/>
          </a:p>
        </p:txBody>
      </p:sp>
      <p:graphicFrame>
        <p:nvGraphicFramePr>
          <p:cNvPr id="9218" name="Object 7"/>
          <p:cNvGraphicFramePr>
            <a:graphicFrameLocks noChangeAspect="1"/>
          </p:cNvGraphicFramePr>
          <p:nvPr>
            <p:ph sz="half" idx="4294967295"/>
          </p:nvPr>
        </p:nvGraphicFramePr>
        <p:xfrm>
          <a:off x="3963988" y="2835275"/>
          <a:ext cx="239236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3" imgW="1091880" imgH="241200" progId="Equation.3">
                  <p:embed/>
                </p:oleObj>
              </mc:Choice>
              <mc:Fallback>
                <p:oleObj name="Equation" r:id="rId3" imgW="1091880" imgH="241200" progId="Equation.3">
                  <p:embed/>
                  <p:pic>
                    <p:nvPicPr>
                      <p:cNvPr id="921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988" y="2835275"/>
                        <a:ext cx="2392362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72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855</TotalTime>
  <Words>1269</Words>
  <Application>Microsoft Office PowerPoint</Application>
  <PresentationFormat>Widescreen</PresentationFormat>
  <Paragraphs>152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Gill Sans MT</vt:lpstr>
      <vt:lpstr>Symbol</vt:lpstr>
      <vt:lpstr>Times New Roman</vt:lpstr>
      <vt:lpstr>Gallery</vt:lpstr>
      <vt:lpstr>Microsoft Visio Drawing</vt:lpstr>
      <vt:lpstr>Microsoft Equation 3.0</vt:lpstr>
      <vt:lpstr>matematika diskrit 2: Relasi dan sifatnya</vt:lpstr>
      <vt:lpstr>Path dalam Relasi dan Digraph</vt:lpstr>
      <vt:lpstr>Path dalam Relasi dan Digraph</vt:lpstr>
      <vt:lpstr>Path dalam Relasi dan Digraph</vt:lpstr>
      <vt:lpstr>Path dalam Relasi dan Digraph</vt:lpstr>
      <vt:lpstr>Path dalam Relasi dan Digraph</vt:lpstr>
      <vt:lpstr>Path dalam Relasi dan Digraph</vt:lpstr>
      <vt:lpstr>Path dalam Relasi dan Digraph</vt:lpstr>
      <vt:lpstr>Path dalam Relasi dan Digraph</vt:lpstr>
      <vt:lpstr>PowerPoint Presentation</vt:lpstr>
      <vt:lpstr>PowerPoint Presentation</vt:lpstr>
      <vt:lpstr>PowerPoint Presentation</vt:lpstr>
      <vt:lpstr>Sifat-Sifat Relasi</vt:lpstr>
      <vt:lpstr>Sifat-sifat Relasi</vt:lpstr>
      <vt:lpstr>Sifat-sifat Relasi</vt:lpstr>
      <vt:lpstr>Sifat-sifat Relasi</vt:lpstr>
      <vt:lpstr>Sifat-sifat Relasi</vt:lpstr>
      <vt:lpstr>Sifat-sifat Relasi</vt:lpstr>
      <vt:lpstr>Sifat-sifat Relasi</vt:lpstr>
      <vt:lpstr>Sifat-sifat Relasi</vt:lpstr>
      <vt:lpstr>Sifat-sifat Relasi</vt:lpstr>
      <vt:lpstr>Sifat-sifat Relasi</vt:lpstr>
      <vt:lpstr>Sifat-sifat Relasi</vt:lpstr>
      <vt:lpstr>Sifat-sifat Relasi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Sekian dan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matematika diskrit 2</dc:title>
  <dc:creator>Ayu Latifah</dc:creator>
  <cp:lastModifiedBy>Windows User</cp:lastModifiedBy>
  <cp:revision>55</cp:revision>
  <dcterms:created xsi:type="dcterms:W3CDTF">2019-08-28T09:29:55Z</dcterms:created>
  <dcterms:modified xsi:type="dcterms:W3CDTF">2019-10-14T05:53:40Z</dcterms:modified>
</cp:coreProperties>
</file>