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smtClean="0"/>
              <a:t>FUNGSI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830263" lvl="1" indent="-381000">
              <a:buFont typeface="Wingdings 2" panose="05020102010507070707" pitchFamily="18" charset="2"/>
              <a:buNone/>
            </a:pPr>
            <a:r>
              <a:rPr lang="en-US" altLang="en-US" i="1" dirty="0"/>
              <a:t>f</a:t>
            </a:r>
            <a:r>
              <a:rPr lang="en-US" altLang="en-US" dirty="0"/>
              <a:t> 	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i="1" dirty="0"/>
              <a:t>everywhere defined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Dom (</a:t>
            </a:r>
            <a:r>
              <a:rPr lang="en-US" altLang="en-US" i="1" dirty="0"/>
              <a:t>f</a:t>
            </a:r>
            <a:r>
              <a:rPr lang="en-US" altLang="en-US" dirty="0"/>
              <a:t>) =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 marL="830263" lvl="1" indent="-381000">
              <a:buFont typeface="Wingdings 2" panose="05020102010507070707" pitchFamily="18" charset="2"/>
              <a:buNone/>
            </a:pPr>
            <a:r>
              <a:rPr lang="en-US" altLang="en-US" i="1" dirty="0"/>
              <a:t>f</a:t>
            </a:r>
            <a:r>
              <a:rPr lang="en-US" altLang="en-US" dirty="0"/>
              <a:t> 	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i="1" dirty="0"/>
              <a:t>onto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Ran (</a:t>
            </a:r>
            <a:r>
              <a:rPr lang="en-US" altLang="en-US" i="1" dirty="0"/>
              <a:t>f</a:t>
            </a:r>
            <a:r>
              <a:rPr lang="en-US" altLang="en-US" dirty="0"/>
              <a:t>) =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830263" lvl="1" indent="-381000">
              <a:buFont typeface="Wingdings 2" panose="05020102010507070707" pitchFamily="18" charset="2"/>
              <a:buNone/>
            </a:pPr>
            <a:r>
              <a:rPr lang="en-US" altLang="en-US" i="1" dirty="0"/>
              <a:t>f</a:t>
            </a:r>
            <a:r>
              <a:rPr lang="en-US" altLang="en-US" dirty="0"/>
              <a:t> 	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i="1" dirty="0"/>
              <a:t>one to one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diperoleh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’)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’ yang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510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 4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dirty="0"/>
              <a:t>}, </a:t>
            </a:r>
            <a:r>
              <a:rPr lang="en-US" altLang="en-US" i="1" dirty="0"/>
              <a:t>B</a:t>
            </a:r>
            <a:r>
              <a:rPr lang="en-US" altLang="en-US" dirty="0"/>
              <a:t> = {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}, </a:t>
            </a:r>
            <a:r>
              <a:rPr lang="en-US" altLang="en-US" i="1" dirty="0"/>
              <a:t>C</a:t>
            </a:r>
            <a:r>
              <a:rPr lang="en-US" altLang="en-US" dirty="0"/>
              <a:t> = {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},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baseline="-25000" dirty="0"/>
              <a:t>4</a:t>
            </a:r>
            <a:r>
              <a:rPr lang="en-US" altLang="en-US" dirty="0"/>
              <a:t>}. 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Pertimbangkan</a:t>
            </a:r>
            <a:r>
              <a:rPr lang="en-US" altLang="en-US" dirty="0"/>
              <a:t> </a:t>
            </a:r>
            <a:r>
              <a:rPr lang="en-US" altLang="en-US" dirty="0" err="1"/>
              <a:t>empat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;</a:t>
            </a:r>
          </a:p>
          <a:p>
            <a:pPr marL="1258888" lvl="1" indent="-533400">
              <a:buFontTx/>
              <a:buAutoNum type="alphaLcParenR"/>
            </a:pP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= {(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), (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), (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)}</a:t>
            </a:r>
          </a:p>
          <a:p>
            <a:pPr marL="1258888" lvl="1" indent="-533400">
              <a:buFontTx/>
              <a:buAutoNum type="alphaLcParenR"/>
            </a:pP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= {(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), (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), (</a:t>
            </a:r>
            <a:r>
              <a:rPr lang="en-US" altLang="en-US" i="1" dirty="0"/>
              <a:t>a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baseline="-25000" dirty="0"/>
              <a:t>4</a:t>
            </a:r>
            <a:r>
              <a:rPr lang="en-US" altLang="en-US" dirty="0"/>
              <a:t>)}</a:t>
            </a:r>
          </a:p>
          <a:p>
            <a:pPr marL="1258888" lvl="1" indent="-533400">
              <a:buFontTx/>
              <a:buAutoNum type="alphaLcParenR"/>
            </a:pP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3</a:t>
            </a:r>
            <a:r>
              <a:rPr lang="en-US" altLang="en-US" dirty="0"/>
              <a:t> = {(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), (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), (</a:t>
            </a:r>
            <a:r>
              <a:rPr lang="en-US" altLang="en-US" i="1" dirty="0"/>
              <a:t>b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)}</a:t>
            </a:r>
          </a:p>
          <a:p>
            <a:pPr marL="1258888" lvl="1" indent="-533400">
              <a:buFontTx/>
              <a:buAutoNum type="alphaLcParenR"/>
            </a:pP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4</a:t>
            </a:r>
            <a:r>
              <a:rPr lang="en-US" altLang="en-US" dirty="0"/>
              <a:t> = {(</a:t>
            </a: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), (</a:t>
            </a: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), (</a:t>
            </a:r>
            <a:r>
              <a:rPr lang="en-US" altLang="en-US" i="1" dirty="0"/>
              <a:t>d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)}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25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buFontTx/>
              <a:buNone/>
            </a:pPr>
            <a:r>
              <a:rPr lang="en-US" altLang="en-US" dirty="0" err="1"/>
              <a:t>Jawab</a:t>
            </a:r>
            <a:endParaRPr lang="en-US" altLang="en-US" dirty="0"/>
          </a:p>
          <a:p>
            <a:pPr marL="531813" indent="-531813">
              <a:buFontTx/>
              <a:buNone/>
            </a:pPr>
            <a:r>
              <a:rPr lang="en-US" altLang="en-US" dirty="0"/>
              <a:t>(a) 	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everywhere defined, one to one, </a:t>
            </a:r>
            <a:r>
              <a:rPr lang="en-US" altLang="en-US" dirty="0" err="1"/>
              <a:t>dan</a:t>
            </a:r>
            <a:r>
              <a:rPr lang="en-US" altLang="en-US" dirty="0"/>
              <a:t> onto.</a:t>
            </a:r>
          </a:p>
          <a:p>
            <a:pPr marL="531813" indent="-531813">
              <a:buFontTx/>
              <a:buNone/>
            </a:pPr>
            <a:r>
              <a:rPr lang="en-US" altLang="en-US" dirty="0"/>
              <a:t>(b) 	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everywhere defined, one to one,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onto</a:t>
            </a:r>
          </a:p>
          <a:p>
            <a:pPr marL="531813" indent="-531813">
              <a:buFontTx/>
              <a:buNone/>
            </a:pPr>
            <a:r>
              <a:rPr lang="en-US" altLang="en-US" dirty="0"/>
              <a:t>(c) 	</a:t>
            </a:r>
            <a:r>
              <a:rPr lang="en-US" altLang="en-US" i="1" dirty="0"/>
              <a:t>f</a:t>
            </a:r>
            <a:r>
              <a:rPr lang="en-US" altLang="en-US" baseline="-25000" dirty="0"/>
              <a:t>3</a:t>
            </a:r>
            <a:r>
              <a:rPr lang="en-US" altLang="en-US" dirty="0"/>
              <a:t> everywhere defined, onto,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one to one</a:t>
            </a:r>
          </a:p>
          <a:p>
            <a:pPr marL="531813" indent="-531813">
              <a:buFontTx/>
              <a:buNone/>
            </a:pPr>
            <a:r>
              <a:rPr lang="en-US" altLang="en-US" dirty="0"/>
              <a:t>(d) 	</a:t>
            </a:r>
            <a:r>
              <a:rPr lang="en-US" altLang="en-US" i="1" dirty="0"/>
              <a:t>f</a:t>
            </a:r>
            <a:r>
              <a:rPr lang="en-US" altLang="en-US" baseline="-25000" dirty="0"/>
              <a:t>4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everywhere defined, </a:t>
            </a:r>
            <a:r>
              <a:rPr lang="en-US" altLang="en-US" dirty="0" err="1"/>
              <a:t>tidak</a:t>
            </a:r>
            <a:r>
              <a:rPr lang="en-US" altLang="en-US" dirty="0"/>
              <a:t> one to one,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onto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07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: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one-to-one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mengaitkan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setiap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Dom (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Ran (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). 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cara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ini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setiap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Ran (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klop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satu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hanya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satu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Dom (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pPr marL="0" indent="0"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seperti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ini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seringkali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sebagai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one-to-one correspondence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bijection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juga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everywhere defined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onto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one-to-one correspondence between A and B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16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invertible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: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dikatakan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sebagai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invertible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inversnya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 –1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juga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 5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Ambil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= {(1, </a:t>
            </a:r>
            <a:r>
              <a:rPr lang="en-US" altLang="en-US" i="1" dirty="0"/>
              <a:t>a</a:t>
            </a:r>
            <a:r>
              <a:rPr lang="en-US" altLang="en-US" dirty="0"/>
              <a:t>), (2, </a:t>
            </a:r>
            <a:r>
              <a:rPr lang="en-US" altLang="en-US" i="1" dirty="0"/>
              <a:t>a</a:t>
            </a:r>
            <a:r>
              <a:rPr lang="en-US" altLang="en-US" dirty="0"/>
              <a:t>), (3, </a:t>
            </a:r>
            <a:r>
              <a:rPr lang="en-US" altLang="en-US" i="1" dirty="0"/>
              <a:t>d</a:t>
            </a:r>
            <a:r>
              <a:rPr lang="en-US" altLang="en-US" dirty="0"/>
              <a:t>), (4, </a:t>
            </a:r>
            <a:r>
              <a:rPr lang="en-US" altLang="en-US" i="1" dirty="0"/>
              <a:t>c</a:t>
            </a:r>
            <a:r>
              <a:rPr lang="en-US" altLang="en-US" dirty="0"/>
              <a:t>)}.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 –1</a:t>
            </a:r>
            <a:r>
              <a:rPr lang="en-US" altLang="en-US" dirty="0">
                <a:sym typeface="Symbol" panose="05050102010706020507" pitchFamily="18" charset="2"/>
              </a:rPr>
              <a:t> = {(a, 1), (a, 2), (d, 3), (c, 4)}.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Terlihat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bahwa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 –1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bukan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karena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 –1</a:t>
            </a:r>
            <a:r>
              <a:rPr lang="en-US" altLang="en-US" dirty="0">
                <a:sym typeface="Symbol" panose="05050102010706020507" pitchFamily="18" charset="2"/>
              </a:rPr>
              <a:t>(a) = {1, 2</a:t>
            </a:r>
            <a:r>
              <a:rPr lang="en-US" altLang="en-US" dirty="0" smtClean="0">
                <a:sym typeface="Symbol" panose="05050102010706020507" pitchFamily="18" charset="2"/>
              </a:rPr>
              <a:t>}.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694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: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898525" lvl="1" indent="-449263">
              <a:buFont typeface="Wingdings 2" panose="05020102010507070707" pitchFamily="18" charset="2"/>
              <a:buAutoNum type="alphaLcParenR"/>
            </a:pP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baseline="30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hanya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one to one.</a:t>
            </a:r>
          </a:p>
          <a:p>
            <a:pPr marL="898525" lvl="1" indent="-449263">
              <a:buFont typeface="Wingdings 2" panose="05020102010507070707" pitchFamily="18" charset="2"/>
              <a:buAutoNum type="alphaLcParenR"/>
            </a:pP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baseline="30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baseline="30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juga</a:t>
            </a:r>
            <a:r>
              <a:rPr lang="en-US" altLang="en-US" dirty="0">
                <a:sym typeface="Symbol" panose="05050102010706020507" pitchFamily="18" charset="2"/>
              </a:rPr>
              <a:t> one to one.</a:t>
            </a:r>
          </a:p>
          <a:p>
            <a:pPr marL="898525" lvl="1" indent="-449263">
              <a:buFont typeface="Wingdings 2" panose="05020102010507070707" pitchFamily="18" charset="2"/>
              <a:buAutoNum type="alphaLcParenR"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baseline="30000" dirty="0">
                <a:sym typeface="Symbol" panose="05050102010706020507" pitchFamily="18" charset="2"/>
              </a:rPr>
              <a:t>–1 </a:t>
            </a:r>
            <a:r>
              <a:rPr lang="en-US" altLang="en-US" dirty="0">
                <a:sym typeface="Symbol" panose="05050102010706020507" pitchFamily="18" charset="2"/>
              </a:rPr>
              <a:t>everywhere defined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hanya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onto.</a:t>
            </a:r>
          </a:p>
          <a:p>
            <a:pPr marL="898525" lvl="1" indent="-449263">
              <a:buFont typeface="Wingdings 2" panose="05020102010507070707" pitchFamily="18" charset="2"/>
              <a:buAutoNum type="alphaLcParenR"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baseline="30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onto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hanya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everywhere defined.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Teorema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en-US" sz="3200" dirty="0" err="1"/>
              <a:t>Ambil</a:t>
            </a:r>
            <a:r>
              <a:rPr lang="en-US" altLang="en-US" sz="3200" dirty="0"/>
              <a:t> </a:t>
            </a:r>
            <a:r>
              <a:rPr lang="en-US" altLang="en-US" sz="3200" dirty="0" err="1"/>
              <a:t>fungsi</a:t>
            </a:r>
            <a:r>
              <a:rPr lang="en-US" altLang="en-US" sz="3200" dirty="0"/>
              <a:t> </a:t>
            </a:r>
            <a:r>
              <a:rPr lang="en-US" altLang="en-US" sz="3200" i="1" dirty="0"/>
              <a:t>f</a:t>
            </a:r>
            <a:r>
              <a:rPr lang="en-US" altLang="en-US" sz="3200" dirty="0"/>
              <a:t> : </a:t>
            </a:r>
            <a:r>
              <a:rPr lang="en-US" altLang="en-US" sz="3200" i="1" dirty="0"/>
              <a:t>A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 </a:t>
            </a:r>
            <a:r>
              <a:rPr lang="en-US" altLang="en-US" sz="3200" i="1" dirty="0">
                <a:sym typeface="Symbol" panose="05050102010706020507" pitchFamily="18" charset="2"/>
              </a:rPr>
              <a:t>B</a:t>
            </a:r>
            <a:r>
              <a:rPr lang="en-US" altLang="en-US" sz="3200" dirty="0">
                <a:sym typeface="Symbol" panose="05050102010706020507" pitchFamily="18" charset="2"/>
              </a:rPr>
              <a:t>. </a:t>
            </a:r>
            <a:r>
              <a:rPr lang="en-US" altLang="en-US" sz="3200" dirty="0" err="1">
                <a:sym typeface="Symbol" panose="05050102010706020507" pitchFamily="18" charset="2"/>
              </a:rPr>
              <a:t>Maka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 marL="1162050" lvl="1" indent="-533400">
              <a:buFont typeface="Wingdings 2" panose="05020102010507070707" pitchFamily="18" charset="2"/>
              <a:buAutoNum type="alphaLcParenR"/>
            </a:pPr>
            <a:r>
              <a:rPr lang="en-US" altLang="en-US" sz="3200" dirty="0">
                <a:sym typeface="Symbol" panose="05050102010706020507" pitchFamily="18" charset="2"/>
              </a:rPr>
              <a:t>1</a:t>
            </a:r>
            <a:r>
              <a:rPr lang="en-US" altLang="en-US" sz="3200" i="1" baseline="-25000" dirty="0">
                <a:sym typeface="Symbol" panose="05050102010706020507" pitchFamily="18" charset="2"/>
              </a:rPr>
              <a:t>B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◦ </a:t>
            </a:r>
            <a:r>
              <a:rPr lang="en-US" altLang="en-US" sz="32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32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</a:p>
          <a:p>
            <a:pPr marL="1162050" lvl="1" indent="-533400">
              <a:buFont typeface="Wingdings 2" panose="05020102010507070707" pitchFamily="18" charset="2"/>
              <a:buAutoNum type="alphaLcParenR"/>
            </a:pP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◦ 1</a:t>
            </a:r>
            <a:r>
              <a:rPr lang="en-US" altLang="en-US" sz="3200" i="1" baseline="-25000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32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</a:p>
          <a:p>
            <a:pPr marL="0" indent="0">
              <a:buFontTx/>
              <a:buNone/>
            </a:pP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Dan </a:t>
            </a:r>
            <a:r>
              <a:rPr lang="en-US" altLang="en-US" sz="3200" dirty="0" err="1">
                <a:cs typeface="Arial" panose="020B0604020202020204" pitchFamily="34" charset="0"/>
                <a:sym typeface="Symbol" panose="05050102010706020507" pitchFamily="18" charset="2"/>
              </a:rPr>
              <a:t>jika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i="1" dirty="0">
                <a:cs typeface="Arial" panose="020B0604020202020204" pitchFamily="34" charset="0"/>
                <a:sym typeface="Symbol" panose="05050102010706020507" pitchFamily="18" charset="2"/>
              </a:rPr>
              <a:t>one-to-one correspondence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3200" dirty="0" err="1">
                <a:cs typeface="Arial" panose="020B0604020202020204" pitchFamily="34" charset="0"/>
                <a:sym typeface="Symbol" panose="05050102010706020507" pitchFamily="18" charset="2"/>
              </a:rPr>
              <a:t>maka</a:t>
            </a:r>
            <a:endParaRPr lang="en-US" altLang="en-US" sz="32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1162050" lvl="1" indent="-533400">
              <a:buFont typeface="Wingdings 2" panose="05020102010507070707" pitchFamily="18" charset="2"/>
              <a:buAutoNum type="alphaLcParenR"/>
            </a:pP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i="1" dirty="0">
                <a:sym typeface="Symbol" panose="05050102010706020507" pitchFamily="18" charset="2"/>
              </a:rPr>
              <a:t>f </a:t>
            </a:r>
            <a:r>
              <a:rPr lang="en-US" altLang="en-US" sz="3200" baseline="30000" dirty="0">
                <a:sym typeface="Symbol" panose="05050102010706020507" pitchFamily="18" charset="2"/>
              </a:rPr>
              <a:t>–1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◦ </a:t>
            </a:r>
            <a:r>
              <a:rPr lang="en-US" altLang="en-US" sz="32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= 1</a:t>
            </a:r>
            <a:r>
              <a:rPr lang="en-US" altLang="en-US" sz="3200" i="1" baseline="-25000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</a:p>
          <a:p>
            <a:pPr marL="1162050" lvl="1" indent="-533400">
              <a:buFont typeface="Wingdings 2" panose="05020102010507070707" pitchFamily="18" charset="2"/>
              <a:buAutoNum type="alphaLcParenR"/>
            </a:pP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z="3200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sz="3200" i="1" dirty="0">
                <a:sym typeface="Symbol" panose="05050102010706020507" pitchFamily="18" charset="2"/>
              </a:rPr>
              <a:t>f </a:t>
            </a:r>
            <a:r>
              <a:rPr lang="en-US" altLang="en-US" sz="3200" baseline="30000" dirty="0">
                <a:sym typeface="Symbol" panose="05050102010706020507" pitchFamily="18" charset="2"/>
              </a:rPr>
              <a:t>–1 </a:t>
            </a:r>
            <a:r>
              <a:rPr lang="en-US" altLang="en-US" sz="3200" dirty="0">
                <a:sym typeface="Symbol" panose="05050102010706020507" pitchFamily="18" charset="2"/>
              </a:rPr>
              <a:t>= 1</a:t>
            </a:r>
            <a:r>
              <a:rPr lang="en-US" altLang="en-US" sz="3200" i="1" baseline="-25000" dirty="0">
                <a:sym typeface="Symbol" panose="05050102010706020507" pitchFamily="18" charset="2"/>
              </a:rPr>
              <a:t>B</a:t>
            </a:r>
            <a:r>
              <a:rPr lang="en-US" altLang="en-US" sz="3200" dirty="0">
                <a:sym typeface="Symbol" panose="05050102010706020507" pitchFamily="18" charset="2"/>
              </a:rPr>
              <a:t>.</a:t>
            </a:r>
            <a:endParaRPr lang="en-US" alt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lphaLcParenR"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: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: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sehingga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= 1</a:t>
            </a:r>
            <a:r>
              <a:rPr lang="en-US" altLang="en-US" i="1" baseline="-25000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= 1</a:t>
            </a:r>
            <a:r>
              <a:rPr lang="en-US" altLang="en-US" i="1" baseline="-25000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Maka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one-to-one correspondence between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one-to-one correspondence between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masing-masing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adalah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invers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satu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sama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lain.</a:t>
            </a:r>
          </a:p>
          <a:p>
            <a:pPr marL="533400" indent="-533400">
              <a:buFontTx/>
              <a:buAutoNum type="alphaLcParenR"/>
            </a:pP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Ambil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: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: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adalah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invertible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Maka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adalah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invertible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–1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–1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–1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3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hingga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dirty="0" err="1"/>
              <a:t>sama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: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>
                <a:sym typeface="Symbol" panose="05050102010706020507" pitchFamily="18" charset="2"/>
              </a:rPr>
              <a:t> everywhere defined.</a:t>
            </a:r>
          </a:p>
          <a:p>
            <a:pPr marL="0" indent="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(a)	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one-to-one,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onto.</a:t>
            </a:r>
          </a:p>
          <a:p>
            <a:pPr marL="0" indent="0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(b)	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onto,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one-to-one.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Jadi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untuk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hingga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sama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terutama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hanya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perlu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dibuktikan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tersebut</a:t>
            </a:r>
            <a:r>
              <a:rPr lang="en-US" altLang="en-US" dirty="0">
                <a:sym typeface="Symbol" panose="05050102010706020507" pitchFamily="18" charset="2"/>
              </a:rPr>
              <a:t> one-to-one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onto </a:t>
            </a:r>
            <a:r>
              <a:rPr lang="en-US" altLang="en-US" dirty="0" err="1">
                <a:sym typeface="Symbol" panose="05050102010706020507" pitchFamily="18" charset="2"/>
              </a:rPr>
              <a:t>untuk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menunjukkan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bahwa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tersebut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bijeksi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76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tak</a:t>
            </a:r>
            <a:r>
              <a:rPr lang="en-US" altLang="en-US" dirty="0"/>
              <a:t> </a:t>
            </a:r>
            <a:r>
              <a:rPr lang="en-US" altLang="en-US" dirty="0" err="1"/>
              <a:t>kosong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dirty="0" err="1"/>
              <a:t>dituliskan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: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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sehingga</a:t>
            </a:r>
            <a:r>
              <a:rPr lang="en-US" altLang="en-US" dirty="0">
                <a:sym typeface="Symbol" panose="05050102010706020507" pitchFamily="18" charset="2"/>
              </a:rPr>
              <a:t> 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 Dom (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hanya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mengandung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satu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Relasi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dapat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dinyatakan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sebagai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pasangan</a:t>
            </a:r>
            <a:r>
              <a:rPr lang="en-US" altLang="en-US" dirty="0">
                <a:sym typeface="Symbol" panose="05050102010706020507" pitchFamily="18" charset="2"/>
              </a:rPr>
              <a:t> {(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)) |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 Dom (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)}.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3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juga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pemetaan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mapping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transformasi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transformation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dirty="0" err="1">
                <a:sym typeface="Symbol" panose="05050102010706020507" pitchFamily="18" charset="2"/>
              </a:rPr>
              <a:t>karena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secara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geometri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dapat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dipandang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sebagai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aturan-aturan</a:t>
            </a:r>
            <a:r>
              <a:rPr lang="en-US" altLang="en-US" dirty="0">
                <a:sym typeface="Symbol" panose="05050102010706020507" pitchFamily="18" charset="2"/>
              </a:rPr>
              <a:t> yang </a:t>
            </a:r>
            <a:r>
              <a:rPr lang="en-US" altLang="en-US" dirty="0" err="1">
                <a:sym typeface="Symbol" panose="05050102010706020507" pitchFamily="18" charset="2"/>
              </a:rPr>
              <a:t>memberi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pada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setiap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unik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argumen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dibawah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48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/>
              <a:t>Contoh</a:t>
            </a:r>
            <a:r>
              <a:rPr lang="en-US" altLang="en-US" b="1" dirty="0"/>
              <a:t> 1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{1, 2, 3, 4}, </a:t>
            </a:r>
            <a:r>
              <a:rPr lang="en-US" altLang="en-US" i="1" dirty="0"/>
              <a:t>B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dirty="0"/>
              <a:t>},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= {(1,</a:t>
            </a:r>
            <a:r>
              <a:rPr lang="en-US" altLang="en-US" i="1" dirty="0"/>
              <a:t>a</a:t>
            </a:r>
            <a:r>
              <a:rPr lang="en-US" altLang="en-US" dirty="0"/>
              <a:t>), (2,</a:t>
            </a:r>
            <a:r>
              <a:rPr lang="en-US" altLang="en-US" i="1" dirty="0"/>
              <a:t>a</a:t>
            </a:r>
            <a:r>
              <a:rPr lang="en-US" altLang="en-US" dirty="0"/>
              <a:t>), (3,</a:t>
            </a:r>
            <a:r>
              <a:rPr lang="en-US" altLang="en-US" i="1" dirty="0"/>
              <a:t>d</a:t>
            </a:r>
            <a:r>
              <a:rPr lang="en-US" altLang="en-US" dirty="0"/>
              <a:t>), (4,</a:t>
            </a:r>
            <a:r>
              <a:rPr lang="en-US" altLang="en-US" i="1" dirty="0"/>
              <a:t>c</a:t>
            </a:r>
            <a:r>
              <a:rPr lang="en-US" altLang="en-US" dirty="0"/>
              <a:t>)}.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Diperoleh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(1) =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(2) =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(3) = </a:t>
            </a:r>
            <a:r>
              <a:rPr lang="en-US" altLang="en-US" i="1" dirty="0"/>
              <a:t>d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(4) = </a:t>
            </a:r>
            <a:r>
              <a:rPr lang="en-US" altLang="en-US" i="1" dirty="0"/>
              <a:t>c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 err="1"/>
              <a:t>bernilai</a:t>
            </a:r>
            <a:r>
              <a:rPr lang="en-US" altLang="en-US" dirty="0"/>
              <a:t> </a:t>
            </a:r>
            <a:r>
              <a:rPr lang="en-US" altLang="en-US" dirty="0" err="1"/>
              <a:t>tunggal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36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 dirty="0" err="1"/>
              <a:t>Contoh</a:t>
            </a:r>
            <a:r>
              <a:rPr lang="en-US" altLang="en-US" b="1" dirty="0"/>
              <a:t> 1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{1, 2, 3, 4}, </a:t>
            </a:r>
            <a:r>
              <a:rPr lang="en-US" altLang="en-US" i="1" dirty="0"/>
              <a:t>B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dirty="0"/>
              <a:t>},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= {(1,</a:t>
            </a:r>
            <a:r>
              <a:rPr lang="en-US" altLang="en-US" i="1" dirty="0"/>
              <a:t>a</a:t>
            </a:r>
            <a:r>
              <a:rPr lang="en-US" altLang="en-US" dirty="0"/>
              <a:t>), (2,</a:t>
            </a:r>
            <a:r>
              <a:rPr lang="en-US" altLang="en-US" i="1" dirty="0"/>
              <a:t>a</a:t>
            </a:r>
            <a:r>
              <a:rPr lang="en-US" altLang="en-US" dirty="0"/>
              <a:t>), (3,</a:t>
            </a:r>
            <a:r>
              <a:rPr lang="en-US" altLang="en-US" i="1" dirty="0"/>
              <a:t>d</a:t>
            </a:r>
            <a:r>
              <a:rPr lang="en-US" altLang="en-US" dirty="0"/>
              <a:t>), (4,</a:t>
            </a:r>
            <a:r>
              <a:rPr lang="en-US" altLang="en-US" i="1" dirty="0"/>
              <a:t>c</a:t>
            </a:r>
            <a:r>
              <a:rPr lang="en-US" altLang="en-US" dirty="0"/>
              <a:t>)}.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Diperoleh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(1) =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(2) =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(3) = </a:t>
            </a:r>
            <a:r>
              <a:rPr lang="en-US" altLang="en-US" i="1" dirty="0"/>
              <a:t>d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(4) = </a:t>
            </a:r>
            <a:r>
              <a:rPr lang="en-US" altLang="en-US" i="1" dirty="0"/>
              <a:t>c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 err="1"/>
              <a:t>bernilai</a:t>
            </a:r>
            <a:r>
              <a:rPr lang="en-US" altLang="en-US" dirty="0"/>
              <a:t> </a:t>
            </a:r>
            <a:r>
              <a:rPr lang="en-US" altLang="en-US" dirty="0" err="1"/>
              <a:t>tunggal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81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dirty="0" err="1"/>
              <a:t>Contoh</a:t>
            </a:r>
            <a:r>
              <a:rPr lang="en-US" altLang="en-US" sz="2400" b="1" dirty="0"/>
              <a:t> 2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{1, 2, 3}, </a:t>
            </a:r>
            <a:r>
              <a:rPr lang="en-US" altLang="en-US" i="1" dirty="0"/>
              <a:t>B</a:t>
            </a:r>
            <a:r>
              <a:rPr lang="en-US" altLang="en-US" dirty="0"/>
              <a:t> = {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} </a:t>
            </a:r>
            <a:r>
              <a:rPr lang="en-US" altLang="en-US" dirty="0" err="1"/>
              <a:t>serta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i="1" dirty="0"/>
              <a:t>R</a:t>
            </a:r>
            <a:r>
              <a:rPr lang="en-US" altLang="en-US" dirty="0"/>
              <a:t> = {(1,</a:t>
            </a:r>
            <a:r>
              <a:rPr lang="en-US" altLang="en-US" i="1" dirty="0"/>
              <a:t>x</a:t>
            </a:r>
            <a:r>
              <a:rPr lang="en-US" altLang="en-US" dirty="0"/>
              <a:t>), (2,</a:t>
            </a:r>
            <a:r>
              <a:rPr lang="en-US" altLang="en-US" i="1" dirty="0"/>
              <a:t>x</a:t>
            </a:r>
            <a:r>
              <a:rPr lang="en-US" altLang="en-US" dirty="0" smtClean="0"/>
              <a:t>), (3,z)}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S</a:t>
            </a:r>
            <a:r>
              <a:rPr lang="en-US" altLang="en-US" dirty="0"/>
              <a:t> = {(1,</a:t>
            </a:r>
            <a:r>
              <a:rPr lang="en-US" altLang="en-US" i="1" dirty="0"/>
              <a:t>x</a:t>
            </a:r>
            <a:r>
              <a:rPr lang="en-US" altLang="en-US" dirty="0"/>
              <a:t>), (1,</a:t>
            </a:r>
            <a:r>
              <a:rPr lang="en-US" altLang="en-US" i="1" dirty="0"/>
              <a:t>y</a:t>
            </a:r>
            <a:r>
              <a:rPr lang="en-US" altLang="en-US" dirty="0"/>
              <a:t>), (2,</a:t>
            </a:r>
            <a:r>
              <a:rPr lang="en-US" altLang="en-US" i="1" dirty="0"/>
              <a:t>z</a:t>
            </a:r>
            <a:r>
              <a:rPr lang="en-US" altLang="en-US" dirty="0"/>
              <a:t>), (3,</a:t>
            </a:r>
            <a:r>
              <a:rPr lang="en-US" altLang="en-US" i="1" dirty="0"/>
              <a:t>y</a:t>
            </a:r>
            <a:r>
              <a:rPr lang="en-US" altLang="en-US" dirty="0"/>
              <a:t>)}.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i="1" dirty="0"/>
              <a:t>S</a:t>
            </a:r>
            <a:r>
              <a:rPr lang="en-US" altLang="en-US" dirty="0"/>
              <a:t> </a:t>
            </a:r>
            <a:r>
              <a:rPr lang="en-US" altLang="en-US" dirty="0" err="1"/>
              <a:t>bukan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i="1" dirty="0"/>
              <a:t>S</a:t>
            </a:r>
            <a:r>
              <a:rPr lang="en-US" altLang="en-US" dirty="0"/>
              <a:t>(1) = {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}.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Dom (</a:t>
            </a:r>
            <a:r>
              <a:rPr lang="en-US" altLang="en-US" i="1" dirty="0"/>
              <a:t>R</a:t>
            </a:r>
            <a:r>
              <a:rPr lang="en-US" altLang="en-US" dirty="0"/>
              <a:t>) = {1, </a:t>
            </a:r>
            <a:r>
              <a:rPr lang="en-US" altLang="en-US" dirty="0" smtClean="0"/>
              <a:t>2, 3} </a:t>
            </a:r>
            <a:r>
              <a:rPr lang="en-US" altLang="en-US" dirty="0" err="1"/>
              <a:t>dan</a:t>
            </a:r>
            <a:r>
              <a:rPr lang="en-US" altLang="en-US" dirty="0"/>
              <a:t> Ran (</a:t>
            </a:r>
            <a:r>
              <a:rPr lang="en-US" altLang="en-US" i="1" dirty="0"/>
              <a:t>R</a:t>
            </a:r>
            <a:r>
              <a:rPr lang="en-US" altLang="en-US" dirty="0"/>
              <a:t>) = {</a:t>
            </a:r>
            <a:r>
              <a:rPr lang="en-US" altLang="en-US" i="1" dirty="0" err="1" smtClean="0"/>
              <a:t>x,z</a:t>
            </a:r>
            <a:r>
              <a:rPr lang="en-US" altLang="en-US" dirty="0" smtClean="0"/>
              <a:t>}.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24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tak</a:t>
            </a:r>
            <a:r>
              <a:rPr lang="en-US" altLang="en-US" dirty="0"/>
              <a:t> </a:t>
            </a:r>
            <a:r>
              <a:rPr lang="en-US" altLang="en-US" dirty="0" err="1"/>
              <a:t>kosong</a:t>
            </a:r>
            <a:r>
              <a:rPr lang="en-US" altLang="en-US" dirty="0"/>
              <a:t> </a:t>
            </a:r>
            <a:r>
              <a:rPr lang="en-US" altLang="en-US" dirty="0" err="1"/>
              <a:t>sembarang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 </a:t>
            </a:r>
          </a:p>
          <a:p>
            <a:pPr marL="0" indent="0">
              <a:buFontTx/>
              <a:buNone/>
            </a:pP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identitas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 err="1"/>
              <a:t>dituliskan</a:t>
            </a:r>
            <a:r>
              <a:rPr lang="en-US" altLang="en-US" dirty="0"/>
              <a:t> 1</a:t>
            </a:r>
            <a:r>
              <a:rPr lang="en-US" altLang="en-US" i="1" baseline="-25000" dirty="0"/>
              <a:t>A</a:t>
            </a:r>
            <a:r>
              <a:rPr lang="en-US" altLang="en-US" dirty="0"/>
              <a:t>, </a:t>
            </a:r>
            <a:r>
              <a:rPr lang="en-US" altLang="en-US" dirty="0" err="1"/>
              <a:t>didefinisikan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endParaRPr lang="en-US" altLang="en-US" dirty="0"/>
          </a:p>
          <a:p>
            <a:pPr marL="0" indent="0" algn="ctr">
              <a:buFontTx/>
              <a:buNone/>
            </a:pPr>
            <a:r>
              <a:rPr lang="en-US" altLang="en-US" dirty="0"/>
              <a:t>1</a:t>
            </a:r>
            <a:r>
              <a:rPr lang="en-US" altLang="en-US" i="1" baseline="-25000" dirty="0"/>
              <a:t>A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=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</a:pPr>
            <a:r>
              <a:rPr lang="en-US" altLang="en-US" dirty="0"/>
              <a:t>(</a:t>
            </a:r>
            <a:r>
              <a:rPr lang="en-US" altLang="en-US" dirty="0" err="1"/>
              <a:t>Ingat</a:t>
            </a:r>
            <a:r>
              <a:rPr lang="en-US" altLang="en-US" dirty="0"/>
              <a:t> </a:t>
            </a:r>
            <a:r>
              <a:rPr lang="en-US" altLang="en-US" dirty="0" err="1"/>
              <a:t>kembali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1</a:t>
            </a:r>
            <a:r>
              <a:rPr lang="en-US" altLang="en-US" i="1" baseline="-25000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).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Jelas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1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 err="1"/>
              <a:t>Misalkan</a:t>
            </a:r>
            <a:r>
              <a:rPr lang="en-US" altLang="en-US" dirty="0"/>
              <a:t> </a:t>
            </a:r>
            <a:r>
              <a:rPr lang="en-US" altLang="en-US" dirty="0" err="1"/>
              <a:t>fungsi-fungsi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: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: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Maka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komposisi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dari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adalah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sebuah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relasi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Karena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sebuah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fungsi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terdiri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dari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sebuah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elemen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tunggal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Karena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sebuah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fungsi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), yang mana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adalah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)),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hanya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mengandung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sebuah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elemen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tunggal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Jadi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setiap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himpunan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untuk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 Dom 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hanya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mengandung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sebuah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elemen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dengan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demikian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adalah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sebuah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fungsi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038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0005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30000"/>
              </a:spcBef>
              <a:buFontTx/>
              <a:buNone/>
            </a:pPr>
            <a:r>
              <a:rPr lang="en-US" altLang="en-US" b="1" dirty="0" err="1" smtClean="0"/>
              <a:t>Contoh</a:t>
            </a:r>
            <a:r>
              <a:rPr lang="en-US" altLang="en-US" b="1" dirty="0" smtClean="0"/>
              <a:t> 3</a:t>
            </a:r>
          </a:p>
          <a:p>
            <a:pPr marL="0" indent="0">
              <a:spcBef>
                <a:spcPct val="30000"/>
              </a:spcBef>
              <a:buFontTx/>
              <a:buNone/>
            </a:pPr>
            <a:r>
              <a:rPr lang="en-US" altLang="en-US" dirty="0" err="1" smtClean="0"/>
              <a:t>Ambil</a:t>
            </a:r>
            <a:r>
              <a:rPr lang="en-US" altLang="en-US" dirty="0" smtClean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</a:t>
            </a:r>
            <a:r>
              <a:rPr lang="en-US" altLang="en-US" i="1" dirty="0"/>
              <a:t>Z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 = </a:t>
            </a:r>
            <a:r>
              <a:rPr lang="en-US" altLang="en-US" i="1" dirty="0"/>
              <a:t>Z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bilangan</a:t>
            </a:r>
            <a:r>
              <a:rPr lang="en-US" altLang="en-US" dirty="0"/>
              <a:t> </a:t>
            </a:r>
            <a:r>
              <a:rPr lang="en-US" altLang="en-US" dirty="0" err="1"/>
              <a:t>bulat</a:t>
            </a:r>
            <a:r>
              <a:rPr lang="en-US" altLang="en-US" dirty="0"/>
              <a:t> </a:t>
            </a:r>
            <a:r>
              <a:rPr lang="en-US" altLang="en-US" dirty="0" err="1"/>
              <a:t>genap</a:t>
            </a:r>
            <a:r>
              <a:rPr lang="en-US" altLang="en-US" dirty="0"/>
              <a:t>. </a:t>
            </a:r>
          </a:p>
          <a:p>
            <a:pPr marL="0" indent="0">
              <a:spcBef>
                <a:spcPct val="30000"/>
              </a:spcBef>
              <a:buFontTx/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: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: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didefinisikan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oleh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spcBef>
                <a:spcPct val="30000"/>
              </a:spcBef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+ 1;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= 2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30000"/>
              </a:spcBef>
              <a:buFontTx/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Cari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30000"/>
              </a:spcBef>
              <a:buFontTx/>
              <a:buNone/>
            </a:pP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Jawab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Diperoleh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L="0" indent="0">
              <a:spcBef>
                <a:spcPct val="3000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		    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	=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))</a:t>
            </a:r>
          </a:p>
          <a:p>
            <a:pPr marL="0" indent="0">
              <a:spcBef>
                <a:spcPct val="3000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				=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+ 1)</a:t>
            </a:r>
          </a:p>
          <a:p>
            <a:pPr marL="0" indent="0">
              <a:spcBef>
                <a:spcPct val="30000"/>
              </a:spcBef>
              <a:buFontTx/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				= 2(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+ 1)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457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1451</TotalTime>
  <Words>1132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Symbol</vt:lpstr>
      <vt:lpstr>Wingdings 2</vt:lpstr>
      <vt:lpstr>Gallery</vt:lpstr>
      <vt:lpstr>matematika diskrit 2: FUNGSI</vt:lpstr>
      <vt:lpstr>Fungsi</vt:lpstr>
      <vt:lpstr>fungsi</vt:lpstr>
      <vt:lpstr>fungsi</vt:lpstr>
      <vt:lpstr>fungsi</vt:lpstr>
      <vt:lpstr>fungsi</vt:lpstr>
      <vt:lpstr>fungsi</vt:lpstr>
      <vt:lpstr>Komposisi fungsi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 invertible</vt:lpstr>
      <vt:lpstr>PowerPoint Presentation</vt:lpstr>
      <vt:lpstr>teorema</vt:lpstr>
      <vt:lpstr>Teorema  </vt:lpstr>
      <vt:lpstr>PowerPoint Presentation</vt:lpstr>
      <vt:lpstr>PowerPoint Presentation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Ayu Latifah</cp:lastModifiedBy>
  <cp:revision>67</cp:revision>
  <dcterms:created xsi:type="dcterms:W3CDTF">2019-08-28T09:29:55Z</dcterms:created>
  <dcterms:modified xsi:type="dcterms:W3CDTF">2019-10-21T11:57:16Z</dcterms:modified>
</cp:coreProperties>
</file>