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smtClean="0"/>
              <a:t>PERMUTASI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Ambil </a:t>
            </a:r>
            <a:r>
              <a:rPr lang="en-US" altLang="en-US" i="1"/>
              <a:t>A</a:t>
            </a:r>
            <a:r>
              <a:rPr lang="en-US" altLang="en-US"/>
              <a:t> = {1, 2, 3, 4, 5}. Siklus (</a:t>
            </a:r>
            <a:r>
              <a:rPr lang="en-US" altLang="en-US" i="1"/>
              <a:t>cycle</a:t>
            </a:r>
            <a:r>
              <a:rPr lang="en-US" altLang="en-US"/>
              <a:t>) (1, 3, 5) menyatakan permutasi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Amati, jika </a:t>
            </a:r>
            <a:r>
              <a:rPr lang="en-US" altLang="en-US" i="1"/>
              <a:t>p</a:t>
            </a:r>
            <a:r>
              <a:rPr lang="en-US" altLang="en-US"/>
              <a:t> = (</a:t>
            </a:r>
            <a:r>
              <a:rPr lang="en-US" altLang="en-US" i="1"/>
              <a:t>b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b</a:t>
            </a:r>
            <a:r>
              <a:rPr lang="en-US" altLang="en-US" i="1" baseline="-25000"/>
              <a:t>r</a:t>
            </a:r>
            <a:r>
              <a:rPr lang="en-US" altLang="en-US"/>
              <a:t>) sebuah siklus dengan panjang </a:t>
            </a:r>
            <a:r>
              <a:rPr lang="en-US" altLang="en-US" i="1"/>
              <a:t>r</a:t>
            </a:r>
            <a:r>
              <a:rPr lang="en-US" altLang="en-US"/>
              <a:t>, maka </a:t>
            </a:r>
            <a:r>
              <a:rPr lang="en-US" altLang="en-US" i="1"/>
              <a:t>p</a:t>
            </a:r>
            <a:r>
              <a:rPr lang="en-US" altLang="en-US"/>
              <a:t> dapat juga dituliskan mulai dengan sembarang 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, 1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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, dan bergerak ke kanan. Jadi,</a:t>
            </a:r>
          </a:p>
          <a:p>
            <a:pPr marL="0" indent="0" algn="ctr">
              <a:buNone/>
            </a:pPr>
            <a:r>
              <a:rPr lang="en-US" altLang="en-US">
                <a:sym typeface="Symbol" panose="05050102010706020507" pitchFamily="18" charset="2"/>
              </a:rPr>
              <a:t>(1, 3, 5) = (3, 5, 1) = (5, 1, 3).</a:t>
            </a:r>
            <a:endParaRPr lang="en-US" altLang="en-US"/>
          </a:p>
        </p:txBody>
      </p:sp>
      <p:graphicFrame>
        <p:nvGraphicFramePr>
          <p:cNvPr id="1382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59325" y="2360614"/>
          <a:ext cx="26733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143000" imgH="457200" progId="Equation.3">
                  <p:embed/>
                </p:oleObj>
              </mc:Choice>
              <mc:Fallback>
                <p:oleObj name="Equation" r:id="rId3" imgW="1143000" imgH="457200" progId="Equation.3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360614"/>
                        <a:ext cx="26733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0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/>
              <a:t>Catat bahwa notasi untuk sebuah siklus tidak mengindikasikan jumlah elemen dalam himpunan </a:t>
            </a:r>
            <a:r>
              <a:rPr lang="en-US" altLang="en-US" sz="2400" i="1"/>
              <a:t>A</a:t>
            </a:r>
            <a:r>
              <a:rPr lang="en-US" altLang="en-US" sz="2400"/>
              <a:t>.</a:t>
            </a:r>
          </a:p>
          <a:p>
            <a:pPr marL="0" indent="0">
              <a:buNone/>
            </a:pPr>
            <a:r>
              <a:rPr lang="en-US" altLang="en-US" sz="2400"/>
              <a:t>Jadi siklus (3, 2, 1, 4) boleh jadi sebuah permutasi dari himpunan    {1, 2, 3, 4} atau dari himpunan {1, 2, 3, 4, 5, 6, 7, 8}.</a:t>
            </a:r>
          </a:p>
          <a:p>
            <a:pPr marL="0" indent="0">
              <a:buNone/>
            </a:pPr>
            <a:r>
              <a:rPr lang="en-US" altLang="en-US" sz="2400"/>
              <a:t>Perlu disebutkan secara eksplisit himpunan dimana siklus tersebut didefinisikan.</a:t>
            </a:r>
          </a:p>
          <a:p>
            <a:pPr marL="0" indent="0">
              <a:buNone/>
            </a:pPr>
            <a:r>
              <a:rPr lang="en-US" altLang="en-US" sz="2400"/>
              <a:t>Mengikuti dari definisi bahwa sebuah siklus dengan panjang 1 pada sebuah himpunan </a:t>
            </a:r>
            <a:r>
              <a:rPr lang="en-US" altLang="en-US" sz="2400" i="1"/>
              <a:t>A</a:t>
            </a:r>
            <a:r>
              <a:rPr lang="en-US" altLang="en-US" sz="2400"/>
              <a:t>, jika dan hanya jika dia adalah permutasi identitas 1</a:t>
            </a:r>
            <a:r>
              <a:rPr lang="en-US" altLang="en-US" sz="2400" i="1" baseline="-25000"/>
              <a:t>A</a:t>
            </a:r>
            <a:r>
              <a:rPr lang="en-US" altLang="en-US" sz="2400"/>
              <a:t>.</a:t>
            </a:r>
          </a:p>
          <a:p>
            <a:pPr marL="0" indent="0">
              <a:buNone/>
            </a:pPr>
            <a:r>
              <a:rPr lang="en-US" altLang="en-US" sz="2400"/>
              <a:t>Karena siklus adalah permutasi, dapat dibentuk product mereka, dan product dari dua siklus tidak harus sebuah siklus.</a:t>
            </a:r>
          </a:p>
        </p:txBody>
      </p:sp>
    </p:spTree>
    <p:extLst>
      <p:ext uri="{BB962C8B-B14F-4D97-AF65-F5344CB8AC3E}">
        <p14:creationId xmlns:p14="http://schemas.microsoft.com/office/powerpoint/2010/main" val="15243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Ambil </a:t>
            </a:r>
            <a:r>
              <a:rPr lang="en-US" altLang="en-US" i="1"/>
              <a:t>A</a:t>
            </a:r>
            <a:r>
              <a:rPr lang="en-US" altLang="en-US"/>
              <a:t> = {1, 2, 3, 4, 5, 6}. Hitung (4, 1, 3, 5) </a:t>
            </a:r>
            <a:r>
              <a:rPr lang="en-US" altLang="en-US">
                <a:cs typeface="Arial" panose="020B0604020202020204" pitchFamily="34" charset="0"/>
              </a:rPr>
              <a:t>◦ (5, 6, 3) dan (5, 6, 3) ◦ (4, 1, 3, 5).</a:t>
            </a: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Jawab.</a:t>
            </a:r>
          </a:p>
          <a:p>
            <a:pPr marL="0" indent="0"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dan</a:t>
            </a:r>
            <a:endParaRPr lang="en-US" altLang="en-US"/>
          </a:p>
        </p:txBody>
      </p:sp>
      <p:graphicFrame>
        <p:nvGraphicFramePr>
          <p:cNvPr id="1423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05226" y="3068639"/>
          <a:ext cx="477996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044440" imgH="457200" progId="Equation.3">
                  <p:embed/>
                </p:oleObj>
              </mc:Choice>
              <mc:Fallback>
                <p:oleObj name="Equation" r:id="rId3" imgW="2044440" imgH="457200" progId="Equation.3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6" y="3068639"/>
                        <a:ext cx="477996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24289" y="4941889"/>
          <a:ext cx="45418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942920" imgH="457200" progId="Equation.3">
                  <p:embed/>
                </p:oleObj>
              </mc:Choice>
              <mc:Fallback>
                <p:oleObj name="Equation" r:id="rId5" imgW="1942920" imgH="457200" progId="Equation.3">
                  <p:embed/>
                  <p:pic>
                    <p:nvPicPr>
                      <p:cNvPr id="142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9" y="4941889"/>
                        <a:ext cx="454183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4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9603275" cy="44123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err="1"/>
              <a:t>Maka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err="1"/>
              <a:t>dan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err="1"/>
              <a:t>Terlihat</a:t>
            </a:r>
            <a:r>
              <a:rPr lang="en-US" altLang="en-US" sz="2400" dirty="0"/>
              <a:t> (4, 1, 3, 5) </a:t>
            </a:r>
            <a:r>
              <a:rPr lang="en-US" altLang="en-US" sz="2400" dirty="0">
                <a:cs typeface="Arial" panose="020B0604020202020204" pitchFamily="34" charset="0"/>
              </a:rPr>
              <a:t>◦ (5, 6, 3) 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 (5, 6, 3) ◦ (4, 1, 3, 5).</a:t>
            </a:r>
            <a:endParaRPr lang="en-US" altLang="en-US" sz="2400" dirty="0"/>
          </a:p>
        </p:txBody>
      </p:sp>
      <p:graphicFrame>
        <p:nvGraphicFramePr>
          <p:cNvPr id="14746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69022552"/>
              </p:ext>
            </p:extLst>
          </p:nvPr>
        </p:nvGraphicFramePr>
        <p:xfrm>
          <a:off x="2122489" y="1863026"/>
          <a:ext cx="794702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974760" imgH="939600" progId="Equation.3">
                  <p:embed/>
                </p:oleObj>
              </mc:Choice>
              <mc:Fallback>
                <p:oleObj name="Equation" r:id="rId3" imgW="3974760" imgH="939600" progId="Equation.3">
                  <p:embed/>
                  <p:pic>
                    <p:nvPicPr>
                      <p:cNvPr id="147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1863026"/>
                        <a:ext cx="7947025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05858583"/>
              </p:ext>
            </p:extLst>
          </p:nvPr>
        </p:nvGraphicFramePr>
        <p:xfrm>
          <a:off x="2122488" y="3893744"/>
          <a:ext cx="794702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3974760" imgH="939600" progId="Equation.3">
                  <p:embed/>
                </p:oleObj>
              </mc:Choice>
              <mc:Fallback>
                <p:oleObj name="Equation" r:id="rId5" imgW="3974760" imgH="939600" progId="Equation.3">
                  <p:embed/>
                  <p:pic>
                    <p:nvPicPr>
                      <p:cNvPr id="147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893744"/>
                        <a:ext cx="7947025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1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Disjoint Cycles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Dua siklus dari himpunan A dikatakan sebagai </a:t>
            </a:r>
            <a:r>
              <a:rPr lang="en-US" altLang="en-US" sz="3200" b="1"/>
              <a:t>saling lepas</a:t>
            </a:r>
            <a:r>
              <a:rPr lang="en-US" altLang="en-US" sz="3200"/>
              <a:t> (</a:t>
            </a:r>
            <a:r>
              <a:rPr lang="en-US" altLang="en-US" sz="3200" b="1" i="1"/>
              <a:t>disjoint</a:t>
            </a:r>
            <a:r>
              <a:rPr lang="en-US" altLang="en-US" sz="3200"/>
              <a:t>) jika tidak ada elemen A yang muncul di kedua siklus tersebut sekaligus.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Jika </a:t>
            </a:r>
            <a:r>
              <a:rPr lang="en-US" altLang="en-US" sz="3200" i="1"/>
              <a:t>p</a:t>
            </a:r>
            <a:r>
              <a:rPr lang="en-US" altLang="en-US" sz="3200" baseline="-25000"/>
              <a:t>1</a:t>
            </a:r>
            <a:r>
              <a:rPr lang="en-US" altLang="en-US" sz="3200"/>
              <a:t> = (</a:t>
            </a:r>
            <a:r>
              <a:rPr lang="en-US" altLang="en-US" sz="3200" i="1"/>
              <a:t>a</a:t>
            </a:r>
            <a:r>
              <a:rPr lang="en-US" altLang="en-US" sz="3200" baseline="-25000"/>
              <a:t>1</a:t>
            </a:r>
            <a:r>
              <a:rPr lang="en-US" altLang="en-US" sz="3200"/>
              <a:t>, </a:t>
            </a:r>
            <a:r>
              <a:rPr lang="en-US" altLang="en-US" sz="3200" i="1"/>
              <a:t>a</a:t>
            </a:r>
            <a:r>
              <a:rPr lang="en-US" altLang="en-US" sz="3200" baseline="-25000"/>
              <a:t>2</a:t>
            </a:r>
            <a:r>
              <a:rPr lang="en-US" altLang="en-US" sz="3200"/>
              <a:t>, …, </a:t>
            </a:r>
            <a:r>
              <a:rPr lang="en-US" altLang="en-US" sz="3200" i="1"/>
              <a:t>a</a:t>
            </a:r>
            <a:r>
              <a:rPr lang="en-US" altLang="en-US" sz="3200" i="1" baseline="-25000"/>
              <a:t>r</a:t>
            </a:r>
            <a:r>
              <a:rPr lang="en-US" altLang="en-US" sz="3200"/>
              <a:t>) dan </a:t>
            </a:r>
            <a:r>
              <a:rPr lang="en-US" altLang="en-US" sz="3200" i="1"/>
              <a:t>p</a:t>
            </a:r>
            <a:r>
              <a:rPr lang="en-US" altLang="en-US" sz="3200" baseline="-25000"/>
              <a:t>2</a:t>
            </a:r>
            <a:r>
              <a:rPr lang="en-US" altLang="en-US" sz="3200"/>
              <a:t> = (</a:t>
            </a:r>
            <a:r>
              <a:rPr lang="en-US" altLang="en-US" sz="3200" i="1"/>
              <a:t>b</a:t>
            </a:r>
            <a:r>
              <a:rPr lang="en-US" altLang="en-US" sz="3200" baseline="-25000"/>
              <a:t>1</a:t>
            </a:r>
            <a:r>
              <a:rPr lang="en-US" altLang="en-US" sz="3200"/>
              <a:t>, </a:t>
            </a:r>
            <a:r>
              <a:rPr lang="en-US" altLang="en-US" sz="3200" i="1"/>
              <a:t>b</a:t>
            </a:r>
            <a:r>
              <a:rPr lang="en-US" altLang="en-US" sz="3200" baseline="-25000"/>
              <a:t>2</a:t>
            </a:r>
            <a:r>
              <a:rPr lang="en-US" altLang="en-US" sz="3200"/>
              <a:t>, …, </a:t>
            </a:r>
            <a:r>
              <a:rPr lang="en-US" altLang="en-US" sz="3200" i="1"/>
              <a:t>b</a:t>
            </a:r>
            <a:r>
              <a:rPr lang="en-US" altLang="en-US" sz="3200" i="1" baseline="-25000"/>
              <a:t>s</a:t>
            </a:r>
            <a:r>
              <a:rPr lang="en-US" altLang="en-US" sz="3200"/>
              <a:t>) adalah siklus-siklus disjoint pada </a:t>
            </a:r>
            <a:r>
              <a:rPr lang="en-US" altLang="en-US" sz="3200" i="1"/>
              <a:t>A</a:t>
            </a:r>
            <a:r>
              <a:rPr lang="en-US" altLang="en-US" sz="3200"/>
              <a:t>, maka </a:t>
            </a:r>
            <a:r>
              <a:rPr lang="en-US" altLang="en-US" sz="3200" i="1"/>
              <a:t>p</a:t>
            </a:r>
            <a:r>
              <a:rPr lang="en-US" altLang="en-US" sz="3200" baseline="-25000"/>
              <a:t>1</a:t>
            </a:r>
            <a:r>
              <a:rPr lang="en-US" altLang="en-US" sz="3200"/>
              <a:t> </a:t>
            </a:r>
            <a:r>
              <a:rPr lang="en-US" altLang="en-US" sz="3200">
                <a:cs typeface="Arial" panose="020B0604020202020204" pitchFamily="34" charset="0"/>
              </a:rPr>
              <a:t>◦ </a:t>
            </a:r>
            <a:r>
              <a:rPr lang="en-US" altLang="en-US" sz="3200" i="1">
                <a:cs typeface="Arial" panose="020B0604020202020204" pitchFamily="34" charset="0"/>
              </a:rPr>
              <a:t>p</a:t>
            </a:r>
            <a:r>
              <a:rPr lang="en-US" altLang="en-US" sz="3200" baseline="-25000">
                <a:cs typeface="Arial" panose="020B0604020202020204" pitchFamily="34" charset="0"/>
              </a:rPr>
              <a:t>2</a:t>
            </a:r>
            <a:r>
              <a:rPr lang="en-US" altLang="en-US" sz="3200">
                <a:cs typeface="Arial" panose="020B0604020202020204" pitchFamily="34" charset="0"/>
              </a:rPr>
              <a:t> = </a:t>
            </a:r>
            <a:r>
              <a:rPr lang="en-US" altLang="en-US" sz="3200" i="1">
                <a:cs typeface="Arial" panose="020B0604020202020204" pitchFamily="34" charset="0"/>
              </a:rPr>
              <a:t>p</a:t>
            </a:r>
            <a:r>
              <a:rPr lang="en-US" altLang="en-US" sz="3200" baseline="-25000">
                <a:cs typeface="Arial" panose="020B0604020202020204" pitchFamily="34" charset="0"/>
              </a:rPr>
              <a:t>2</a:t>
            </a:r>
            <a:r>
              <a:rPr lang="en-US" altLang="en-US" sz="3200">
                <a:cs typeface="Arial" panose="020B0604020202020204" pitchFamily="34" charset="0"/>
              </a:rPr>
              <a:t> ◦ </a:t>
            </a:r>
            <a:r>
              <a:rPr lang="en-US" altLang="en-US" sz="3200" i="1">
                <a:cs typeface="Arial" panose="020B0604020202020204" pitchFamily="34" charset="0"/>
              </a:rPr>
              <a:t>p</a:t>
            </a:r>
            <a:r>
              <a:rPr lang="en-US" altLang="en-US" sz="3200" baseline="-25000">
                <a:cs typeface="Arial" panose="020B0604020202020204" pitchFamily="34" charset="0"/>
              </a:rPr>
              <a:t>1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0331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Ambil A = {1, 2, 3, 4, 5, 6}.</a:t>
            </a:r>
          </a:p>
          <a:p>
            <a:pPr marL="0" indent="0">
              <a:buNone/>
            </a:pPr>
            <a:r>
              <a:rPr lang="en-US" altLang="en-US" sz="3200"/>
              <a:t>Maka siklus (1, 2, 5) dan (3, 4, 6) adalah disjoint, sedangkan siklus (1, 2, 5) dan (2, 5, 6) tidak.</a:t>
            </a:r>
          </a:p>
        </p:txBody>
      </p:sp>
    </p:spTree>
    <p:extLst>
      <p:ext uri="{BB962C8B-B14F-4D97-AF65-F5344CB8AC3E}">
        <p14:creationId xmlns:p14="http://schemas.microsoft.com/office/powerpoint/2010/main" val="2957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Teorema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>
                <a:cs typeface="Arial" panose="020B0604020202020204" pitchFamily="34" charset="0"/>
              </a:rPr>
              <a:t>Sebuah permutasi dari sebuah himpunan hingga yang bukan permutasi identitas atau sebuah siklus dapat dituliskan sebagai sebuah product dari disjoint cycle dengan panjang </a:t>
            </a:r>
            <a:r>
              <a:rPr lang="en-US" altLang="en-US" sz="3200">
                <a:cs typeface="Arial" panose="020B0604020202020204" pitchFamily="34" charset="0"/>
                <a:sym typeface="Symbol" panose="05050102010706020507" pitchFamily="18" charset="2"/>
              </a:rPr>
              <a:t> 2.</a:t>
            </a:r>
          </a:p>
        </p:txBody>
      </p:sp>
    </p:spTree>
    <p:extLst>
      <p:ext uri="{BB962C8B-B14F-4D97-AF65-F5344CB8AC3E}">
        <p14:creationId xmlns:p14="http://schemas.microsoft.com/office/powerpoint/2010/main" val="10742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Tulis permutasi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dari himpunan </a:t>
            </a:r>
            <a:r>
              <a:rPr lang="en-US" altLang="en-US" i="1"/>
              <a:t>A</a:t>
            </a:r>
            <a:r>
              <a:rPr lang="en-US" altLang="en-US"/>
              <a:t> = {1, 2, 3, 4, 5, 6, 7, 8} sebagai product dari disjoint cycles.</a:t>
            </a:r>
          </a:p>
          <a:p>
            <a:pPr marL="0" indent="0">
              <a:buNone/>
            </a:pPr>
            <a:r>
              <a:rPr lang="en-US" altLang="en-US" b="1"/>
              <a:t>Jawab</a:t>
            </a:r>
            <a:r>
              <a:rPr lang="en-US" altLang="en-US"/>
              <a:t>.</a:t>
            </a:r>
          </a:p>
          <a:p>
            <a:pPr marL="0" indent="0">
              <a:buNone/>
            </a:pPr>
            <a:r>
              <a:rPr lang="en-US" altLang="en-US"/>
              <a:t>Mulai dengan 1, diperoleh bahwa </a:t>
            </a:r>
            <a:r>
              <a:rPr lang="en-US" altLang="en-US" i="1"/>
              <a:t>p</a:t>
            </a:r>
            <a:r>
              <a:rPr lang="en-US" altLang="en-US"/>
              <a:t>(1) = 1, </a:t>
            </a:r>
            <a:r>
              <a:rPr lang="en-US" altLang="en-US" i="1"/>
              <a:t>p</a:t>
            </a:r>
            <a:r>
              <a:rPr lang="en-US" altLang="en-US"/>
              <a:t>(3) = 6, dan </a:t>
            </a:r>
            <a:r>
              <a:rPr lang="en-US" altLang="en-US" i="1"/>
              <a:t>p</a:t>
            </a:r>
            <a:r>
              <a:rPr lang="en-US" altLang="en-US"/>
              <a:t>(6), sehingga didapat cycle (1, 3, 6).</a:t>
            </a:r>
          </a:p>
        </p:txBody>
      </p:sp>
      <p:graphicFrame>
        <p:nvGraphicFramePr>
          <p:cNvPr id="153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89141100"/>
              </p:ext>
            </p:extLst>
          </p:nvPr>
        </p:nvGraphicFramePr>
        <p:xfrm>
          <a:off x="3746170" y="2289958"/>
          <a:ext cx="477996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044440" imgH="457200" progId="Equation.3">
                  <p:embed/>
                </p:oleObj>
              </mc:Choice>
              <mc:Fallback>
                <p:oleObj name="Equation" r:id="rId3" imgW="2044440" imgH="457200" progId="Equation.3">
                  <p:embed/>
                  <p:pic>
                    <p:nvPicPr>
                      <p:cNvPr id="153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170" y="2289958"/>
                        <a:ext cx="477996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2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Selanjutnya, pilih 2 (elemen pertama pada </a:t>
            </a:r>
            <a:r>
              <a:rPr lang="en-US" altLang="en-US" sz="3200" i="1"/>
              <a:t>A</a:t>
            </a:r>
            <a:r>
              <a:rPr lang="en-US" altLang="en-US" sz="3200"/>
              <a:t> yang tidak muncul pada cycle sebelumnya), diperoleh </a:t>
            </a:r>
            <a:r>
              <a:rPr lang="en-US" altLang="en-US" sz="3200" i="1"/>
              <a:t>p</a:t>
            </a:r>
            <a:r>
              <a:rPr lang="en-US" altLang="en-US" sz="3200"/>
              <a:t>(2) = 4, </a:t>
            </a:r>
            <a:r>
              <a:rPr lang="en-US" altLang="en-US" sz="3200" i="1"/>
              <a:t>p</a:t>
            </a:r>
            <a:r>
              <a:rPr lang="en-US" altLang="en-US" sz="3200"/>
              <a:t>(4) = 5, dan </a:t>
            </a:r>
            <a:r>
              <a:rPr lang="en-US" altLang="en-US" sz="3200" i="1"/>
              <a:t>p</a:t>
            </a:r>
            <a:r>
              <a:rPr lang="en-US" altLang="en-US" sz="3200"/>
              <a:t>(5) = 2. Sehingga didapatkan cycle (2, 4, 5).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Sekarang pilih 7, elemen pertama dari </a:t>
            </a:r>
            <a:r>
              <a:rPr lang="en-US" altLang="en-US" sz="3200" i="1"/>
              <a:t>A</a:t>
            </a:r>
            <a:r>
              <a:rPr lang="en-US" altLang="en-US" sz="3200"/>
              <a:t> yang tidak muncul pada cycle sebelumnya. Karena </a:t>
            </a:r>
            <a:r>
              <a:rPr lang="en-US" altLang="en-US" sz="3200" i="1"/>
              <a:t>p</a:t>
            </a:r>
            <a:r>
              <a:rPr lang="en-US" altLang="en-US" sz="3200"/>
              <a:t>(7) = 8 dan </a:t>
            </a:r>
            <a:r>
              <a:rPr lang="en-US" altLang="en-US" sz="3200" i="1"/>
              <a:t>p</a:t>
            </a:r>
            <a:r>
              <a:rPr lang="en-US" altLang="en-US" sz="3200"/>
              <a:t>(8) = 7, diperoleh cycle (7, 8).</a:t>
            </a:r>
          </a:p>
        </p:txBody>
      </p:sp>
    </p:spTree>
    <p:extLst>
      <p:ext uri="{BB962C8B-B14F-4D97-AF65-F5344CB8AC3E}">
        <p14:creationId xmlns:p14="http://schemas.microsoft.com/office/powerpoint/2010/main" val="35800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/>
              <a:t>Maka, </a:t>
            </a:r>
            <a:r>
              <a:rPr lang="en-US" altLang="en-US" sz="3200" i="1"/>
              <a:t>p</a:t>
            </a:r>
            <a:r>
              <a:rPr lang="en-US" altLang="en-US" sz="3200"/>
              <a:t> dapat dituliskan sebagai product dari disjoint cycles,</a:t>
            </a:r>
          </a:p>
          <a:p>
            <a:pPr marL="0" indent="0" algn="ctr">
              <a:spcAft>
                <a:spcPct val="25000"/>
              </a:spcAft>
              <a:buNone/>
            </a:pPr>
            <a:r>
              <a:rPr lang="en-US" altLang="en-US" sz="3200" i="1"/>
              <a:t>p</a:t>
            </a:r>
            <a:r>
              <a:rPr lang="en-US" altLang="en-US" sz="3200"/>
              <a:t> = (7, 8) </a:t>
            </a:r>
            <a:r>
              <a:rPr lang="en-US" altLang="en-US" sz="3200">
                <a:cs typeface="Arial" panose="020B0604020202020204" pitchFamily="34" charset="0"/>
              </a:rPr>
              <a:t>◦ (2, 4, 5) ◦ (1, 3, 6).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>
                <a:cs typeface="Arial" panose="020B0604020202020204" pitchFamily="34" charset="0"/>
              </a:rPr>
              <a:t>Mudah ditunjukkan, jika sebuah permutasi dituliskan sebagai sebuah product dari disjoint cycles, product tersebut adalah unik kecuali urutan dari cycle-cycle tersebut.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1532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bijeksi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dirinya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}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bijeksi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daftar</a:t>
            </a:r>
            <a:r>
              <a:rPr lang="en-US" altLang="en-US" dirty="0"/>
              <a:t> </a:t>
            </a:r>
            <a:r>
              <a:rPr lang="en-US" altLang="en-US" dirty="0" err="1"/>
              <a:t>elemen-elemen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nilai-nilai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),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), …,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) yang </a:t>
            </a:r>
            <a:r>
              <a:rPr lang="en-US" altLang="en-US" dirty="0" err="1"/>
              <a:t>bersesuaian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.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91648"/>
              </p:ext>
            </p:extLst>
          </p:nvPr>
        </p:nvGraphicFramePr>
        <p:xfrm>
          <a:off x="4453690" y="4077953"/>
          <a:ext cx="40354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752480" imgH="482400" progId="Equation.3">
                  <p:embed/>
                </p:oleObj>
              </mc:Choice>
              <mc:Fallback>
                <p:oleObj name="Equation" r:id="rId3" imgW="1752480" imgH="48240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690" y="4077953"/>
                        <a:ext cx="40354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63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Permutasi Genap &amp; Permutasi Ganjil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/>
              <a:t>Cycle dengan panjang 2 disebut sebuah </a:t>
            </a:r>
            <a:r>
              <a:rPr lang="en-US" altLang="en-US" b="1" i="1"/>
              <a:t>transposition</a:t>
            </a:r>
            <a:r>
              <a:rPr lang="en-US" altLang="en-US"/>
              <a:t>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/>
              <a:t>Transposisi adalah sebuah cycle </a:t>
            </a:r>
            <a:r>
              <a:rPr lang="en-US" altLang="en-US" i="1"/>
              <a:t>p</a:t>
            </a:r>
            <a:r>
              <a:rPr lang="en-US" altLang="en-US"/>
              <a:t> = 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i="1" baseline="-25000"/>
              <a:t>j</a:t>
            </a:r>
            <a:r>
              <a:rPr lang="en-US" altLang="en-US"/>
              <a:t>), dengan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) = </a:t>
            </a:r>
            <a:r>
              <a:rPr lang="en-US" altLang="en-US" i="1"/>
              <a:t>a</a:t>
            </a:r>
            <a:r>
              <a:rPr lang="en-US" altLang="en-US" i="1" baseline="-25000"/>
              <a:t>j</a:t>
            </a:r>
            <a:r>
              <a:rPr lang="en-US" altLang="en-US"/>
              <a:t> dan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j</a:t>
            </a:r>
            <a:r>
              <a:rPr lang="en-US" altLang="en-US"/>
              <a:t>) =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/>
              <a:t>Jika </a:t>
            </a:r>
            <a:r>
              <a:rPr lang="en-US" altLang="en-US" i="1"/>
              <a:t>p</a:t>
            </a:r>
            <a:r>
              <a:rPr lang="en-US" altLang="en-US"/>
              <a:t> = 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i="1" baseline="-25000"/>
              <a:t>j</a:t>
            </a:r>
            <a:r>
              <a:rPr lang="en-US" altLang="en-US"/>
              <a:t>) adalah sebuah transposition dari </a:t>
            </a:r>
            <a:r>
              <a:rPr lang="en-US" altLang="en-US" i="1"/>
              <a:t>A</a:t>
            </a:r>
            <a:r>
              <a:rPr lang="en-US" altLang="en-US"/>
              <a:t>, maka </a:t>
            </a:r>
            <a:r>
              <a:rPr lang="en-US" altLang="en-US" i="1"/>
              <a:t>p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◦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>
                <a:cs typeface="Arial" panose="020B0604020202020204" pitchFamily="34" charset="0"/>
              </a:rPr>
              <a:t> = 1</a:t>
            </a:r>
            <a:r>
              <a:rPr lang="en-US" altLang="en-US" i="1" baseline="-25000">
                <a:cs typeface="Arial" panose="020B0604020202020204" pitchFamily="34" charset="0"/>
              </a:rPr>
              <a:t>A</a:t>
            </a:r>
            <a:r>
              <a:rPr lang="en-US" altLang="en-US">
                <a:cs typeface="Arial" panose="020B0604020202020204" pitchFamily="34" charset="0"/>
              </a:rPr>
              <a:t>, permutasi identitas dari </a:t>
            </a:r>
            <a:r>
              <a:rPr lang="en-US" altLang="en-US" i="1">
                <a:cs typeface="Arial" panose="020B0604020202020204" pitchFamily="34" charset="0"/>
              </a:rPr>
              <a:t>A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>
                <a:cs typeface="Arial" panose="020B0604020202020204" pitchFamily="34" charset="0"/>
              </a:rPr>
              <a:t>Setiap cycle dapat dituliskan sebagai product dari transposisi.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>
                <a:cs typeface="Arial" panose="020B0604020202020204" pitchFamily="34" charset="0"/>
              </a:rPr>
              <a:t>Misal, (1, 2, 3, 4, 5) = (1, 5) ◦ (1, 4) ◦ (1, 3) ◦ (1, 2).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Corollary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sz="3200" dirty="0" err="1"/>
              <a:t>Setiap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permutasi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sebuah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himpunan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hingga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sekurangnya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dua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elemen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dituliskan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sebagai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sebuah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perkalian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transposisi-transposisi</a:t>
            </a:r>
            <a:r>
              <a:rPr lang="en-US" altLang="en-US" sz="3200" dirty="0"/>
              <a:t>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sz="3200" dirty="0"/>
              <a:t>Amati </a:t>
            </a:r>
            <a:r>
              <a:rPr lang="en-US" altLang="en-US" sz="3200" dirty="0" err="1"/>
              <a:t>bahwa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transposisi-transposisi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corollary di </a:t>
            </a:r>
            <a:r>
              <a:rPr lang="en-US" altLang="en-US" sz="3200" dirty="0" err="1"/>
              <a:t>atas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tidak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perlu</a:t>
            </a:r>
            <a:r>
              <a:rPr lang="en-US" altLang="en-US" sz="3200" dirty="0"/>
              <a:t> disjoint.</a:t>
            </a:r>
          </a:p>
        </p:txBody>
      </p:sp>
    </p:spTree>
    <p:extLst>
      <p:ext uri="{BB962C8B-B14F-4D97-AF65-F5344CB8AC3E}">
        <p14:creationId xmlns:p14="http://schemas.microsoft.com/office/powerpoint/2010/main" val="3862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en-US" sz="3200"/>
              <a:t>Tuliskan permutasi</a:t>
            </a:r>
          </a:p>
          <a:p>
            <a:pPr>
              <a:buFontTx/>
              <a:buNone/>
            </a:pPr>
            <a:endParaRPr lang="en-US" altLang="en-US" sz="3200"/>
          </a:p>
          <a:p>
            <a:pPr>
              <a:buFontTx/>
              <a:buNone/>
            </a:pPr>
            <a:endParaRPr lang="en-US" altLang="en-US" sz="3200"/>
          </a:p>
          <a:p>
            <a:pPr>
              <a:buFontTx/>
              <a:buNone/>
            </a:pPr>
            <a:r>
              <a:rPr lang="en-US" altLang="en-US" sz="3200"/>
              <a:t>sebagai sebuah product dari transposisi.</a:t>
            </a:r>
          </a:p>
          <a:p>
            <a:pPr>
              <a:buFontTx/>
              <a:buNone/>
            </a:pPr>
            <a:r>
              <a:rPr lang="en-US" altLang="en-US" sz="3200" b="1"/>
              <a:t>Jawab</a:t>
            </a:r>
            <a:r>
              <a:rPr lang="en-US" altLang="en-US" sz="3200"/>
              <a:t>.</a:t>
            </a:r>
          </a:p>
          <a:p>
            <a:pPr>
              <a:buFontTx/>
              <a:buNone/>
            </a:pPr>
            <a:r>
              <a:rPr lang="en-US" altLang="en-US" sz="3200"/>
              <a:t>Telah diperoleh </a:t>
            </a:r>
            <a:r>
              <a:rPr lang="en-US" altLang="en-US" sz="3200" i="1"/>
              <a:t>p</a:t>
            </a:r>
            <a:r>
              <a:rPr lang="en-US" altLang="en-US" sz="3200"/>
              <a:t> = (7, 8) </a:t>
            </a:r>
            <a:r>
              <a:rPr lang="en-US" altLang="en-US" sz="3200">
                <a:cs typeface="Arial" panose="020B0604020202020204" pitchFamily="34" charset="0"/>
              </a:rPr>
              <a:t>◦ (2, 4, 5) ◦ (1, 3, 6).</a:t>
            </a:r>
            <a:endParaRPr lang="en-US" altLang="en-US" sz="3200"/>
          </a:p>
        </p:txBody>
      </p:sp>
      <p:graphicFrame>
        <p:nvGraphicFramePr>
          <p:cNvPr id="15974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54017992"/>
              </p:ext>
            </p:extLst>
          </p:nvPr>
        </p:nvGraphicFramePr>
        <p:xfrm>
          <a:off x="3525097" y="2520251"/>
          <a:ext cx="5456237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044440" imgH="457200" progId="Equation.3">
                  <p:embed/>
                </p:oleObj>
              </mc:Choice>
              <mc:Fallback>
                <p:oleObj name="Equation" r:id="rId3" imgW="2044440" imgH="457200" progId="Equation.3">
                  <p:embed/>
                  <p:pic>
                    <p:nvPicPr>
                      <p:cNvPr id="159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097" y="2520251"/>
                        <a:ext cx="5456237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ct val="25000"/>
              </a:spcAft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Karena dapat dituliskan</a:t>
            </a:r>
          </a:p>
          <a:p>
            <a:pPr>
              <a:spcAft>
                <a:spcPct val="25000"/>
              </a:spcAft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	(1, 3, 6) = (1, 6) ◦ (1, 3)</a:t>
            </a:r>
          </a:p>
          <a:p>
            <a:pPr>
              <a:spcAft>
                <a:spcPct val="25000"/>
              </a:spcAft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	(2, 4, 5) = (2, 5) ◦ (2, 4),</a:t>
            </a:r>
          </a:p>
          <a:p>
            <a:pPr>
              <a:spcAft>
                <a:spcPct val="25000"/>
              </a:spcAft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Diperoleh</a:t>
            </a:r>
          </a:p>
          <a:p>
            <a:pPr>
              <a:spcAft>
                <a:spcPct val="25000"/>
              </a:spcAft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	</a:t>
            </a:r>
            <a:r>
              <a:rPr lang="en-US" altLang="en-US" sz="3200" i="1">
                <a:cs typeface="Arial" panose="020B0604020202020204" pitchFamily="34" charset="0"/>
              </a:rPr>
              <a:t>p</a:t>
            </a:r>
            <a:r>
              <a:rPr lang="en-US" altLang="en-US" sz="3200">
                <a:cs typeface="Arial" panose="020B0604020202020204" pitchFamily="34" charset="0"/>
              </a:rPr>
              <a:t> = (7, 8) ◦ (2, 5) ◦ (2, 4) ◦ (1, 6) ◦ (1, 3).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7127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75000"/>
              </a:spcBef>
              <a:buNone/>
            </a:pPr>
            <a:r>
              <a:rPr lang="en-US" altLang="en-US"/>
              <a:t>Telah diamati di atas bahwa setiap cycle dapat dituliskan sebagai perkalian dari transposisi-transposisi.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/>
              <a:t>Hal ini dapat dilakukan dalam berbagai cara yang berbeda.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/>
              <a:t>Misal,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/>
              <a:t>      (1, 2, 3) 	= (1, 3) </a:t>
            </a:r>
            <a:r>
              <a:rPr lang="en-US" altLang="en-US">
                <a:cs typeface="Arial" panose="020B0604020202020204" pitchFamily="34" charset="0"/>
              </a:rPr>
              <a:t>◦ (1, 2)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>
                <a:cs typeface="Arial" panose="020B0604020202020204" pitchFamily="34" charset="0"/>
              </a:rPr>
              <a:t>		= ((2, 1) ◦ (2, 3)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>
                <a:cs typeface="Arial" panose="020B0604020202020204" pitchFamily="34" charset="0"/>
              </a:rPr>
              <a:t>		= (1, 3) ◦ (3, 1) ◦ (1, 3) ◦ (1, 2) ◦ (3, 2) ◦ (2, 3)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75000"/>
              </a:spcBef>
              <a:buNone/>
            </a:pPr>
            <a:r>
              <a:rPr lang="en-US" altLang="en-US" sz="3200">
                <a:cs typeface="Arial" panose="020B0604020202020204" pitchFamily="34" charset="0"/>
              </a:rPr>
              <a:t>Membawa bahwa setiap permutasi pada sebuah himpunan dengan dua atau lebih elemen dapat dituliskan sebagai sebuah perkalian transposisi-transposisi dalam berbagai cara.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6980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Teorema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/>
              <a:t>Jika sebuah permutasi dari sebuah himpunan hingga dapat dituliskan sebagai sebuah perkalian dari sejumlah genap transposisi, maka permutasi tersebut </a:t>
            </a:r>
            <a:r>
              <a:rPr lang="en-US" altLang="en-US" b="1"/>
              <a:t>tidak akan pernah dapat</a:t>
            </a:r>
            <a:r>
              <a:rPr lang="en-US" altLang="en-US"/>
              <a:t> dituliskan sebagai sebuah perkalian dari sejumlah ganjil transposisi, dan sebaliknya.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/>
              <a:t>Sebuah permutasi dari sebuah himpunan hingga disebut </a:t>
            </a:r>
            <a:r>
              <a:rPr lang="en-US" altLang="en-US" b="1"/>
              <a:t>genap</a:t>
            </a:r>
            <a:r>
              <a:rPr lang="en-US" altLang="en-US"/>
              <a:t> jika dia dapat dituliskan sebagai sebuah perkalian dari sejumlah genap transposisi, dan disebut </a:t>
            </a:r>
            <a:r>
              <a:rPr lang="en-US" altLang="en-US" b="1"/>
              <a:t>ganjil</a:t>
            </a:r>
            <a:r>
              <a:rPr lang="en-US" altLang="en-US"/>
              <a:t> jika dia dapat dituliskan sebagai sebuah perkalian dari sejumlah ganjil transposisi.</a:t>
            </a:r>
          </a:p>
        </p:txBody>
      </p:sp>
    </p:spTree>
    <p:extLst>
      <p:ext uri="{BB962C8B-B14F-4D97-AF65-F5344CB8AC3E}">
        <p14:creationId xmlns:p14="http://schemas.microsoft.com/office/powerpoint/2010/main" val="27959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Apakah permutasi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genap atau ganjil?</a:t>
            </a:r>
          </a:p>
          <a:p>
            <a:pPr marL="0" indent="0">
              <a:buNone/>
            </a:pPr>
            <a:r>
              <a:rPr lang="en-US" altLang="en-US" b="1"/>
              <a:t>Jawab</a:t>
            </a:r>
          </a:p>
          <a:p>
            <a:pPr marL="0" indent="0">
              <a:buNone/>
            </a:pPr>
            <a:r>
              <a:rPr lang="en-US" altLang="en-US"/>
              <a:t>Pertama tuliskan </a:t>
            </a:r>
            <a:r>
              <a:rPr lang="en-US" altLang="en-US" i="1"/>
              <a:t>p</a:t>
            </a:r>
            <a:r>
              <a:rPr lang="en-US" altLang="en-US"/>
              <a:t> sebagai perkalian dari disjoint cycle, diperoleh</a:t>
            </a:r>
          </a:p>
          <a:p>
            <a:pPr marL="0" indent="0" algn="ctr">
              <a:buNone/>
            </a:pPr>
            <a:r>
              <a:rPr lang="en-US" altLang="en-US" i="1"/>
              <a:t>p</a:t>
            </a:r>
            <a:r>
              <a:rPr lang="en-US" altLang="en-US"/>
              <a:t> = (3, 5, 6) </a:t>
            </a:r>
            <a:r>
              <a:rPr lang="en-US" altLang="en-US">
                <a:cs typeface="Arial" panose="020B0604020202020204" pitchFamily="34" charset="0"/>
              </a:rPr>
              <a:t>◦ (1, 2, 4, 7).</a:t>
            </a:r>
            <a:endParaRPr lang="en-US" altLang="en-US"/>
          </a:p>
        </p:txBody>
      </p:sp>
      <p:graphicFrame>
        <p:nvGraphicFramePr>
          <p:cNvPr id="1669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98167363"/>
              </p:ext>
            </p:extLst>
          </p:nvPr>
        </p:nvGraphicFramePr>
        <p:xfrm>
          <a:off x="4115647" y="2393785"/>
          <a:ext cx="42751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1828800" imgH="457200" progId="Equation.3">
                  <p:embed/>
                </p:oleObj>
              </mc:Choice>
              <mc:Fallback>
                <p:oleObj name="Equation" r:id="rId3" imgW="1828800" imgH="457200" progId="Equation.3">
                  <p:embed/>
                  <p:pic>
                    <p:nvPicPr>
                      <p:cNvPr id="166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647" y="2393785"/>
                        <a:ext cx="427513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>
                <a:cs typeface="Arial" panose="020B0604020202020204" pitchFamily="34" charset="0"/>
              </a:rPr>
              <a:t>Selanjutnya, tuliskan masing-masing cycle sebagai perkalian dari transposisi-transposisi.</a:t>
            </a:r>
            <a:endParaRPr lang="en-US" altLang="en-US"/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/>
              <a:t>             (1, 2, 4, 7) 	= (1, 7) </a:t>
            </a:r>
            <a:r>
              <a:rPr lang="en-US" altLang="en-US">
                <a:cs typeface="Arial" panose="020B0604020202020204" pitchFamily="34" charset="0"/>
              </a:rPr>
              <a:t>◦ (1, 4) ◦ (1, 2)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>
                <a:cs typeface="Arial" panose="020B0604020202020204" pitchFamily="34" charset="0"/>
              </a:rPr>
              <a:t>                 (3, 5, 6) 	= (3, 6) ◦ (3, 5).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>
                <a:cs typeface="Arial" panose="020B0604020202020204" pitchFamily="34" charset="0"/>
              </a:rPr>
              <a:t>Maka</a:t>
            </a:r>
          </a:p>
          <a:p>
            <a:pPr marL="0" indent="0" algn="ctr">
              <a:spcAft>
                <a:spcPct val="25000"/>
              </a:spcAft>
              <a:buNone/>
            </a:pP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>
                <a:cs typeface="Arial" panose="020B0604020202020204" pitchFamily="34" charset="0"/>
              </a:rPr>
              <a:t> = (3, 6) ◦ (3, 5) ◦ (1, 7) ◦ (1, 4) ◦ (1, 2).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>
                <a:cs typeface="Arial" panose="020B0604020202020204" pitchFamily="34" charset="0"/>
              </a:rPr>
              <a:t>Karena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>
                <a:cs typeface="Arial" panose="020B0604020202020204" pitchFamily="34" charset="0"/>
              </a:rPr>
              <a:t> adalah sebuah perkalian dari sejumlah ganjil transposisi, dia adalah sebuah permutasi ganjil.</a:t>
            </a:r>
          </a:p>
        </p:txBody>
      </p:sp>
    </p:spTree>
    <p:extLst>
      <p:ext uri="{BB962C8B-B14F-4D97-AF65-F5344CB8AC3E}">
        <p14:creationId xmlns:p14="http://schemas.microsoft.com/office/powerpoint/2010/main" val="21834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Mengikuti dari definisi permutasi genap dan ganjil, maka</a:t>
            </a:r>
          </a:p>
          <a:p>
            <a:pPr marL="714375" lvl="1" indent="-534988">
              <a:buNone/>
            </a:pPr>
            <a:r>
              <a:rPr lang="en-US" altLang="en-US"/>
              <a:t>(a)	Perkalian dari dua permutasi genap adalah genap.</a:t>
            </a:r>
          </a:p>
          <a:p>
            <a:pPr marL="714375" lvl="1" indent="-534988">
              <a:buNone/>
            </a:pPr>
            <a:r>
              <a:rPr lang="en-US" altLang="en-US"/>
              <a:t>(b)	Perkalian dari dua permutasi ganjil adalah ganjil.</a:t>
            </a:r>
          </a:p>
          <a:p>
            <a:pPr marL="714375" lvl="1" indent="-534988">
              <a:buNone/>
            </a:pPr>
            <a:r>
              <a:rPr lang="en-US" altLang="en-US"/>
              <a:t>(c)	Perkalian dari sebuah permutasi genap dan sebuah permutasi ganjil adalah permutasi ganjil.</a:t>
            </a:r>
          </a:p>
        </p:txBody>
      </p:sp>
    </p:spTree>
    <p:extLst>
      <p:ext uri="{BB962C8B-B14F-4D97-AF65-F5344CB8AC3E}">
        <p14:creationId xmlns:p14="http://schemas.microsoft.com/office/powerpoint/2010/main" val="17201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Permutasi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35000"/>
              </a:spcBef>
              <a:buNone/>
            </a:pPr>
            <a:r>
              <a:rPr lang="en-US" altLang="en-US"/>
              <a:t>Amati bahwa bentuk di atas menggambarkan secara lengkap </a:t>
            </a:r>
            <a:r>
              <a:rPr lang="en-US" altLang="en-US" i="1"/>
              <a:t>p</a:t>
            </a:r>
            <a:r>
              <a:rPr lang="en-US" altLang="en-US"/>
              <a:t> karena dia memberikan nilai </a:t>
            </a:r>
            <a:r>
              <a:rPr lang="en-US" altLang="en-US" i="1"/>
              <a:t>p</a:t>
            </a:r>
            <a:r>
              <a:rPr lang="en-US" altLang="en-US"/>
              <a:t> untuk setiap elemen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/>
              <a:t>Sering dituliskan dalam bentuk,</a:t>
            </a:r>
          </a:p>
          <a:p>
            <a:pPr marL="0" indent="0">
              <a:spcBef>
                <a:spcPct val="35000"/>
              </a:spcBef>
              <a:buNone/>
            </a:pPr>
            <a:endParaRPr lang="en-US" altLang="en-US"/>
          </a:p>
          <a:p>
            <a:pPr marL="0" indent="0">
              <a:spcBef>
                <a:spcPct val="35000"/>
              </a:spcBef>
              <a:buNone/>
            </a:pPr>
            <a:endParaRPr lang="en-US" altLang="en-US"/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/>
              <a:t>Jadi jika </a:t>
            </a:r>
            <a:r>
              <a:rPr lang="en-US" altLang="en-US" i="1"/>
              <a:t>p</a:t>
            </a:r>
            <a:r>
              <a:rPr lang="en-US" altLang="en-US"/>
              <a:t> adalah sebuah permutasi dari sebuah himpunan hingga </a:t>
            </a:r>
            <a:r>
              <a:rPr lang="en-US" altLang="en-US" i="1"/>
              <a:t>A</a:t>
            </a:r>
            <a:r>
              <a:rPr lang="en-US" altLang="en-US"/>
              <a:t> = {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}, maka sekuen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),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), …,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) adalah hanya penyusunan kembali  dari elemen-elemen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</p:txBody>
      </p:sp>
      <p:graphicFrame>
        <p:nvGraphicFramePr>
          <p:cNvPr id="12390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0626" y="3141663"/>
          <a:ext cx="47291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019240" imgH="482400" progId="Equation.3">
                  <p:embed/>
                </p:oleObj>
              </mc:Choice>
              <mc:Fallback>
                <p:oleObj name="Equation" r:id="rId3" imgW="2019240" imgH="482400" progId="Equation.3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6" y="3141663"/>
                        <a:ext cx="472916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0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/>
              <a:t>Teorema</a:t>
            </a:r>
            <a:endParaRPr lang="en-US" altLang="en-US" sz="44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Ambil </a:t>
            </a:r>
            <a:r>
              <a:rPr lang="en-US" altLang="en-US" sz="3200" i="1"/>
              <a:t>A</a:t>
            </a:r>
            <a:r>
              <a:rPr lang="en-US" altLang="en-US" sz="3200"/>
              <a:t> = {</a:t>
            </a:r>
            <a:r>
              <a:rPr lang="en-US" altLang="en-US" sz="3200" i="1"/>
              <a:t>a</a:t>
            </a:r>
            <a:r>
              <a:rPr lang="en-US" altLang="en-US" sz="3200" baseline="-25000"/>
              <a:t>1</a:t>
            </a:r>
            <a:r>
              <a:rPr lang="en-US" altLang="en-US" sz="3200"/>
              <a:t>, </a:t>
            </a:r>
            <a:r>
              <a:rPr lang="en-US" altLang="en-US" sz="3200" i="1"/>
              <a:t>a</a:t>
            </a:r>
            <a:r>
              <a:rPr lang="en-US" altLang="en-US" sz="3200" baseline="-25000"/>
              <a:t>2</a:t>
            </a:r>
            <a:r>
              <a:rPr lang="en-US" altLang="en-US" sz="3200"/>
              <a:t>, …, </a:t>
            </a:r>
            <a:r>
              <a:rPr lang="en-US" altLang="en-US" sz="3200" i="1"/>
              <a:t>a</a:t>
            </a:r>
            <a:r>
              <a:rPr lang="en-US" altLang="en-US" sz="3200" i="1" baseline="-25000"/>
              <a:t>n</a:t>
            </a:r>
            <a:r>
              <a:rPr lang="en-US" altLang="en-US" sz="3200"/>
              <a:t>} sebuah himpunan hingga dengan </a:t>
            </a:r>
            <a:r>
              <a:rPr lang="en-US" altLang="en-US" sz="3200" i="1"/>
              <a:t>n</a:t>
            </a:r>
            <a:r>
              <a:rPr lang="en-US" altLang="en-US" sz="3200"/>
              <a:t> elemen, </a:t>
            </a:r>
            <a:r>
              <a:rPr lang="en-US" altLang="en-US" sz="3200" i="1"/>
              <a:t>n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 2. Terdapat </a:t>
            </a:r>
            <a:r>
              <a:rPr lang="en-US" altLang="en-US" sz="3200" i="1">
                <a:sym typeface="Symbol" panose="05050102010706020507" pitchFamily="18" charset="2"/>
              </a:rPr>
              <a:t>n</a:t>
            </a:r>
            <a:r>
              <a:rPr lang="en-US" altLang="en-US" sz="3200">
                <a:sym typeface="Symbol" panose="05050102010706020507" pitchFamily="18" charset="2"/>
              </a:rPr>
              <a:t>!/2 permutasi genap dan </a:t>
            </a:r>
            <a:r>
              <a:rPr lang="en-US" altLang="en-US" sz="3200" i="1">
                <a:sym typeface="Symbol" panose="05050102010706020507" pitchFamily="18" charset="2"/>
              </a:rPr>
              <a:t>n</a:t>
            </a:r>
            <a:r>
              <a:rPr lang="en-US" altLang="en-US" sz="3200">
                <a:sym typeface="Symbol" panose="05050102010706020507" pitchFamily="18" charset="2"/>
              </a:rPr>
              <a:t>!/2 permutasi ganjil.</a:t>
            </a:r>
          </a:p>
        </p:txBody>
      </p:sp>
    </p:spTree>
    <p:extLst>
      <p:ext uri="{BB962C8B-B14F-4D97-AF65-F5344CB8AC3E}">
        <p14:creationId xmlns:p14="http://schemas.microsoft.com/office/powerpoint/2010/main" val="19730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Ambil </a:t>
            </a:r>
            <a:r>
              <a:rPr lang="en-US" altLang="en-US" i="1"/>
              <a:t>A</a:t>
            </a:r>
            <a:r>
              <a:rPr lang="en-US" altLang="en-US"/>
              <a:t> = {1, 2, 3}. Maka seluruh permutasi dari </a:t>
            </a:r>
            <a:r>
              <a:rPr lang="en-US" altLang="en-US" i="1"/>
              <a:t>A</a:t>
            </a:r>
            <a:r>
              <a:rPr lang="en-US" altLang="en-US"/>
              <a:t> adalah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984750" y="4110038"/>
          <a:ext cx="22812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041120" imgH="457200" progId="Equation.3">
                  <p:embed/>
                </p:oleObj>
              </mc:Choice>
              <mc:Fallback>
                <p:oleObj name="Equation" r:id="rId3" imgW="1041120" imgH="457200" progId="Equation.3">
                  <p:embed/>
                  <p:pic>
                    <p:nvPicPr>
                      <p:cNvPr id="12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110038"/>
                        <a:ext cx="22812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824039" y="2344739"/>
          <a:ext cx="22764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990360" imgH="457200" progId="Equation.3">
                  <p:embed/>
                </p:oleObj>
              </mc:Choice>
              <mc:Fallback>
                <p:oleObj name="Equation" r:id="rId5" imgW="990360" imgH="457200" progId="Equation.3">
                  <p:embed/>
                  <p:pic>
                    <p:nvPicPr>
                      <p:cNvPr id="126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9" y="2344739"/>
                        <a:ext cx="22764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4972051" y="2344739"/>
          <a:ext cx="22463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002960" imgH="457200" progId="Equation.3">
                  <p:embed/>
                </p:oleObj>
              </mc:Choice>
              <mc:Fallback>
                <p:oleObj name="Equation" r:id="rId7" imgW="1002960" imgH="457200" progId="Equation.3">
                  <p:embed/>
                  <p:pic>
                    <p:nvPicPr>
                      <p:cNvPr id="126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2344739"/>
                        <a:ext cx="224631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7699375" y="2344738"/>
          <a:ext cx="22812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9" imgW="1041120" imgH="457200" progId="Equation.3">
                  <p:embed/>
                </p:oleObj>
              </mc:Choice>
              <mc:Fallback>
                <p:oleObj name="Equation" r:id="rId9" imgW="1041120" imgH="457200" progId="Equation.3">
                  <p:embed/>
                  <p:pic>
                    <p:nvPicPr>
                      <p:cNvPr id="126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5" y="2344738"/>
                        <a:ext cx="22812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1820864" y="4110038"/>
          <a:ext cx="228123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1" imgW="1041120" imgH="457200" progId="Equation.3">
                  <p:embed/>
                </p:oleObj>
              </mc:Choice>
              <mc:Fallback>
                <p:oleObj name="Equation" r:id="rId11" imgW="1041120" imgH="457200" progId="Equation.3">
                  <p:embed/>
                  <p:pic>
                    <p:nvPicPr>
                      <p:cNvPr id="1269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4" y="4110038"/>
                        <a:ext cx="228123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7669214" y="4138613"/>
          <a:ext cx="2314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3" imgW="1028520" imgH="457200" progId="Equation.3">
                  <p:embed/>
                </p:oleObj>
              </mc:Choice>
              <mc:Fallback>
                <p:oleObj name="Equation" r:id="rId13" imgW="1028520" imgH="457200" progId="Equation.3">
                  <p:embed/>
                  <p:pic>
                    <p:nvPicPr>
                      <p:cNvPr id="126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4" y="4138613"/>
                        <a:ext cx="23145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1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Dengan menggunakan permutasi-permutasi di atas, cari 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 baseline="30000"/>
              <a:t>–1</a:t>
            </a:r>
            <a:r>
              <a:rPr lang="en-US" altLang="en-US"/>
              <a:t> dan </a:t>
            </a:r>
            <a:r>
              <a:rPr lang="en-US" altLang="en-US" i="1"/>
              <a:t>p</a:t>
            </a:r>
            <a:r>
              <a:rPr lang="en-US" altLang="en-US" baseline="-25000"/>
              <a:t>3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◦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 b="1">
                <a:cs typeface="Arial" panose="020B0604020202020204" pitchFamily="34" charset="0"/>
              </a:rPr>
              <a:t>Jawab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Dengan melihat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4</a:t>
            </a:r>
            <a:r>
              <a:rPr lang="en-US" altLang="en-US">
                <a:cs typeface="Arial" panose="020B0604020202020204" pitchFamily="34" charset="0"/>
              </a:rPr>
              <a:t> sebagai sebuah fungsi, diperoleh        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4</a:t>
            </a:r>
            <a:r>
              <a:rPr lang="en-US" altLang="en-US">
                <a:cs typeface="Arial" panose="020B0604020202020204" pitchFamily="34" charset="0"/>
              </a:rPr>
              <a:t> = {(1, 3), (2, 1), (3, 2)}.</a:t>
            </a: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Maka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 baseline="30000"/>
              <a:t>–1</a:t>
            </a:r>
            <a:r>
              <a:rPr lang="en-US" altLang="en-US"/>
              <a:t> = {(3, 1), (1, 2), (2, 3)} = {(1, 2), (2, 3), (3, 1)}</a:t>
            </a:r>
          </a:p>
          <a:p>
            <a:pPr marL="0" indent="0">
              <a:buNone/>
            </a:pPr>
            <a:r>
              <a:rPr lang="en-US" altLang="en-US"/>
              <a:t>Jadi </a:t>
            </a:r>
          </a:p>
        </p:txBody>
      </p:sp>
      <p:graphicFrame>
        <p:nvGraphicFramePr>
          <p:cNvPr id="1280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06914" y="5084764"/>
          <a:ext cx="31781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358640" imgH="457200" progId="Equation.3">
                  <p:embed/>
                </p:oleObj>
              </mc:Choice>
              <mc:Fallback>
                <p:oleObj name="Equation" r:id="rId3" imgW="1358640" imgH="457200" progId="Equation.3">
                  <p:embed/>
                  <p:pic>
                    <p:nvPicPr>
                      <p:cNvPr id="128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4" y="5084764"/>
                        <a:ext cx="31781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8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Bef>
                <a:spcPct val="30000"/>
              </a:spcBef>
              <a:buNone/>
            </a:pPr>
            <a:r>
              <a:rPr lang="en-US" altLang="en-US" sz="2400" dirty="0" err="1"/>
              <a:t>Fungsi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memetakan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memetakan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3,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◦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1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3.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en-US" altLang="en-US" sz="2400" dirty="0" err="1">
                <a:cs typeface="Arial" panose="020B0604020202020204" pitchFamily="34" charset="0"/>
              </a:rPr>
              <a:t>Selanjutnya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2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1 </a:t>
            </a:r>
            <a:r>
              <a:rPr lang="en-US" altLang="en-US" sz="2400" dirty="0" err="1">
                <a:cs typeface="Arial" panose="020B0604020202020204" pitchFamily="34" charset="0"/>
              </a:rPr>
              <a:t>dan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3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1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2, </a:t>
            </a:r>
            <a:r>
              <a:rPr lang="en-US" altLang="en-US" sz="2400" dirty="0" err="1">
                <a:cs typeface="Arial" panose="020B0604020202020204" pitchFamily="34" charset="0"/>
              </a:rPr>
              <a:t>sehingga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◦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2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2.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en-US" altLang="en-US" sz="2400" dirty="0" err="1">
                <a:cs typeface="Arial" panose="020B0604020202020204" pitchFamily="34" charset="0"/>
              </a:rPr>
              <a:t>Akhirnya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3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3 </a:t>
            </a:r>
            <a:r>
              <a:rPr lang="en-US" altLang="en-US" sz="2400" dirty="0" err="1">
                <a:cs typeface="Arial" panose="020B0604020202020204" pitchFamily="34" charset="0"/>
              </a:rPr>
              <a:t>dan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3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3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1, </a:t>
            </a:r>
            <a:r>
              <a:rPr lang="en-US" altLang="en-US" sz="2400" dirty="0" err="1">
                <a:cs typeface="Arial" panose="020B0604020202020204" pitchFamily="34" charset="0"/>
              </a:rPr>
              <a:t>sehingga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◦ </a:t>
            </a:r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memetakan</a:t>
            </a:r>
            <a:r>
              <a:rPr lang="en-US" altLang="en-US" sz="2400" dirty="0">
                <a:cs typeface="Arial" panose="020B0604020202020204" pitchFamily="34" charset="0"/>
              </a:rPr>
              <a:t> 3 </a:t>
            </a:r>
            <a:r>
              <a:rPr lang="en-US" altLang="en-US" sz="2400" dirty="0" err="1">
                <a:cs typeface="Arial" panose="020B0604020202020204" pitchFamily="34" charset="0"/>
              </a:rPr>
              <a:t>ke</a:t>
            </a:r>
            <a:r>
              <a:rPr lang="en-US" altLang="en-US" sz="2400" dirty="0">
                <a:cs typeface="Arial" panose="020B0604020202020204" pitchFamily="34" charset="0"/>
              </a:rPr>
              <a:t> 1. </a:t>
            </a:r>
            <a:r>
              <a:rPr lang="en-US" altLang="en-US" sz="2400" dirty="0" err="1">
                <a:cs typeface="Arial" panose="020B0604020202020204" pitchFamily="34" charset="0"/>
              </a:rPr>
              <a:t>Jadi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 algn="just">
              <a:spcBef>
                <a:spcPct val="30000"/>
              </a:spcBef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indent="0" algn="just">
              <a:spcBef>
                <a:spcPct val="30000"/>
              </a:spcBef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indent="0" algn="just">
              <a:spcBef>
                <a:spcPct val="30000"/>
              </a:spcBef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indent="0" algn="just">
              <a:spcBef>
                <a:spcPct val="30000"/>
              </a:spcBef>
              <a:buNone/>
            </a:pPr>
            <a:r>
              <a:rPr lang="en-US" altLang="en-US" sz="2400" dirty="0" err="1">
                <a:cs typeface="Arial" panose="020B0604020202020204" pitchFamily="34" charset="0"/>
              </a:rPr>
              <a:t>Komposisi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dari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dua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permutasi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adalah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permutasi</a:t>
            </a:r>
            <a:r>
              <a:rPr lang="en-US" altLang="en-US" sz="2400" dirty="0">
                <a:cs typeface="Arial" panose="020B0604020202020204" pitchFamily="34" charset="0"/>
              </a:rPr>
              <a:t> lain, </a:t>
            </a:r>
            <a:r>
              <a:rPr lang="en-US" altLang="en-US" sz="2400" dirty="0" err="1">
                <a:cs typeface="Arial" panose="020B0604020202020204" pitchFamily="34" charset="0"/>
              </a:rPr>
              <a:t>biasa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disebut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cs typeface="Arial" panose="020B0604020202020204" pitchFamily="34" charset="0"/>
              </a:rPr>
              <a:t>product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dari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permutasi-permutasi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tersebut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  <a:endParaRPr lang="en-US" altLang="en-US" sz="2400" dirty="0"/>
          </a:p>
        </p:txBody>
      </p:sp>
      <p:graphicFrame>
        <p:nvGraphicFramePr>
          <p:cNvPr id="13107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61263702"/>
              </p:ext>
            </p:extLst>
          </p:nvPr>
        </p:nvGraphicFramePr>
        <p:xfrm>
          <a:off x="4665716" y="3554887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587240" imgH="457200" progId="Equation.3">
                  <p:embed/>
                </p:oleObj>
              </mc:Choice>
              <mc:Fallback>
                <p:oleObj name="Equation" r:id="rId3" imgW="1587240" imgH="457200" progId="Equation.3">
                  <p:embed/>
                  <p:pic>
                    <p:nvPicPr>
                      <p:cNvPr id="131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16" y="3554887"/>
                        <a:ext cx="3175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7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Ilustrasi Pencarian Product Permutasi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20900" y="1982788"/>
          <a:ext cx="79502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2974848" imgH="541630" progId="Visio.Drawing.11">
                  <p:embed/>
                </p:oleObj>
              </mc:Choice>
              <mc:Fallback>
                <p:oleObj name="Visio" r:id="rId3" imgW="2974848" imgH="541630" progId="Visio.Drawing.11">
                  <p:embed/>
                  <p:pic>
                    <p:nvPicPr>
                      <p:cNvPr id="13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982788"/>
                        <a:ext cx="795020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7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Teorema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/>
              <a:t>Jika </a:t>
            </a:r>
            <a:r>
              <a:rPr lang="en-US" altLang="en-US" sz="3200" i="1"/>
              <a:t>A</a:t>
            </a:r>
            <a:r>
              <a:rPr lang="en-US" altLang="en-US" sz="3200"/>
              <a:t> = {</a:t>
            </a:r>
            <a:r>
              <a:rPr lang="en-US" altLang="en-US" sz="3200" i="1"/>
              <a:t>a</a:t>
            </a:r>
            <a:r>
              <a:rPr lang="en-US" altLang="en-US" sz="3200" baseline="-25000"/>
              <a:t>1</a:t>
            </a:r>
            <a:r>
              <a:rPr lang="en-US" altLang="en-US" sz="3200"/>
              <a:t>, </a:t>
            </a:r>
            <a:r>
              <a:rPr lang="en-US" altLang="en-US" sz="3200" i="1"/>
              <a:t>a</a:t>
            </a:r>
            <a:r>
              <a:rPr lang="en-US" altLang="en-US" sz="3200" baseline="-25000"/>
              <a:t>2</a:t>
            </a:r>
            <a:r>
              <a:rPr lang="en-US" altLang="en-US" sz="3200"/>
              <a:t>, …, </a:t>
            </a:r>
            <a:r>
              <a:rPr lang="en-US" altLang="en-US" sz="3200" i="1"/>
              <a:t>a</a:t>
            </a:r>
            <a:r>
              <a:rPr lang="en-US" altLang="en-US" sz="3200" i="1" baseline="-25000"/>
              <a:t>n</a:t>
            </a:r>
            <a:r>
              <a:rPr lang="en-US" altLang="en-US" sz="3200"/>
              <a:t>} himpunan dengan </a:t>
            </a:r>
            <a:r>
              <a:rPr lang="en-US" altLang="en-US" sz="3200" i="1"/>
              <a:t>n</a:t>
            </a:r>
            <a:r>
              <a:rPr lang="en-US" altLang="en-US" sz="3200"/>
              <a:t> elemen, maka ada </a:t>
            </a:r>
            <a:r>
              <a:rPr lang="en-US" altLang="en-US" sz="3200" i="1"/>
              <a:t>n</a:t>
            </a:r>
            <a:r>
              <a:rPr lang="en-US" altLang="en-US" sz="3200"/>
              <a:t>! = </a:t>
            </a:r>
            <a:r>
              <a:rPr lang="en-US" altLang="en-US" sz="3200" i="1"/>
              <a:t>n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 (</a:t>
            </a:r>
            <a:r>
              <a:rPr lang="en-US" altLang="en-US" sz="3200" i="1">
                <a:sym typeface="Symbol" panose="05050102010706020507" pitchFamily="18" charset="2"/>
              </a:rPr>
              <a:t>n</a:t>
            </a:r>
            <a:r>
              <a:rPr lang="en-US" altLang="en-US" sz="3200">
                <a:sym typeface="Symbol" panose="05050102010706020507" pitchFamily="18" charset="2"/>
              </a:rPr>
              <a:t> – 1) … 2  1 permutasi dari </a:t>
            </a:r>
            <a:r>
              <a:rPr lang="en-US" altLang="en-US" sz="3200" i="1"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3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Permutasi Siklik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2400"/>
              <a:t>Ambil </a:t>
            </a:r>
            <a:r>
              <a:rPr lang="en-US" altLang="en-US" sz="2400" i="1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 baseline="-25000"/>
              <a:t>2</a:t>
            </a:r>
            <a:r>
              <a:rPr lang="en-US" altLang="en-US" sz="2400"/>
              <a:t>, …, </a:t>
            </a:r>
            <a:r>
              <a:rPr lang="en-US" altLang="en-US" sz="2400" i="1"/>
              <a:t>b</a:t>
            </a:r>
            <a:r>
              <a:rPr lang="en-US" altLang="en-US" sz="2400" i="1" baseline="-25000"/>
              <a:t>r</a:t>
            </a:r>
            <a:r>
              <a:rPr lang="en-US" altLang="en-US" sz="2400"/>
              <a:t> adalah </a:t>
            </a:r>
            <a:r>
              <a:rPr lang="en-US" altLang="en-US" sz="2400" i="1"/>
              <a:t>r</a:t>
            </a:r>
            <a:r>
              <a:rPr lang="en-US" altLang="en-US" sz="2400"/>
              <a:t> elemen yang berbeda dari himpunan </a:t>
            </a:r>
            <a:r>
              <a:rPr lang="en-US" altLang="en-US" sz="2400" i="1"/>
              <a:t>A</a:t>
            </a:r>
            <a:r>
              <a:rPr lang="en-US" altLang="en-US" sz="2400"/>
              <a:t> = {</a:t>
            </a:r>
            <a:r>
              <a:rPr lang="en-US" altLang="en-US" sz="2400" i="1"/>
              <a:t>a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a</a:t>
            </a:r>
            <a:r>
              <a:rPr lang="en-US" altLang="en-US" sz="2400" baseline="-25000"/>
              <a:t>2</a:t>
            </a:r>
            <a:r>
              <a:rPr lang="en-US" altLang="en-US" sz="2400"/>
              <a:t>, …, 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n</a:t>
            </a:r>
            <a:r>
              <a:rPr lang="en-US" altLang="en-US" sz="2400"/>
              <a:t>}. Permutasi </a:t>
            </a:r>
            <a:r>
              <a:rPr lang="en-US" altLang="en-US" sz="2400" i="1"/>
              <a:t>p</a:t>
            </a:r>
            <a:r>
              <a:rPr lang="en-US" altLang="en-US" sz="2400"/>
              <a:t> :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didefinisikan oleh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	p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) =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	p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) =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3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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	p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 </a:t>
            </a:r>
            <a:r>
              <a:rPr lang="en-US" altLang="en-US" sz="2400" baseline="-25000">
                <a:sym typeface="Symbol" panose="05050102010706020507" pitchFamily="18" charset="2"/>
              </a:rPr>
              <a:t> 1</a:t>
            </a:r>
            <a:r>
              <a:rPr lang="en-US" altLang="en-US" sz="2400">
                <a:sym typeface="Symbol" panose="05050102010706020507" pitchFamily="18" charset="2"/>
              </a:rPr>
              <a:t>) =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	p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 =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	p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) =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 baseline="-2500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 jika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 {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, …,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disebut </a:t>
            </a:r>
            <a:r>
              <a:rPr lang="en-US" altLang="en-US" sz="2400" b="1" i="1">
                <a:sym typeface="Symbol" panose="05050102010706020507" pitchFamily="18" charset="2"/>
              </a:rPr>
              <a:t>cyclic permutation</a:t>
            </a:r>
            <a:r>
              <a:rPr lang="en-US" altLang="en-US" sz="2400">
                <a:sym typeface="Symbol" panose="05050102010706020507" pitchFamily="18" charset="2"/>
              </a:rPr>
              <a:t> dengan panjang 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, atau </a:t>
            </a:r>
            <a:r>
              <a:rPr lang="en-US" altLang="en-US" sz="2400" b="1" i="1">
                <a:sym typeface="Symbol" panose="05050102010706020507" pitchFamily="18" charset="2"/>
              </a:rPr>
              <a:t>cycle</a:t>
            </a:r>
            <a:r>
              <a:rPr lang="en-US" altLang="en-US" sz="2400">
                <a:sym typeface="Symbol" panose="05050102010706020507" pitchFamily="18" charset="2"/>
              </a:rPr>
              <a:t> dengan panjang 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, dan dituliskan dengan (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, …,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311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1517</TotalTime>
  <Words>1439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Gill Sans MT</vt:lpstr>
      <vt:lpstr>Symbol</vt:lpstr>
      <vt:lpstr>Gallery</vt:lpstr>
      <vt:lpstr>Equation</vt:lpstr>
      <vt:lpstr>Microsoft Equation 3.0</vt:lpstr>
      <vt:lpstr>Visio</vt:lpstr>
      <vt:lpstr>matematika diskrit 2: PERMUTASI</vt:lpstr>
      <vt:lpstr>PERMUTASI</vt:lpstr>
      <vt:lpstr>Permutasi</vt:lpstr>
      <vt:lpstr>Contoh</vt:lpstr>
      <vt:lpstr>Contoh</vt:lpstr>
      <vt:lpstr>Contoh</vt:lpstr>
      <vt:lpstr>Ilustrasi Pencarian Product Permutasi</vt:lpstr>
      <vt:lpstr>Teorema</vt:lpstr>
      <vt:lpstr>Permutasi Siklik</vt:lpstr>
      <vt:lpstr>Contoh</vt:lpstr>
      <vt:lpstr>PowerPoint Presentation</vt:lpstr>
      <vt:lpstr>Contoh</vt:lpstr>
      <vt:lpstr>Contoh</vt:lpstr>
      <vt:lpstr>Disjoint Cycles</vt:lpstr>
      <vt:lpstr>Contoh</vt:lpstr>
      <vt:lpstr>Teorema</vt:lpstr>
      <vt:lpstr>Contoh</vt:lpstr>
      <vt:lpstr>Contoh</vt:lpstr>
      <vt:lpstr>Contoh</vt:lpstr>
      <vt:lpstr>Permutasi Genap &amp; Permutasi Ganjil</vt:lpstr>
      <vt:lpstr>Corollary</vt:lpstr>
      <vt:lpstr>Contoh</vt:lpstr>
      <vt:lpstr>Contoh</vt:lpstr>
      <vt:lpstr>PowerPoint Presentation</vt:lpstr>
      <vt:lpstr>PowerPoint Presentation</vt:lpstr>
      <vt:lpstr>Teorema</vt:lpstr>
      <vt:lpstr>Contoh</vt:lpstr>
      <vt:lpstr>PowerPoint Presentation</vt:lpstr>
      <vt:lpstr>PowerPoint Presentation</vt:lpstr>
      <vt:lpstr>Teorema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70</cp:revision>
  <dcterms:created xsi:type="dcterms:W3CDTF">2019-08-28T09:29:55Z</dcterms:created>
  <dcterms:modified xsi:type="dcterms:W3CDTF">2019-11-21T09:45:53Z</dcterms:modified>
</cp:coreProperties>
</file>