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85" r:id="rId22"/>
    <p:sldId id="286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KOMBINASI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>
                <a:sym typeface="Symbol" panose="05050102010706020507" pitchFamily="18" charset="2"/>
              </a:rPr>
              <a:t>Contoh</a:t>
            </a:r>
            <a:r>
              <a:rPr lang="en-US" altLang="en-US" b="1" dirty="0">
                <a:sym typeface="Symbol" panose="05050102010706020507" pitchFamily="18" charset="2"/>
              </a:rPr>
              <a:t> 3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Berapa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banyak</a:t>
            </a:r>
            <a:r>
              <a:rPr lang="en-US" altLang="en-US" dirty="0">
                <a:sym typeface="Symbol" panose="05050102010706020507" pitchFamily="18" charset="2"/>
              </a:rPr>
              <a:t> “kata” </a:t>
            </a:r>
            <a:r>
              <a:rPr lang="en-US" altLang="en-US" dirty="0" err="1">
                <a:sym typeface="Symbol" panose="05050102010706020507" pitchFamily="18" charset="2"/>
              </a:rPr>
              <a:t>tiga-huruf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dibentuk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huruf-huruf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)? </a:t>
            </a:r>
            <a:r>
              <a:rPr lang="en-US" altLang="en-US" dirty="0" err="1">
                <a:sym typeface="Symbol" panose="05050102010706020507" pitchFamily="18" charset="2"/>
              </a:rPr>
              <a:t>Bila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pengulangan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diizinkan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i="1" u="sng" dirty="0" err="1">
                <a:sym typeface="Symbol" panose="05050102010706020507" pitchFamily="18" charset="2"/>
              </a:rPr>
              <a:t>Jawab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Di </a:t>
            </a:r>
            <a:r>
              <a:rPr lang="en-US" altLang="en-US" dirty="0" err="1">
                <a:sym typeface="Symbol" panose="05050102010706020507" pitchFamily="18" charset="2"/>
              </a:rPr>
              <a:t>sini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4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3, </a:t>
            </a:r>
            <a:r>
              <a:rPr lang="en-US" altLang="en-US" dirty="0" err="1">
                <a:sym typeface="Symbol" panose="05050102010706020507" pitchFamily="18" charset="2"/>
              </a:rPr>
              <a:t>jadi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berdasarkan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Teorema</a:t>
            </a:r>
            <a:r>
              <a:rPr lang="en-US" altLang="en-US" dirty="0">
                <a:sym typeface="Symbol" panose="05050102010706020507" pitchFamily="18" charset="2"/>
              </a:rPr>
              <a:t> 3,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kata </a:t>
            </a:r>
            <a:r>
              <a:rPr lang="en-US" altLang="en-US" dirty="0" err="1">
                <a:sym typeface="Symbol" panose="05050102010706020507" pitchFamily="18" charset="2"/>
              </a:rPr>
              <a:t>tersebut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4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= 64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02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b="1" dirty="0"/>
              <a:t>Problem 1, </a:t>
            </a:r>
            <a:r>
              <a:rPr lang="en-US" altLang="en-US" b="1" dirty="0" err="1"/>
              <a:t>kasus</a:t>
            </a:r>
            <a:r>
              <a:rPr lang="en-US" altLang="en-US" b="1" dirty="0"/>
              <a:t> (b)</a:t>
            </a:r>
            <a:r>
              <a:rPr lang="en-US" altLang="en-US" dirty="0"/>
              <a:t>.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/>
              <a:t>Di </a:t>
            </a:r>
            <a:r>
              <a:rPr lang="en-US" altLang="en-US" dirty="0" err="1"/>
              <a:t>sini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dipilih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diletakkan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posisi</a:t>
            </a:r>
            <a:r>
              <a:rPr lang="en-US" altLang="en-US" dirty="0"/>
              <a:t> </a:t>
            </a:r>
            <a:r>
              <a:rPr lang="en-US" altLang="en-US" dirty="0" err="1"/>
              <a:t>pertama</a:t>
            </a:r>
            <a:r>
              <a:rPr lang="en-US" altLang="en-US" dirty="0"/>
              <a:t>.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/>
              <a:t>Begitu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. </a:t>
            </a:r>
            <a:r>
              <a:rPr lang="en-US" altLang="en-US" dirty="0" err="1"/>
              <a:t>dipilih</a:t>
            </a:r>
            <a:r>
              <a:rPr lang="en-US" altLang="en-US" dirty="0"/>
              <a:t>,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tersisa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1) </a:t>
            </a:r>
            <a:r>
              <a:rPr lang="en-US" altLang="en-US" dirty="0" err="1"/>
              <a:t>elemen</a:t>
            </a:r>
            <a:r>
              <a:rPr lang="en-US" altLang="en-US" dirty="0"/>
              <a:t>,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dlm</a:t>
            </a:r>
            <a:r>
              <a:rPr lang="en-US" altLang="en-US" dirty="0"/>
              <a:t>. (</a:t>
            </a:r>
            <a:r>
              <a:rPr lang="en-US" altLang="en-US" i="1" dirty="0"/>
              <a:t>n</a:t>
            </a:r>
            <a:r>
              <a:rPr lang="en-US" altLang="en-US" dirty="0"/>
              <a:t> – 1)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dst</a:t>
            </a:r>
            <a:r>
              <a:rPr lang="en-US" altLang="en-US" dirty="0"/>
              <a:t>. </a:t>
            </a:r>
            <a:r>
              <a:rPr lang="en-US" altLang="en-US" dirty="0" err="1"/>
              <a:t>sampai</a:t>
            </a:r>
            <a:r>
              <a:rPr lang="en-US" altLang="en-US" dirty="0"/>
              <a:t> </a:t>
            </a:r>
            <a:r>
              <a:rPr lang="en-US" altLang="en-US" dirty="0" err="1"/>
              <a:t>akhirnya</a:t>
            </a:r>
            <a:r>
              <a:rPr lang="en-US" altLang="en-US" dirty="0"/>
              <a:t>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/>
              <a:t>r</a:t>
            </a:r>
            <a:r>
              <a:rPr lang="en-US" altLang="en-US" dirty="0"/>
              <a:t> + 1) </a:t>
            </a:r>
            <a:r>
              <a:rPr lang="en-US" altLang="en-US" dirty="0" err="1"/>
              <a:t>cara</a:t>
            </a:r>
            <a:r>
              <a:rPr lang="en-US" altLang="en-US" dirty="0"/>
              <a:t>.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Teorema</a:t>
            </a:r>
            <a:r>
              <a:rPr lang="en-US" altLang="en-US" dirty="0"/>
              <a:t> 2,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dpt. </a:t>
            </a:r>
            <a:r>
              <a:rPr lang="en-US" altLang="en-US" dirty="0" err="1"/>
              <a:t>dibentuk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endParaRPr lang="en-US" altLang="en-US" dirty="0"/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– 1)(</a:t>
            </a:r>
            <a:r>
              <a:rPr lang="en-US" altLang="en-US" i="1" dirty="0"/>
              <a:t>n</a:t>
            </a:r>
            <a:r>
              <a:rPr lang="en-US" altLang="en-US" dirty="0"/>
              <a:t> – 2) … (</a:t>
            </a:r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/>
              <a:t>r</a:t>
            </a:r>
            <a:r>
              <a:rPr lang="en-US" altLang="en-US" dirty="0"/>
              <a:t> +1) </a:t>
            </a:r>
            <a:r>
              <a:rPr lang="en-US" altLang="en-US" dirty="0" err="1"/>
              <a:t>cara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acapkali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kalinya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tepatnya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yang </a:t>
            </a:r>
            <a:r>
              <a:rPr lang="en-US" altLang="en-US" dirty="0" err="1"/>
              <a:t>dipilih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slide </a:t>
            </a:r>
            <a:r>
              <a:rPr lang="en-US" altLang="en-US" dirty="0" err="1"/>
              <a:t>sebelumnya</a:t>
            </a:r>
            <a:r>
              <a:rPr lang="en-US" altLang="en-US" dirty="0"/>
              <a:t> (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banyaknya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)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seringkali</a:t>
            </a:r>
            <a:r>
              <a:rPr lang="en-US" altLang="en-US" dirty="0"/>
              <a:t>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kalinya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91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b="1" dirty="0" err="1"/>
              <a:t>Teorema</a:t>
            </a:r>
            <a:r>
              <a:rPr lang="en-US" altLang="en-US" b="1" dirty="0"/>
              <a:t> 4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permutasi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objek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diambil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kalinya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n</a:t>
            </a:r>
            <a:r>
              <a:rPr lang="en-US" altLang="en-US" dirty="0">
                <a:sym typeface="Symbol" panose="05050102010706020507" pitchFamily="18" charset="2"/>
              </a:rPr>
              <a:t>  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1)  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2)    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+ 1).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kita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mencacah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susunan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berbeda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elemen-elemen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|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|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ke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panjang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seperti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permutasi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demikian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permutasi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 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1)  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2)  …  2  1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!, 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 1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53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Definisikan</a:t>
            </a:r>
            <a:r>
              <a:rPr lang="en-US" altLang="en-US" dirty="0"/>
              <a:t> 0! = 1,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0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permutasi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objek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!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 1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1 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kita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tuliskan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bentuk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lebih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kompak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47433"/>
              </p:ext>
            </p:extLst>
          </p:nvPr>
        </p:nvGraphicFramePr>
        <p:xfrm>
          <a:off x="2186834" y="3183340"/>
          <a:ext cx="8132763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3479760" imgH="1091880" progId="Equation.3">
                  <p:embed/>
                </p:oleObj>
              </mc:Choice>
              <mc:Fallback>
                <p:oleObj name="Equation" r:id="rId3" imgW="3479760" imgH="10918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834" y="3183340"/>
                        <a:ext cx="8132763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3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endParaRPr lang="en-US" altLang="en-US" b="1" dirty="0"/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}.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i="1" dirty="0" err="1"/>
              <a:t>abc</a:t>
            </a:r>
            <a:r>
              <a:rPr lang="en-US" altLang="en-US" dirty="0"/>
              <a:t>, </a:t>
            </a:r>
            <a:r>
              <a:rPr lang="en-US" altLang="en-US" i="1" dirty="0" err="1"/>
              <a:t>acb</a:t>
            </a:r>
            <a:r>
              <a:rPr lang="en-US" altLang="en-US" dirty="0"/>
              <a:t>, </a:t>
            </a:r>
            <a:r>
              <a:rPr lang="en-US" altLang="en-US" i="1" dirty="0"/>
              <a:t>bac</a:t>
            </a:r>
            <a:r>
              <a:rPr lang="en-US" altLang="en-US" dirty="0"/>
              <a:t>, </a:t>
            </a:r>
            <a:r>
              <a:rPr lang="en-US" altLang="en-US" i="1" dirty="0" err="1"/>
              <a:t>bca</a:t>
            </a:r>
            <a:r>
              <a:rPr lang="en-US" altLang="en-US" dirty="0"/>
              <a:t>, </a:t>
            </a:r>
            <a:r>
              <a:rPr lang="en-US" altLang="en-US" i="1" dirty="0"/>
              <a:t>cab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 err="1"/>
              <a:t>cba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= 3, </a:t>
            </a:r>
            <a:r>
              <a:rPr lang="en-US" altLang="en-US" i="1" dirty="0"/>
              <a:t>P</a:t>
            </a:r>
            <a:r>
              <a:rPr lang="en-US" altLang="en-US" dirty="0"/>
              <a:t>(3, 3) = 3! = 6; </a:t>
            </a:r>
            <a:r>
              <a:rPr lang="en-US" altLang="en-US" dirty="0" err="1"/>
              <a:t>seperti</a:t>
            </a:r>
            <a:r>
              <a:rPr lang="en-US" altLang="en-US" dirty="0"/>
              <a:t> yang </a:t>
            </a:r>
            <a:r>
              <a:rPr lang="en-US" altLang="en-US" dirty="0" err="1"/>
              <a:t>terdaftar</a:t>
            </a:r>
            <a:r>
              <a:rPr lang="en-US" altLang="en-US" dirty="0"/>
              <a:t> di </a:t>
            </a:r>
            <a:r>
              <a:rPr lang="en-US" altLang="en-US" dirty="0" err="1"/>
              <a:t>atas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83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endParaRPr lang="en-US" altLang="en-US" b="1" dirty="0"/>
          </a:p>
          <a:p>
            <a:pPr marL="0" indent="0">
              <a:buFontTx/>
              <a:buNone/>
            </a:pPr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“kata”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dibentuk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alfabet</a:t>
            </a:r>
            <a:r>
              <a:rPr lang="en-US" altLang="en-US" dirty="0"/>
              <a:t>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}?</a:t>
            </a:r>
          </a:p>
          <a:p>
            <a:pPr marL="0" indent="0">
              <a:buFontTx/>
              <a:buNone/>
            </a:pPr>
            <a:r>
              <a:rPr lang="en-US" altLang="en-US" i="1" u="sng" dirty="0" err="1"/>
              <a:t>Jawab</a:t>
            </a:r>
            <a:r>
              <a:rPr lang="en-US" altLang="en-US" dirty="0"/>
              <a:t>. </a:t>
            </a:r>
            <a:r>
              <a:rPr lang="en-US" altLang="en-US" dirty="0" err="1"/>
              <a:t>Jumlah</a:t>
            </a:r>
            <a:r>
              <a:rPr lang="en-US" altLang="en-US" dirty="0"/>
              <a:t> kata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13756"/>
              </p:ext>
            </p:extLst>
          </p:nvPr>
        </p:nvGraphicFramePr>
        <p:xfrm>
          <a:off x="3564507" y="3741038"/>
          <a:ext cx="42243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507" y="3741038"/>
                        <a:ext cx="422433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28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/>
              <a:t>Problem 2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Menghitung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-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-</a:t>
            </a:r>
            <a:r>
              <a:rPr lang="en-US" altLang="en-US" dirty="0" err="1"/>
              <a:t>elemen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/>
              <a:t>Paling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kalinya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dihasilkan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261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en-US" u="sng" dirty="0" err="1"/>
              <a:t>Pekerjaan</a:t>
            </a:r>
            <a:r>
              <a:rPr lang="en-US" altLang="en-US" u="sng" dirty="0"/>
              <a:t> 1</a:t>
            </a:r>
            <a:r>
              <a:rPr lang="en-US" altLang="en-US" dirty="0"/>
              <a:t>: </a:t>
            </a:r>
            <a:r>
              <a:rPr lang="en-US" altLang="en-US" dirty="0" err="1"/>
              <a:t>pilih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yang 				</a:t>
            </a:r>
            <a:r>
              <a:rPr lang="en-US" altLang="en-US" dirty="0" err="1"/>
              <a:t>mengandung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u="sng" dirty="0" err="1"/>
              <a:t>Pekerjaan</a:t>
            </a:r>
            <a:r>
              <a:rPr lang="en-US" altLang="en-US" u="sng" dirty="0"/>
              <a:t> 2</a:t>
            </a:r>
            <a:r>
              <a:rPr lang="en-US" altLang="en-US" dirty="0"/>
              <a:t>: </a:t>
            </a:r>
            <a:r>
              <a:rPr lang="en-US" altLang="en-US" dirty="0" err="1"/>
              <a:t>pilih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Coba</a:t>
            </a:r>
            <a:r>
              <a:rPr lang="en-US" altLang="en-US" dirty="0"/>
              <a:t> </a:t>
            </a:r>
            <a:r>
              <a:rPr lang="en-US" altLang="en-US" dirty="0" err="1"/>
              <a:t>hitung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memilih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 </a:t>
            </a:r>
            <a:r>
              <a:rPr lang="en-US" altLang="en-US" dirty="0" err="1"/>
              <a:t>Sebut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1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2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! </a:t>
            </a:r>
            <a:r>
              <a:rPr lang="en-US" altLang="en-US" dirty="0" err="1"/>
              <a:t>cara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/>
              <a:t>Total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pelaksanaan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, yang mana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),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Cr</a:t>
            </a:r>
            <a:r>
              <a:rPr lang="en-US" altLang="en-US" dirty="0"/>
              <a:t>!.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 smtClean="0"/>
              <a:t>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934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en-US" i="1" baseline="30000" dirty="0" smtClean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i="1" baseline="30000" dirty="0" smtClean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i="1" baseline="30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demikian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1277"/>
              </p:ext>
            </p:extLst>
          </p:nvPr>
        </p:nvGraphicFramePr>
        <p:xfrm>
          <a:off x="4387109" y="2163502"/>
          <a:ext cx="37322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109" y="2163502"/>
                        <a:ext cx="37322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3282"/>
              </p:ext>
            </p:extLst>
          </p:nvPr>
        </p:nvGraphicFramePr>
        <p:xfrm>
          <a:off x="5066558" y="4347157"/>
          <a:ext cx="2373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558" y="4347157"/>
                        <a:ext cx="23733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/>
              <a:t>Teorema</a:t>
            </a:r>
            <a:r>
              <a:rPr lang="en-US" altLang="en-US" b="1" dirty="0"/>
              <a:t> </a:t>
            </a:r>
            <a:r>
              <a:rPr lang="en-US" altLang="en-US" b="1" dirty="0" smtClean="0"/>
              <a:t>1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setelah</a:t>
            </a:r>
            <a:r>
              <a:rPr lang="en-US" altLang="en-US" dirty="0"/>
              <a:t> yang lain.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sekuen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Teorema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seringkali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prinsip</a:t>
            </a:r>
            <a:r>
              <a:rPr lang="en-US" altLang="en-US" dirty="0"/>
              <a:t> </a:t>
            </a:r>
            <a:r>
              <a:rPr lang="en-US" altLang="en-US" dirty="0" err="1"/>
              <a:t>perkalian</a:t>
            </a:r>
            <a:r>
              <a:rPr lang="en-US" altLang="en-US" dirty="0"/>
              <a:t> </a:t>
            </a:r>
            <a:r>
              <a:rPr lang="en-US" altLang="en-US" dirty="0" err="1" smtClean="0"/>
              <a:t>kombinatorik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/>
              <a:t>Selanjutnya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diperluas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6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/>
              <a:t>Teorema</a:t>
            </a:r>
            <a:r>
              <a:rPr lang="en-US" altLang="en-US" b="1" dirty="0"/>
              <a:t> 5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|</a:t>
            </a:r>
            <a:r>
              <a:rPr lang="en-US" altLang="en-US" i="1" dirty="0"/>
              <a:t>A</a:t>
            </a:r>
            <a:r>
              <a:rPr lang="en-US" altLang="en-US" dirty="0"/>
              <a:t>| = </a:t>
            </a:r>
            <a:r>
              <a:rPr lang="en-US" altLang="en-US" i="1" dirty="0"/>
              <a:t>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kombinasi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elemen-elemen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diambil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kalinya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yaitu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bagian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-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Dituliskan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kombinasi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objek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diambil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kalinya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22625"/>
              </p:ext>
            </p:extLst>
          </p:nvPr>
        </p:nvGraphicFramePr>
        <p:xfrm>
          <a:off x="5211022" y="3587844"/>
          <a:ext cx="2084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888840" imgH="419040" progId="Equation.3">
                  <p:embed/>
                </p:oleObj>
              </mc:Choice>
              <mc:Fallback>
                <p:oleObj name="Equation" r:id="rId3" imgW="888840" imgH="41904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022" y="3587844"/>
                        <a:ext cx="2084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4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endParaRPr lang="en-US" altLang="en-US" b="1" dirty="0"/>
          </a:p>
          <a:p>
            <a:pPr marL="0" indent="0">
              <a:buFontTx/>
              <a:buNone/>
            </a:pPr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komite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tujuh</a:t>
            </a:r>
            <a:r>
              <a:rPr lang="en-US" altLang="en-US" dirty="0"/>
              <a:t> orang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dibentuk</a:t>
            </a:r>
            <a:r>
              <a:rPr lang="en-US" altLang="en-US" dirty="0"/>
              <a:t> yang </a:t>
            </a:r>
            <a:r>
              <a:rPr lang="en-US" altLang="en-US" dirty="0" err="1"/>
              <a:t>masing-masingnya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wanita</a:t>
            </a:r>
            <a:r>
              <a:rPr lang="en-US" altLang="en-US" dirty="0"/>
              <a:t> yang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20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wanita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pria</a:t>
            </a:r>
            <a:r>
              <a:rPr lang="en-US" altLang="en-US" dirty="0"/>
              <a:t> yang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30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pria</a:t>
            </a:r>
            <a:r>
              <a:rPr lang="en-US" altLang="en-US" dirty="0"/>
              <a:t>?</a:t>
            </a:r>
          </a:p>
          <a:p>
            <a:pPr marL="0" indent="0">
              <a:buFontTx/>
              <a:buNone/>
            </a:pPr>
            <a:r>
              <a:rPr lang="en-US" altLang="en-US" i="1" u="sng" dirty="0" err="1"/>
              <a:t>Jawab</a:t>
            </a:r>
            <a:r>
              <a:rPr lang="en-US" altLang="en-US" dirty="0"/>
              <a:t>.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pembentukan</a:t>
            </a:r>
            <a:r>
              <a:rPr lang="en-US" altLang="en-US" dirty="0"/>
              <a:t> </a:t>
            </a:r>
            <a:r>
              <a:rPr lang="en-US" altLang="en-US" dirty="0" err="1"/>
              <a:t>komite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melaksanakan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pekerjaan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: </a:t>
            </a:r>
            <a:r>
              <a:rPr lang="en-US" altLang="en-US" dirty="0" err="1"/>
              <a:t>Pilih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wanita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20 </a:t>
            </a:r>
            <a:r>
              <a:rPr lang="en-US" altLang="en-US" dirty="0" err="1"/>
              <a:t>wanita</a:t>
            </a:r>
            <a:endParaRPr lang="en-US" altLang="en-US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: </a:t>
            </a:r>
            <a:r>
              <a:rPr lang="en-US" altLang="en-US" dirty="0" err="1"/>
              <a:t>Pilih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pria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30 </a:t>
            </a:r>
            <a:r>
              <a:rPr lang="en-US" altLang="en-US" dirty="0" err="1"/>
              <a:t>pria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22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prinsip</a:t>
            </a:r>
            <a:r>
              <a:rPr lang="en-US" altLang="en-US" dirty="0"/>
              <a:t> </a:t>
            </a:r>
            <a:r>
              <a:rPr lang="en-US" altLang="en-US" dirty="0" err="1"/>
              <a:t>perkalian</a:t>
            </a:r>
            <a:r>
              <a:rPr lang="en-US" altLang="en-US" dirty="0"/>
              <a:t>, </a:t>
            </a:r>
            <a:r>
              <a:rPr lang="en-US" altLang="en-US" dirty="0" err="1"/>
              <a:t>terdapat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	(1140)(27.405) = 31.241.700 </a:t>
            </a:r>
            <a:r>
              <a:rPr lang="en-US" altLang="en-US" dirty="0" err="1"/>
              <a:t>komite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86694"/>
              </p:ext>
            </p:extLst>
          </p:nvPr>
        </p:nvGraphicFramePr>
        <p:xfrm>
          <a:off x="3289353" y="2393785"/>
          <a:ext cx="59277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527200" imgH="419040" progId="Equation.3">
                  <p:embed/>
                </p:oleObj>
              </mc:Choice>
              <mc:Fallback>
                <p:oleObj name="Equation" r:id="rId3" imgW="2527200" imgH="41904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53" y="2393785"/>
                        <a:ext cx="59277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75782"/>
              </p:ext>
            </p:extLst>
          </p:nvPr>
        </p:nvGraphicFramePr>
        <p:xfrm>
          <a:off x="3025136" y="3633961"/>
          <a:ext cx="67230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5" imgW="2882880" imgH="419040" progId="Equation.3">
                  <p:embed/>
                </p:oleObj>
              </mc:Choice>
              <mc:Fallback>
                <p:oleObj name="Equation" r:id="rId5" imgW="2882880" imgH="41904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136" y="3633961"/>
                        <a:ext cx="67230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68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/>
              <a:t>Teorema</a:t>
            </a:r>
            <a:r>
              <a:rPr lang="en-US" altLang="en-US" b="1" dirty="0"/>
              <a:t> 2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.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pelaksanaan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seterusnya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pelaksanaan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…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dilaksanakan</a:t>
            </a:r>
            <a:r>
              <a:rPr lang="en-US" altLang="en-US" dirty="0"/>
              <a:t> </a:t>
            </a:r>
            <a:r>
              <a:rPr lang="en-US" altLang="en-US" dirty="0" err="1"/>
              <a:t>tepat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1</a:t>
            </a:r>
            <a:r>
              <a:rPr lang="en-US" altLang="en-US" i="1" dirty="0"/>
              <a:t>n</a:t>
            </a:r>
            <a:r>
              <a:rPr lang="en-US" altLang="en-US" baseline="-25000" dirty="0"/>
              <a:t>2</a:t>
            </a:r>
            <a:r>
              <a:rPr lang="en-US" altLang="en-US" dirty="0"/>
              <a:t>…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8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1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label identifier,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program </a:t>
            </a:r>
            <a:r>
              <a:rPr lang="en-US" altLang="en-US" dirty="0" err="1"/>
              <a:t>komputer</a:t>
            </a:r>
            <a:r>
              <a:rPr lang="en-US" altLang="en-US" dirty="0"/>
              <a:t>,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</a:t>
            </a:r>
            <a:r>
              <a:rPr lang="en-US" altLang="en-US" dirty="0" err="1"/>
              <a:t>diikuti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digit </a:t>
            </a:r>
            <a:r>
              <a:rPr lang="en-US" altLang="en-US" dirty="0" err="1"/>
              <a:t>desimal</a:t>
            </a:r>
            <a:r>
              <a:rPr lang="en-US" altLang="en-US" dirty="0"/>
              <a:t>.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pengulangan</a:t>
            </a:r>
            <a:r>
              <a:rPr lang="en-US" altLang="en-US" dirty="0"/>
              <a:t> </a:t>
            </a:r>
            <a:r>
              <a:rPr lang="en-US" altLang="en-US" dirty="0" err="1"/>
              <a:t>diizinkan</a:t>
            </a:r>
            <a:r>
              <a:rPr lang="en-US" altLang="en-US" dirty="0"/>
              <a:t>, </a:t>
            </a:r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label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dibuat</a:t>
            </a:r>
            <a:r>
              <a:rPr lang="en-US" altLang="en-US" dirty="0"/>
              <a:t>?</a:t>
            </a:r>
          </a:p>
          <a:p>
            <a:pPr marL="0" indent="0">
              <a:buFontTx/>
              <a:buNone/>
            </a:pPr>
            <a:r>
              <a:rPr lang="en-US" altLang="en-US" i="1" u="sng" dirty="0" err="1"/>
              <a:t>Jawab</a:t>
            </a:r>
            <a:r>
              <a:rPr lang="en-US" altLang="en-US" dirty="0"/>
              <a:t>. Ada 26 </a:t>
            </a:r>
            <a:r>
              <a:rPr lang="en-US" altLang="en-US" dirty="0" err="1"/>
              <a:t>kemungkinan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yang </a:t>
            </a:r>
            <a:r>
              <a:rPr lang="en-US" altLang="en-US" dirty="0" err="1"/>
              <a:t>mengawali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10 </a:t>
            </a:r>
            <a:r>
              <a:rPr lang="en-US" altLang="en-US" dirty="0" err="1"/>
              <a:t>kemungkinan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tiga</a:t>
            </a:r>
            <a:r>
              <a:rPr lang="en-US" altLang="en-US" dirty="0"/>
              <a:t> digit yang </a:t>
            </a:r>
            <a:r>
              <a:rPr lang="en-US" altLang="en-US" dirty="0" err="1"/>
              <a:t>mengikuti</a:t>
            </a:r>
            <a:r>
              <a:rPr lang="en-US" altLang="en-US" dirty="0"/>
              <a:t>.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Teorema</a:t>
            </a:r>
            <a:r>
              <a:rPr lang="en-US" altLang="en-US" dirty="0"/>
              <a:t> 2, </a:t>
            </a:r>
            <a:r>
              <a:rPr lang="en-US" altLang="en-US" dirty="0" err="1"/>
              <a:t>didapat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	26 </a:t>
            </a:r>
            <a:r>
              <a:rPr lang="en-US" altLang="en-US" dirty="0">
                <a:sym typeface="Symbol" panose="05050102010706020507" pitchFamily="18" charset="2"/>
              </a:rPr>
              <a:t> 10  10  10 = 26.000 </a:t>
            </a:r>
            <a:r>
              <a:rPr lang="en-US" altLang="en-US" dirty="0" err="1">
                <a:sym typeface="Symbol" panose="05050102010706020507" pitchFamily="18" charset="2"/>
              </a:rPr>
              <a:t>kemungkinan</a:t>
            </a:r>
            <a:r>
              <a:rPr lang="en-US" altLang="en-US" dirty="0">
                <a:sym typeface="Symbol" panose="05050102010706020507" pitchFamily="18" charset="2"/>
              </a:rPr>
              <a:t> label.</a:t>
            </a:r>
            <a:endParaRPr lang="en-US" altLang="en-US" dirty="0"/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38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2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. </a:t>
            </a:r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yang </a:t>
            </a:r>
            <a:r>
              <a:rPr lang="en-US" altLang="en-US" dirty="0" err="1"/>
              <a:t>dimiliki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?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i="1" u="sng" dirty="0" err="1"/>
              <a:t>Jawab</a:t>
            </a:r>
            <a:r>
              <a:rPr lang="en-US" altLang="en-US" dirty="0"/>
              <a:t>.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dinyatakan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karakteristiknya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,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dinyatakan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0 </a:t>
            </a:r>
            <a:r>
              <a:rPr lang="en-US" altLang="en-US" dirty="0" err="1"/>
              <a:t>dan</a:t>
            </a:r>
            <a:r>
              <a:rPr lang="en-US" altLang="en-US" dirty="0"/>
              <a:t> 1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pertama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diisi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</a:t>
            </a:r>
            <a:r>
              <a:rPr lang="en-US" altLang="en-US" dirty="0" err="1"/>
              <a:t>demikian</a:t>
            </a:r>
            <a:r>
              <a:rPr lang="en-US" altLang="en-US" dirty="0"/>
              <a:t> pula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elemen-elemen</a:t>
            </a:r>
            <a:r>
              <a:rPr lang="en-US" altLang="en-US" dirty="0"/>
              <a:t> </a:t>
            </a:r>
            <a:r>
              <a:rPr lang="en-US" altLang="en-US" dirty="0" err="1"/>
              <a:t>berikutnya</a:t>
            </a:r>
            <a:r>
              <a:rPr lang="en-US" altLang="en-US" dirty="0"/>
              <a:t>, </a:t>
            </a: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endParaRPr lang="en-US" altLang="en-US" dirty="0"/>
          </a:p>
          <a:p>
            <a:pPr marL="0" indent="0">
              <a:spcAft>
                <a:spcPct val="0"/>
              </a:spcAft>
              <a:buFontTx/>
              <a:buNone/>
            </a:pPr>
            <a:r>
              <a:rPr lang="en-US" altLang="en-US" dirty="0"/>
              <a:t>	2 </a:t>
            </a:r>
            <a:r>
              <a:rPr lang="en-US" altLang="en-US" dirty="0">
                <a:sym typeface="Symbol" panose="05050102010706020507" pitchFamily="18" charset="2"/>
              </a:rPr>
              <a:t> 2  …  2  2 = 2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bagian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4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Beralih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problem </a:t>
            </a:r>
            <a:r>
              <a:rPr lang="en-US" altLang="en-US" dirty="0" err="1"/>
              <a:t>pencacahan</a:t>
            </a:r>
            <a:r>
              <a:rPr lang="en-US" altLang="en-US" dirty="0"/>
              <a:t> (</a:t>
            </a:r>
            <a:r>
              <a:rPr lang="en-US" altLang="en-US" i="1" dirty="0"/>
              <a:t>counting</a:t>
            </a:r>
            <a:r>
              <a:rPr lang="en-US" altLang="en-US" dirty="0"/>
              <a:t>) </a:t>
            </a:r>
            <a:r>
              <a:rPr lang="en-US" altLang="en-US" dirty="0" err="1"/>
              <a:t>berikut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b="1" u="sng" dirty="0">
                <a:sym typeface="Symbol" panose="05050102010706020507" pitchFamily="18" charset="2"/>
              </a:rPr>
              <a:t>Problem 1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Berapa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banyak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berbeda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masing-masing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panjang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yang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dibentuk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menggunakan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endParaRPr lang="en-US" altLang="en-US" dirty="0">
              <a:sym typeface="Symbol" panose="05050102010706020507" pitchFamily="18" charset="2"/>
            </a:endParaRPr>
          </a:p>
          <a:p>
            <a:pPr marL="801688" lvl="1" indent="-449263">
              <a:buFontTx/>
              <a:buAutoNum type="alphaLcParenR"/>
            </a:pPr>
            <a:r>
              <a:rPr lang="en-US" altLang="en-US" dirty="0" err="1">
                <a:sym typeface="Symbol" panose="05050102010706020507" pitchFamily="18" charset="2"/>
              </a:rPr>
              <a:t>anggota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boleh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berulang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endParaRPr lang="en-US" altLang="en-US" dirty="0">
              <a:sym typeface="Symbol" panose="05050102010706020507" pitchFamily="18" charset="2"/>
            </a:endParaRPr>
          </a:p>
          <a:p>
            <a:pPr marL="801688" lvl="1" indent="-449263">
              <a:buFontTx/>
              <a:buAutoNum type="alphaLcParenR"/>
            </a:pPr>
            <a:r>
              <a:rPr lang="en-US" altLang="en-US" dirty="0" err="1">
                <a:sym typeface="Symbol" panose="05050102010706020507" pitchFamily="18" charset="2"/>
              </a:rPr>
              <a:t>semua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anggota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harus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berbeda</a:t>
            </a:r>
            <a:r>
              <a:rPr lang="en-US" altLang="en-US" dirty="0">
                <a:sym typeface="Symbol" panose="05050102010706020507" pitchFamily="18" charset="2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0198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u="sng" dirty="0"/>
              <a:t>Problem 2</a:t>
            </a:r>
            <a:r>
              <a:rPr lang="en-US" altLang="en-US" dirty="0"/>
              <a:t>. </a:t>
            </a:r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, yang </a:t>
            </a:r>
            <a:r>
              <a:rPr lang="en-US" altLang="en-US" dirty="0" err="1"/>
              <a:t>berbeda</a:t>
            </a:r>
            <a:r>
              <a:rPr lang="en-US" altLang="en-US" dirty="0"/>
              <a:t>,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dibentuk</a:t>
            </a:r>
            <a:r>
              <a:rPr lang="en-US" altLang="en-US" dirty="0"/>
              <a:t>?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Untuk</a:t>
            </a:r>
            <a:r>
              <a:rPr lang="en-US" altLang="en-US" dirty="0"/>
              <a:t> problem 1,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dibentuk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mengisi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kotak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berurutan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kiri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kanan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48335"/>
              </p:ext>
            </p:extLst>
          </p:nvPr>
        </p:nvGraphicFramePr>
        <p:xfrm>
          <a:off x="2393209" y="4185740"/>
          <a:ext cx="77200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3" imgW="5167579" imgH="667817" progId="Visio.Drawing.11">
                  <p:embed/>
                </p:oleObj>
              </mc:Choice>
              <mc:Fallback>
                <p:oleObj name="Visio" r:id="rId3" imgW="5167579" imgH="667817" progId="Visio.Drawing.11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209" y="4185740"/>
                        <a:ext cx="77200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4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dirty="0" err="1"/>
              <a:t>mengisi</a:t>
            </a:r>
            <a:r>
              <a:rPr lang="en-US" altLang="en-US" dirty="0"/>
              <a:t> kotak-1,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dirty="0" err="1"/>
              <a:t>mengisi</a:t>
            </a:r>
            <a:r>
              <a:rPr lang="en-US" altLang="en-US" dirty="0"/>
              <a:t> kotak-2, </a:t>
            </a:r>
            <a:r>
              <a:rPr lang="en-US" altLang="en-US" dirty="0" err="1"/>
              <a:t>dst</a:t>
            </a:r>
            <a:r>
              <a:rPr lang="en-US" altLang="en-US" dirty="0"/>
              <a:t>.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gabungan</a:t>
            </a:r>
            <a:r>
              <a:rPr lang="en-US" altLang="en-US" dirty="0"/>
              <a:t> </a:t>
            </a:r>
            <a:r>
              <a:rPr lang="en-US" altLang="en-US" dirty="0" err="1"/>
              <a:t>tugas-tugas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…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menggambarkan</a:t>
            </a:r>
            <a:r>
              <a:rPr lang="en-US" altLang="en-US" dirty="0"/>
              <a:t> </a:t>
            </a:r>
            <a:r>
              <a:rPr lang="en-US" altLang="en-US" dirty="0" err="1"/>
              <a:t>formasi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b="1" dirty="0"/>
              <a:t>Problem 1, </a:t>
            </a:r>
            <a:r>
              <a:rPr lang="en-US" altLang="en-US" b="1" dirty="0" err="1"/>
              <a:t>kasus</a:t>
            </a:r>
            <a:r>
              <a:rPr lang="en-US" altLang="en-US" b="1" dirty="0"/>
              <a:t> (a)</a:t>
            </a:r>
            <a:r>
              <a:rPr lang="en-US" altLang="en-US" dirty="0"/>
              <a:t>. </a:t>
            </a:r>
          </a:p>
          <a:p>
            <a:pPr marL="0" indent="0">
              <a:buFontTx/>
              <a:buNone/>
            </a:pP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dikerjakan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.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. </a:t>
            </a:r>
            <a:r>
              <a:rPr lang="en-US" altLang="en-US" dirty="0" err="1"/>
              <a:t>boleh</a:t>
            </a:r>
            <a:r>
              <a:rPr lang="en-US" altLang="en-US" dirty="0"/>
              <a:t> </a:t>
            </a:r>
            <a:r>
              <a:rPr lang="en-US" altLang="en-US" dirty="0" err="1"/>
              <a:t>berulang</a:t>
            </a:r>
            <a:r>
              <a:rPr lang="en-US" altLang="en-US" dirty="0"/>
              <a:t>, </a:t>
            </a:r>
            <a:r>
              <a:rPr lang="en-US" altLang="en-US" dirty="0" err="1"/>
              <a:t>demikian</a:t>
            </a:r>
            <a:r>
              <a:rPr lang="en-US" altLang="en-US" dirty="0"/>
              <a:t> pula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barisan</a:t>
            </a:r>
            <a:r>
              <a:rPr lang="en-US" altLang="en-US" dirty="0"/>
              <a:t> 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dibentuk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i="1" dirty="0"/>
              <a:t>		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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 … 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 smtClean="0">
                <a:sym typeface="Symbol" panose="05050102010706020507" pitchFamily="18" charset="2"/>
              </a:rPr>
              <a:t>n</a:t>
            </a:r>
            <a:r>
              <a:rPr lang="en-US" altLang="en-US" i="1" baseline="30000" dirty="0" err="1" smtClean="0">
                <a:sym typeface="Symbol" panose="05050102010706020507" pitchFamily="18" charset="2"/>
              </a:rPr>
              <a:t>r</a:t>
            </a:r>
            <a:endParaRPr lang="en-US" altLang="en-US" i="1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260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b="1" dirty="0" err="1"/>
              <a:t>Teorema</a:t>
            </a:r>
            <a:r>
              <a:rPr lang="en-US" altLang="en-US" b="1" dirty="0"/>
              <a:t> 3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|</a:t>
            </a:r>
            <a:r>
              <a:rPr lang="en-US" altLang="en-US" i="1" dirty="0"/>
              <a:t>A</a:t>
            </a:r>
            <a:r>
              <a:rPr lang="en-US" altLang="en-US" dirty="0"/>
              <a:t>| = </a:t>
            </a:r>
            <a:r>
              <a:rPr lang="en-US" altLang="en-US" i="1" dirty="0"/>
              <a:t>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     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barisan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panjang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 err="1">
                <a:sym typeface="Symbol" panose="05050102010706020507" pitchFamily="18" charset="2"/>
              </a:rPr>
              <a:t>pengulangan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diizinkan</a:t>
            </a:r>
            <a:r>
              <a:rPr lang="en-US" altLang="en-US" dirty="0">
                <a:sym typeface="Symbol" panose="05050102010706020507" pitchFamily="18" charset="2"/>
              </a:rPr>
              <a:t>) yang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dibentuk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elemen-elemen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n</a:t>
            </a:r>
            <a:r>
              <a:rPr lang="en-US" altLang="en-US" i="1" baseline="30000" dirty="0" err="1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endParaRPr lang="en-US" altLang="en-US" i="1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9408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1529</TotalTime>
  <Words>1077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Gill Sans MT</vt:lpstr>
      <vt:lpstr>Symbol</vt:lpstr>
      <vt:lpstr>Times New Roman</vt:lpstr>
      <vt:lpstr>Gallery</vt:lpstr>
      <vt:lpstr>Microsoft Visio Drawing</vt:lpstr>
      <vt:lpstr>Microsoft Equation 3.0</vt:lpstr>
      <vt:lpstr>matematika diskrit 2: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PERMUTASI DAN KOMBINASI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74</cp:revision>
  <dcterms:created xsi:type="dcterms:W3CDTF">2019-08-28T09:29:55Z</dcterms:created>
  <dcterms:modified xsi:type="dcterms:W3CDTF">2019-12-03T03:35:49Z</dcterms:modified>
</cp:coreProperties>
</file>