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</a:t>
            </a:r>
            <a:r>
              <a:rPr lang="en-US" dirty="0" err="1" smtClean="0"/>
              <a:t>contoh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{2, 4, 8, 16, 32}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didefinisikan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| b. </a:t>
            </a:r>
            <a:r>
              <a:rPr lang="en-US" altLang="en-US" dirty="0" err="1"/>
              <a:t>Jadi</a:t>
            </a:r>
            <a:r>
              <a:rPr lang="en-US" altLang="en-US" dirty="0"/>
              <a:t>,</a:t>
            </a:r>
          </a:p>
          <a:p>
            <a:pPr marL="817563" indent="-817563">
              <a:buNone/>
            </a:pPr>
            <a:r>
              <a:rPr lang="en-US" altLang="en-US" i="1" dirty="0"/>
              <a:t>  R</a:t>
            </a:r>
            <a:r>
              <a:rPr lang="en-US" altLang="en-US" dirty="0"/>
              <a:t> =	{(2,2), (2,4), (2,8), (2,16), (2,32), (4,4), (4,8), </a:t>
            </a:r>
            <a:r>
              <a:rPr lang="en-US" altLang="en-US" dirty="0" smtClean="0"/>
              <a:t>(</a:t>
            </a:r>
            <a:r>
              <a:rPr lang="en-US" altLang="en-US" dirty="0"/>
              <a:t>4,16), (4,32), (8,8), (8,16), (8,32), (16,16), 	(16,32), (32,32)}</a:t>
            </a:r>
          </a:p>
          <a:p>
            <a:pPr marL="0" indent="0">
              <a:buNone/>
            </a:pPr>
            <a:r>
              <a:rPr lang="en-US" altLang="en-US" dirty="0" err="1"/>
              <a:t>Terlihat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pasang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|)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comparable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chain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74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)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partial order  </a:t>
            </a:r>
            <a:r>
              <a:rPr lang="en-US" altLang="en-US" dirty="0" err="1">
                <a:sym typeface="Symbol" panose="05050102010706020507" pitchFamily="18" charset="2"/>
              </a:rPr>
              <a:t>didefinisikan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oleh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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’,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’) 	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’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’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Partial order</a:t>
            </a:r>
            <a:r>
              <a:rPr lang="en-US" altLang="en-US" dirty="0">
                <a:sym typeface="Symbol" panose="05050102010706020507" pitchFamily="18" charset="2"/>
              </a:rPr>
              <a:t>  yang </a:t>
            </a:r>
            <a:r>
              <a:rPr lang="en-US" altLang="en-US" dirty="0" err="1">
                <a:sym typeface="Symbol" panose="05050102010706020507" pitchFamily="18" charset="2"/>
              </a:rPr>
              <a:t>didefnisikan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Cartesian product 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seperti</a:t>
            </a:r>
            <a:r>
              <a:rPr lang="en-US" altLang="en-US" dirty="0">
                <a:sym typeface="Symbol" panose="05050102010706020507" pitchFamily="18" charset="2"/>
              </a:rPr>
              <a:t> di </a:t>
            </a:r>
            <a:r>
              <a:rPr lang="en-US" altLang="en-US" dirty="0" err="1">
                <a:sym typeface="Symbol" panose="05050102010706020507" pitchFamily="18" charset="2"/>
              </a:rPr>
              <a:t>atas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product partial order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</a:t>
            </a:r>
            <a:r>
              <a:rPr lang="en-US" dirty="0" err="1" smtClean="0"/>
              <a:t>contoh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{1, 2, 3, 6}.</a:t>
            </a:r>
          </a:p>
          <a:p>
            <a:pPr marL="0">
              <a:buNone/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)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membagi</a:t>
            </a:r>
            <a:r>
              <a:rPr lang="en-US" altLang="en-US" dirty="0"/>
              <a:t>.</a:t>
            </a:r>
          </a:p>
          <a:p>
            <a:pPr marL="0"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(</a:t>
            </a:r>
            <a:r>
              <a:rPr lang="en-US" altLang="en-US" dirty="0">
                <a:latin typeface="Brush Script MT" panose="03060802040406070304" pitchFamily="66" charset="0"/>
              </a:rPr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),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 err="1"/>
              <a:t>dan</a:t>
            </a:r>
            <a:r>
              <a:rPr lang="en-US" altLang="en-US" dirty="0"/>
              <a:t> (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.</a:t>
            </a:r>
          </a:p>
          <a:p>
            <a:pPr marL="0">
              <a:buNone/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{({}, {}), ({}, {</a:t>
            </a:r>
            <a:r>
              <a:rPr lang="en-US" altLang="en-US" i="1" dirty="0"/>
              <a:t>a</a:t>
            </a:r>
            <a:r>
              <a:rPr lang="en-US" altLang="en-US" dirty="0"/>
              <a:t>}), ({</a:t>
            </a:r>
            <a:r>
              <a:rPr lang="en-US" altLang="en-US" i="1" dirty="0"/>
              <a:t>a</a:t>
            </a:r>
            <a:r>
              <a:rPr lang="en-US" altLang="en-US" dirty="0"/>
              <a:t>},{</a:t>
            </a:r>
            <a:r>
              <a:rPr lang="en-US" altLang="en-US" i="1" dirty="0"/>
              <a:t>a</a:t>
            </a:r>
            <a:r>
              <a:rPr lang="en-US" altLang="en-US" dirty="0"/>
              <a:t>})}.</a:t>
            </a:r>
          </a:p>
          <a:p>
            <a:pPr marL="0">
              <a:buNone/>
            </a:pP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{(1, 1), (1, 2), (1, 3), (1, 6), (2, 2), (2, 6), (3, 3), (3, 6), (6, 6)}.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altLang="en-US" dirty="0">
                <a:latin typeface="Brush Script MT" panose="03060802040406070304" pitchFamily="66" charset="0"/>
              </a:rPr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{{}, 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}}  {1, 2, 3, 6} = {({}, 1), ({}, 2), ({}, 3), ({}, 6),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6)}.</a:t>
            </a:r>
          </a:p>
          <a:p>
            <a:pPr marL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Berdasarkan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definisi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product partial order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, 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>
              <a:buNone/>
            </a:pPr>
            <a:r>
              <a:rPr lang="en-US" altLang="en-US" dirty="0"/>
              <a:t>{((({}, 1), ({}, 1)), (({}, 1), ({}, 2)), (({}, 1), ({}, 3)), (({}, 1), ({}, 6)), (</a:t>
            </a:r>
            <a:r>
              <a:rPr lang="en-US" altLang="en-US" dirty="0">
                <a:sym typeface="Symbol" panose="05050102010706020507" pitchFamily="18" charset="2"/>
              </a:rPr>
              <a:t>({},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1)), (({},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2)), (({},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3)), (({},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({}, 2), ({}, 2)), (({}, 2), ({}, 6)), (({}, 2),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2)), (({}, 2),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(({}, 3), ({}, 3)), (({}, 3), ({}, 6)), (({}, 3),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3)), (({}, 3),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(</a:t>
            </a:r>
            <a:r>
              <a:rPr lang="en-US" altLang="en-US" dirty="0"/>
              <a:t>({}, 6), (({}, 6)), (({}, 6), ({</a:t>
            </a:r>
            <a:r>
              <a:rPr lang="en-US" altLang="en-US" i="1" dirty="0"/>
              <a:t>a</a:t>
            </a:r>
            <a:r>
              <a:rPr lang="en-US" altLang="en-US" dirty="0"/>
              <a:t>}, 6)), (</a:t>
            </a:r>
            <a:r>
              <a:rPr lang="en-US" altLang="en-US" dirty="0">
                <a:sym typeface="Symbol" panose="05050102010706020507" pitchFamily="18" charset="2"/>
              </a:rPr>
              <a:t>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</a:t>
            </a:r>
            <a:r>
              <a:rPr lang="en-US" altLang="en-US" dirty="0"/>
              <a:t>), (</a:t>
            </a:r>
            <a:r>
              <a:rPr lang="en-US" altLang="en-US" dirty="0">
                <a:sym typeface="Symbol" panose="05050102010706020507" pitchFamily="18" charset="2"/>
              </a:rPr>
              <a:t>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1),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2),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3),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6)), (({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6), ({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}, 6)))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1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)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dikatakan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bahwa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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tetapi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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Misalkan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sekarang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Telah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didefinisikan</a:t>
            </a:r>
            <a:r>
              <a:rPr lang="en-US" altLang="en-US" dirty="0">
                <a:sym typeface="Symbol" panose="05050102010706020507" pitchFamily="18" charset="2"/>
              </a:rPr>
              <a:t> product partial order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Partial order lain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dinyatakan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   , </a:t>
            </a:r>
            <a:r>
              <a:rPr lang="en-US" altLang="en-US" dirty="0" err="1">
                <a:sym typeface="Symbol" panose="05050102010706020507" pitchFamily="18" charset="2"/>
              </a:rPr>
              <a:t>didefinisikan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berikut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		      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jika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a  a’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atau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jika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a = a’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b  b’.</a:t>
            </a:r>
          </a:p>
          <a:p>
            <a:pPr marL="0" indent="0"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Pengurutan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ordering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seperti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ini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disebut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pengurutan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cs typeface="Arial" panose="020B0604020202020204" pitchFamily="34" charset="0"/>
                <a:sym typeface="Symbol" panose="05050102010706020507" pitchFamily="18" charset="2"/>
              </a:rPr>
              <a:t>lexicographic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970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</a:t>
            </a:r>
            <a:r>
              <a:rPr lang="en-US" altLang="en-US" dirty="0" err="1"/>
              <a:t>parsial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</a:t>
            </a:r>
            <a:r>
              <a:rPr lang="en-US" altLang="en-US" dirty="0" err="1"/>
              <a:t>parsial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digambarkan</a:t>
            </a:r>
            <a:r>
              <a:rPr lang="en-US" altLang="en-US" dirty="0"/>
              <a:t> </a:t>
            </a:r>
            <a:r>
              <a:rPr lang="en-US" altLang="en-US" dirty="0" err="1"/>
              <a:t>digraphnya</a:t>
            </a:r>
            <a:r>
              <a:rPr lang="en-US" altLang="en-US" dirty="0"/>
              <a:t>.</a:t>
            </a:r>
          </a:p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/>
              <a:t>Akan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</a:t>
            </a:r>
            <a:r>
              <a:rPr lang="en-US" altLang="en-US" dirty="0" err="1"/>
              <a:t>parsial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sederhana</a:t>
            </a:r>
            <a:r>
              <a:rPr lang="en-US" altLang="en-US" dirty="0"/>
              <a:t> </a:t>
            </a:r>
            <a:r>
              <a:rPr lang="en-US" altLang="en-US" dirty="0" err="1"/>
              <a:t>daripada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umumnya</a:t>
            </a:r>
            <a:r>
              <a:rPr lang="en-US" altLang="en-US" dirty="0"/>
              <a:t>.</a:t>
            </a:r>
          </a:p>
          <a:p>
            <a:pPr marL="0" indent="0" algn="just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Teorema</a:t>
            </a:r>
            <a:endParaRPr lang="en-US" sz="2400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US" dirty="0"/>
              <a:t>Digraph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1.</a:t>
            </a:r>
          </a:p>
          <a:p>
            <a:pPr marL="0" indent="0">
              <a:spcBef>
                <a:spcPct val="100000"/>
              </a:spcBef>
              <a:buNone/>
              <a:defRPr/>
            </a:pPr>
            <a:r>
              <a:rPr lang="en-US" sz="2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n-US" sz="2400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 ({1, 2, 3, 6}, |),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partial </a:t>
            </a:r>
            <a:r>
              <a:rPr lang="en-US" dirty="0" err="1"/>
              <a:t>ordernya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ym typeface="Symbol" pitchFamily="18" charset="2"/>
              </a:rPr>
              <a:t>    = 	{(1,1), (1,2), (1,3), (1,6), (2,2), (2,6), (3,3),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3,6), (6,6)}.</a:t>
            </a:r>
          </a:p>
          <a:p>
            <a:pPr marL="0" indent="0">
              <a:buNone/>
              <a:defRPr/>
            </a:pPr>
            <a:r>
              <a:rPr lang="en-US" dirty="0" err="1">
                <a:sym typeface="Symbol" pitchFamily="18" charset="2"/>
              </a:rPr>
              <a:t>Digraphnya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73887"/>
              </p:ext>
            </p:extLst>
          </p:nvPr>
        </p:nvGraphicFramePr>
        <p:xfrm>
          <a:off x="1451579" y="2015732"/>
          <a:ext cx="381000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2485644" imgH="2485644" progId="Visio.Drawing.11">
                  <p:embed/>
                </p:oleObj>
              </mc:Choice>
              <mc:Fallback>
                <p:oleObj name="Visio" r:id="rId3" imgW="2485644" imgH="2485644" progId="Visio.Drawing.11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79" y="2015732"/>
                        <a:ext cx="3810000" cy="381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386613"/>
              </p:ext>
            </p:extLst>
          </p:nvPr>
        </p:nvGraphicFramePr>
        <p:xfrm>
          <a:off x="8032887" y="2568181"/>
          <a:ext cx="2705100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5" imgW="1765706" imgH="1765706" progId="Visio.Drawing.11">
                  <p:embed/>
                </p:oleObj>
              </mc:Choice>
              <mc:Fallback>
                <p:oleObj name="Visio" r:id="rId5" imgW="1765706" imgH="1765706" progId="Visio.Drawing.11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887" y="2568181"/>
                        <a:ext cx="2705100" cy="27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3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05896"/>
              </p:ext>
            </p:extLst>
          </p:nvPr>
        </p:nvGraphicFramePr>
        <p:xfrm>
          <a:off x="1451579" y="2015732"/>
          <a:ext cx="3605213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1765706" imgH="1765706" progId="Visio.Drawing.11">
                  <p:embed/>
                </p:oleObj>
              </mc:Choice>
              <mc:Fallback>
                <p:oleObj name="Visio" r:id="rId3" imgW="1765706" imgH="1765706" progId="Visio.Drawing.11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79" y="2015732"/>
                        <a:ext cx="3605213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18464"/>
              </p:ext>
            </p:extLst>
          </p:nvPr>
        </p:nvGraphicFramePr>
        <p:xfrm>
          <a:off x="8030666" y="2218932"/>
          <a:ext cx="302418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5" imgW="1481328" imgH="1566367" progId="Visio.Drawing.11">
                  <p:embed/>
                </p:oleObj>
              </mc:Choice>
              <mc:Fallback>
                <p:oleObj name="Visio" r:id="rId5" imgW="1481328" imgH="1566367" progId="Visio.Drawing.11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0666" y="2218932"/>
                        <a:ext cx="302418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</a:t>
            </a:r>
            <a:r>
              <a:rPr lang="en-US" dirty="0" err="1" smtClean="0"/>
              <a:t>contoh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361053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smtClean="0"/>
              <a:t>5, </a:t>
            </a:r>
            <a:r>
              <a:rPr lang="en-US" altLang="en-US" dirty="0" err="1"/>
              <a:t>yaitu</a:t>
            </a:r>
            <a:r>
              <a:rPr lang="en-US" altLang="en-US" dirty="0"/>
              <a:t> ({2, 4, 8, 16, 32}, |).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85452"/>
              </p:ext>
            </p:extLst>
          </p:nvPr>
        </p:nvGraphicFramePr>
        <p:xfrm>
          <a:off x="2117559" y="2882006"/>
          <a:ext cx="1192491" cy="32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3" imgW="1333805" imgH="3664306" progId="Visio.Drawing.11">
                  <p:embed/>
                </p:oleObj>
              </mc:Choice>
              <mc:Fallback>
                <p:oleObj name="Visio" r:id="rId3" imgW="1333805" imgH="3664306" progId="Visio.Drawing.11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59" y="2882006"/>
                        <a:ext cx="1192491" cy="327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6830517" y="2015731"/>
            <a:ext cx="4224337" cy="4144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2400" dirty="0" smtClean="0"/>
              <a:t>Diagram </a:t>
            </a:r>
            <a:r>
              <a:rPr lang="en-US" altLang="en-US" sz="2400" dirty="0" err="1" smtClean="0"/>
              <a:t>Hasse</a:t>
            </a:r>
            <a:r>
              <a:rPr lang="en-US" altLang="en-US" sz="2400" dirty="0" smtClean="0"/>
              <a:t> finite linearly ordered set</a:t>
            </a:r>
          </a:p>
          <a:p>
            <a:pPr marL="0" indent="0" algn="just"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25474"/>
              </p:ext>
            </p:extLst>
          </p:nvPr>
        </p:nvGraphicFramePr>
        <p:xfrm>
          <a:off x="9186946" y="3123293"/>
          <a:ext cx="45085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5" imgW="293218" imgH="1818437" progId="Visio.Drawing.11">
                  <p:embed/>
                </p:oleObj>
              </mc:Choice>
              <mc:Fallback>
                <p:oleObj name="Visio" r:id="rId5" imgW="293218" imgH="1818437" progId="Visio.Drawing.11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946" y="3123293"/>
                        <a:ext cx="450850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6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partial order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refleksif</a:t>
            </a:r>
            <a:r>
              <a:rPr lang="en-US" altLang="en-US" dirty="0"/>
              <a:t>, </a:t>
            </a:r>
            <a:r>
              <a:rPr lang="en-US" altLang="en-US" dirty="0" err="1"/>
              <a:t>antisimetri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transitif</a:t>
            </a:r>
            <a:r>
              <a:rPr lang="en-US" altLang="en-US" dirty="0"/>
              <a:t>.</a:t>
            </a:r>
          </a:p>
          <a:p>
            <a:pPr marL="0" indent="0" algn="just">
              <a:buNone/>
            </a:pP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bersama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partial order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partially ordered set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b="1" i="1" dirty="0" err="1"/>
              <a:t>poset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6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</a:t>
            </a:r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dirty="0">
                <a:latin typeface="Brush Script MT" panose="03060802040406070304" pitchFamily="66" charset="0"/>
              </a:rPr>
              <a:t>P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).</a:t>
            </a:r>
          </a:p>
          <a:p>
            <a:pPr marL="0" indent="0" algn="just"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partial order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)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8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Poset:contoh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Ambil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Euclid Math Two" pitchFamily="18" charset="2"/>
              </a:rPr>
              <a:t>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bilangan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bulat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positip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 (</a:t>
            </a:r>
            <a:r>
              <a:rPr lang="en-US" altLang="en-US" dirty="0" err="1">
                <a:sym typeface="Symbol" panose="05050102010706020507" pitchFamily="18" charset="2"/>
              </a:rPr>
              <a:t>lebih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kecil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samadengan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partial order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Euclid Math Two" pitchFamily="18" charset="2"/>
              </a:rPr>
              <a:t>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jadi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>
                <a:sym typeface="Euclid Math Two" pitchFamily="18" charset="2"/>
              </a:rPr>
              <a:t>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sym typeface="Symbol" panose="05050102010706020507" pitchFamily="18" charset="2"/>
              </a:rPr>
              <a:t>Contoh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Lainnya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marL="0" indent="0" algn="just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partial order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1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invers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1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partial order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196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 err="1"/>
              <a:t>Poset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30000" dirty="0"/>
              <a:t>–1</a:t>
            </a:r>
            <a:r>
              <a:rPr lang="en-US" altLang="en-US" dirty="0"/>
              <a:t>)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dual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), </a:t>
            </a:r>
            <a:r>
              <a:rPr lang="en-US" altLang="en-US" dirty="0" err="1"/>
              <a:t>dan</a:t>
            </a:r>
            <a:r>
              <a:rPr lang="en-US" altLang="en-US" dirty="0"/>
              <a:t> partial order </a:t>
            </a:r>
            <a:r>
              <a:rPr lang="en-US" altLang="en-US" i="1" dirty="0"/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</a:t>
            </a:r>
            <a:r>
              <a:rPr lang="en-US" altLang="en-US" baseline="30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i="1" dirty="0"/>
              <a:t>dual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partial order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/>
              <a:t>Partial order yang </a:t>
            </a:r>
            <a:r>
              <a:rPr lang="en-US" altLang="en-US" dirty="0" err="1"/>
              <a:t>biasa</a:t>
            </a:r>
            <a:r>
              <a:rPr lang="en-US" altLang="en-US" dirty="0"/>
              <a:t> </a:t>
            </a:r>
            <a:r>
              <a:rPr lang="en-US" altLang="en-US" dirty="0" err="1"/>
              <a:t>ditemui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(</a:t>
            </a:r>
            <a:r>
              <a:rPr lang="en-US" altLang="en-US" dirty="0" err="1">
                <a:sym typeface="Symbol" panose="05050102010706020507" pitchFamily="18" charset="2"/>
              </a:rPr>
              <a:t>lebih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kecil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sama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 (</a:t>
            </a:r>
            <a:r>
              <a:rPr lang="en-US" altLang="en-US" dirty="0" err="1">
                <a:sym typeface="Symbol" panose="05050102010706020507" pitchFamily="18" charset="2"/>
              </a:rPr>
              <a:t>lebih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besar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sama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stellar" panose="020A0402060406010301" pitchFamily="18" charset="0"/>
                <a:sym typeface="Euclid Math Two" pitchFamily="18" charset="2"/>
              </a:rPr>
              <a:t>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Castellar" panose="020A0402060406010301" pitchFamily="18" charset="0"/>
                <a:sym typeface="Euclid Math Two" pitchFamily="18" charset="2"/>
              </a:rPr>
              <a:t>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06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alasan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inilah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membicarakan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partial order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digunakan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simbol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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Jadi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bila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)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selalu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digunakan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simbol</a:t>
            </a:r>
            <a:r>
              <a:rPr lang="en-US" altLang="en-US" dirty="0">
                <a:sym typeface="Symbol" panose="05050102010706020507" pitchFamily="18" charset="2"/>
              </a:rPr>
              <a:t> 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partial order </a:t>
            </a:r>
            <a:r>
              <a:rPr lang="en-US" altLang="en-US" baseline="30000" dirty="0">
                <a:sym typeface="Symbol" panose="05050102010706020507" pitchFamily="18" charset="2"/>
              </a:rPr>
              <a:t>1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)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dual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).</a:t>
            </a:r>
            <a:endParaRPr lang="en-US" altLang="en-US" dirty="0"/>
          </a:p>
          <a:p>
            <a:pPr marL="0" indent="0" algn="just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3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)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poset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dikatakan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comparable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spcAft>
                <a:spcPct val="25000"/>
              </a:spcAft>
              <a:buNone/>
            </a:pP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 algn="just">
              <a:spcAft>
                <a:spcPct val="250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Amati </a:t>
            </a:r>
            <a:r>
              <a:rPr lang="en-US" altLang="en-US" dirty="0" err="1">
                <a:sym typeface="Symbol" panose="05050102010706020507" pitchFamily="18" charset="2"/>
              </a:rPr>
              <a:t>bahwa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sebuah</a:t>
            </a:r>
            <a:r>
              <a:rPr lang="en-US" altLang="en-US" i="1" dirty="0">
                <a:sym typeface="Symbol" panose="05050102010706020507" pitchFamily="18" charset="2"/>
              </a:rPr>
              <a:t> partially ordered 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pasang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tidak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perlu</a:t>
            </a:r>
            <a:r>
              <a:rPr lang="en-US" altLang="en-US" dirty="0">
                <a:sym typeface="Symbol" panose="05050102010706020507" pitchFamily="18" charset="2"/>
              </a:rPr>
              <a:t> comparable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167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r>
              <a:rPr lang="en-US" dirty="0" smtClean="0"/>
              <a:t>: </a:t>
            </a:r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{2, 3, 6, 9, 12, 18, 24},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;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|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Jadi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dituliskan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notasi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) </a:t>
            </a:r>
            <a:r>
              <a:rPr lang="en-US" altLang="en-US" dirty="0" err="1" smtClean="0">
                <a:sym typeface="Symbol" panose="05050102010706020507" pitchFamily="18" charset="2"/>
              </a:rPr>
              <a:t>adalah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marL="1082675" indent="-1082675">
              <a:buNone/>
            </a:pPr>
            <a:r>
              <a:rPr lang="en-US" altLang="en-US" i="1" dirty="0" smtClean="0">
                <a:sym typeface="Symbol" panose="05050102010706020507" pitchFamily="18" charset="2"/>
              </a:rPr>
              <a:t>   R</a:t>
            </a:r>
            <a:r>
              <a:rPr lang="en-US" altLang="en-US" dirty="0" smtClean="0">
                <a:sym typeface="Symbol" panose="05050102010706020507" pitchFamily="18" charset="2"/>
              </a:rPr>
              <a:t> = 	{(2,2), (2,6), (2,12), (2,18), (2,24), (3,3), (3,6), (3,9), (3,12), (3,18), (3,24), (6,6), (6,12), (6,18), (6,24), (9,9),(9,18), (12,12),(12,24), (18,18), (24,24)}</a:t>
            </a:r>
          </a:p>
          <a:p>
            <a:pPr marL="0" indent="0" algn="just">
              <a:buNone/>
            </a:pPr>
            <a:r>
              <a:rPr lang="en-US" altLang="en-US" dirty="0" err="1" smtClean="0">
                <a:sym typeface="Symbol" panose="05050102010706020507" pitchFamily="18" charset="2"/>
              </a:rPr>
              <a:t>Jelas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adalah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sebuah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relasi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i="1" dirty="0" smtClean="0">
                <a:sym typeface="Symbol" panose="05050102010706020507" pitchFamily="18" charset="2"/>
              </a:rPr>
              <a:t>partial order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sehingga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, |) </a:t>
            </a:r>
            <a:r>
              <a:rPr lang="en-US" altLang="en-US" dirty="0" err="1" smtClean="0">
                <a:sym typeface="Symbol" panose="05050102010706020507" pitchFamily="18" charset="2"/>
              </a:rPr>
              <a:t>sebuah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poset</a:t>
            </a:r>
            <a:r>
              <a:rPr lang="en-US" altLang="en-US" dirty="0" smtClean="0">
                <a:sym typeface="Symbol" panose="05050102010706020507" pitchFamily="18" charset="2"/>
              </a:rPr>
              <a:t>. </a:t>
            </a:r>
          </a:p>
          <a:p>
            <a:pPr marL="0" indent="0" algn="just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Karena</a:t>
            </a:r>
            <a:r>
              <a:rPr lang="en-US" altLang="en-US" dirty="0">
                <a:sym typeface="Symbol" panose="05050102010706020507" pitchFamily="18" charset="2"/>
              </a:rPr>
              <a:t> (2,3) 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2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3 </a:t>
            </a:r>
            <a:r>
              <a:rPr lang="en-US" altLang="en-US" b="1" dirty="0" err="1">
                <a:sym typeface="Symbol" panose="05050102010706020507" pitchFamily="18" charset="2"/>
              </a:rPr>
              <a:t>tidak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comparable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Sedangkan</a:t>
            </a:r>
            <a:r>
              <a:rPr lang="en-US" altLang="en-US" dirty="0">
                <a:sym typeface="Symbol" panose="05050102010706020507" pitchFamily="18" charset="2"/>
              </a:rPr>
              <a:t> 2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6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comparable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karena</a:t>
            </a:r>
            <a:r>
              <a:rPr lang="en-US" altLang="en-US" dirty="0">
                <a:sym typeface="Symbol" panose="05050102010706020507" pitchFamily="18" charset="2"/>
              </a:rPr>
              <a:t> (2,6)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2  6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41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ct val="25000"/>
              </a:spcAft>
              <a:buNone/>
            </a:pP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demikian</a:t>
            </a:r>
            <a:r>
              <a:rPr lang="en-US" altLang="en-US" dirty="0"/>
              <a:t>, kata “partial” </a:t>
            </a:r>
            <a:r>
              <a:rPr lang="en-US" altLang="en-US" dirty="0" err="1"/>
              <a:t>dalam</a:t>
            </a:r>
            <a:r>
              <a:rPr lang="en-US" altLang="en-US" dirty="0"/>
              <a:t> partially ordered set </a:t>
            </a:r>
            <a:r>
              <a:rPr lang="en-US" altLang="en-US" dirty="0" err="1"/>
              <a:t>berarti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boleh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i="1" dirty="0"/>
              <a:t>comparable</a:t>
            </a:r>
            <a:r>
              <a:rPr lang="en-US" altLang="en-US" dirty="0"/>
              <a:t>.</a:t>
            </a:r>
          </a:p>
          <a:p>
            <a:pPr marL="0" indent="0">
              <a:spcAft>
                <a:spcPct val="25000"/>
              </a:spcAft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pasang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i="1" dirty="0" err="1"/>
              <a:t>poset</a:t>
            </a:r>
            <a:r>
              <a:rPr lang="en-US" altLang="en-US" i="1" dirty="0"/>
              <a:t> 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comparable</a:t>
            </a:r>
            <a:r>
              <a:rPr lang="en-US" altLang="en-US" dirty="0"/>
              <a:t>, </a:t>
            </a:r>
            <a:r>
              <a:rPr lang="en-US" altLang="en-US" dirty="0" err="1"/>
              <a:t>dikatakan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linearly ordered set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partial order </a:t>
            </a:r>
            <a:r>
              <a:rPr lang="en-US" altLang="en-US" dirty="0" err="1"/>
              <a:t>nya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linear order</a:t>
            </a:r>
            <a:r>
              <a:rPr lang="en-US" altLang="en-US" dirty="0"/>
              <a:t>.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chain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2362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1554</TotalTime>
  <Words>1076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Brush Script MT</vt:lpstr>
      <vt:lpstr>Castellar</vt:lpstr>
      <vt:lpstr>Euclid Math Two</vt:lpstr>
      <vt:lpstr>Gill Sans MT</vt:lpstr>
      <vt:lpstr>Symbol</vt:lpstr>
      <vt:lpstr>Gallery</vt:lpstr>
      <vt:lpstr>Microsoft Visio Drawing</vt:lpstr>
      <vt:lpstr>matematika diskrit 2: poset</vt:lpstr>
      <vt:lpstr>poset</vt:lpstr>
      <vt:lpstr>Poset: contoh 1</vt:lpstr>
      <vt:lpstr>Poset:contoh 2</vt:lpstr>
      <vt:lpstr>poset</vt:lpstr>
      <vt:lpstr>poset</vt:lpstr>
      <vt:lpstr>poset</vt:lpstr>
      <vt:lpstr>Poset: contoh 3</vt:lpstr>
      <vt:lpstr>poset</vt:lpstr>
      <vt:lpstr>Poset: contoh 5</vt:lpstr>
      <vt:lpstr>poset</vt:lpstr>
      <vt:lpstr>Poset: contoh 6</vt:lpstr>
      <vt:lpstr>poset</vt:lpstr>
      <vt:lpstr>poset</vt:lpstr>
      <vt:lpstr>poset</vt:lpstr>
      <vt:lpstr>poset</vt:lpstr>
      <vt:lpstr>poset</vt:lpstr>
      <vt:lpstr>Poset: diagram hasse</vt:lpstr>
      <vt:lpstr>Poset: contoh 8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75</cp:revision>
  <dcterms:created xsi:type="dcterms:W3CDTF">2019-08-28T09:29:55Z</dcterms:created>
  <dcterms:modified xsi:type="dcterms:W3CDTF">2019-12-04T01:56:19Z</dcterms:modified>
</cp:coreProperties>
</file>