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307" r:id="rId9"/>
    <p:sldId id="272" r:id="rId10"/>
    <p:sldId id="273" r:id="rId11"/>
    <p:sldId id="274" r:id="rId12"/>
    <p:sldId id="308" r:id="rId13"/>
    <p:sldId id="309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10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11" r:id="rId31"/>
    <p:sldId id="294" r:id="rId32"/>
    <p:sldId id="295" r:id="rId33"/>
    <p:sldId id="296" r:id="rId34"/>
    <p:sldId id="297" r:id="rId35"/>
    <p:sldId id="312" r:id="rId36"/>
    <p:sldId id="313" r:id="rId37"/>
    <p:sldId id="314" r:id="rId38"/>
    <p:sldId id="301" r:id="rId39"/>
    <p:sldId id="302" r:id="rId40"/>
    <p:sldId id="315" r:id="rId41"/>
    <p:sldId id="316" r:id="rId42"/>
    <p:sldId id="317" r:id="rId43"/>
    <p:sldId id="306" r:id="rId44"/>
    <p:sldId id="26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poset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lattices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Upper Bound &amp; Lower Bound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sz="3200"/>
              <a:t>Perhatikan sebuah poset (</a:t>
            </a:r>
            <a:r>
              <a:rPr lang="en-US" altLang="en-US" sz="3200" i="1"/>
              <a:t>A</a:t>
            </a:r>
            <a:r>
              <a:rPr lang="en-US" altLang="en-US" sz="3200"/>
              <a:t>, </a:t>
            </a:r>
            <a:r>
              <a:rPr lang="en-US" altLang="en-US" sz="3200">
                <a:sym typeface="Symbol" panose="05050102010706020507" pitchFamily="18" charset="2"/>
              </a:rPr>
              <a:t>)</a:t>
            </a:r>
            <a:r>
              <a:rPr lang="en-US" altLang="en-US" sz="3200"/>
              <a:t> dan sebuah himpunan bagian </a:t>
            </a:r>
            <a:r>
              <a:rPr lang="en-US" altLang="en-US" sz="3200" i="1"/>
              <a:t>B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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.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3200">
                <a:sym typeface="Symbol" panose="05050102010706020507" pitchFamily="18" charset="2"/>
              </a:rPr>
              <a:t>Sebuah elemen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>
                <a:sym typeface="Symbol" panose="05050102010706020507" pitchFamily="18" charset="2"/>
              </a:rPr>
              <a:t>batas atas (</a:t>
            </a:r>
            <a:r>
              <a:rPr lang="en-US" altLang="en-US" sz="3200" b="1" i="1">
                <a:sym typeface="Symbol" panose="05050102010706020507" pitchFamily="18" charset="2"/>
              </a:rPr>
              <a:t>upper bound</a:t>
            </a:r>
            <a:r>
              <a:rPr lang="en-US" altLang="en-US" sz="3200" b="1">
                <a:sym typeface="Symbol" panose="05050102010706020507" pitchFamily="18" charset="2"/>
              </a:rPr>
              <a:t>)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jika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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 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.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3200">
                <a:sym typeface="Symbol" panose="05050102010706020507" pitchFamily="18" charset="2"/>
              </a:rPr>
              <a:t>Sebuah elemen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>
                <a:sym typeface="Symbol" panose="05050102010706020507" pitchFamily="18" charset="2"/>
              </a:rPr>
              <a:t>batas bawah (</a:t>
            </a:r>
            <a:r>
              <a:rPr lang="en-US" altLang="en-US" sz="3200" b="1" i="1">
                <a:sym typeface="Symbol" panose="05050102010706020507" pitchFamily="18" charset="2"/>
              </a:rPr>
              <a:t>lower bound</a:t>
            </a:r>
            <a:r>
              <a:rPr lang="en-US" altLang="en-US" sz="3200" b="1">
                <a:sym typeface="Symbol" panose="05050102010706020507" pitchFamily="18" charset="2"/>
              </a:rPr>
              <a:t>)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jika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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, 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546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LUB &amp; GLB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sz="3200">
                <a:sym typeface="Symbol" panose="05050102010706020507" pitchFamily="18" charset="2"/>
              </a:rPr>
              <a:t>Sebuah elemen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 i="1">
                <a:sym typeface="Symbol" panose="05050102010706020507" pitchFamily="18" charset="2"/>
              </a:rPr>
              <a:t>least upper bound</a:t>
            </a:r>
            <a:r>
              <a:rPr lang="en-US" altLang="en-US" sz="3200" b="1">
                <a:sym typeface="Symbol" panose="05050102010706020507" pitchFamily="18" charset="2"/>
              </a:rPr>
              <a:t> (</a:t>
            </a:r>
            <a:r>
              <a:rPr lang="en-US" altLang="en-US" sz="3200" b="1" i="1">
                <a:sym typeface="Symbol" panose="05050102010706020507" pitchFamily="18" charset="2"/>
              </a:rPr>
              <a:t>LUB</a:t>
            </a:r>
            <a:r>
              <a:rPr lang="en-US" altLang="en-US" sz="3200" b="1">
                <a:sym typeface="Symbol" panose="05050102010706020507" pitchFamily="18" charset="2"/>
              </a:rPr>
              <a:t>)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jika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adalah sebuah </a:t>
            </a:r>
            <a:r>
              <a:rPr lang="en-US" altLang="en-US" sz="3200" i="1">
                <a:sym typeface="Symbol" panose="05050102010706020507" pitchFamily="18" charset="2"/>
              </a:rPr>
              <a:t>upper bound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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’, bilamana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adalah sebuah </a:t>
            </a:r>
            <a:r>
              <a:rPr lang="en-US" altLang="en-US" sz="3200" i="1">
                <a:sym typeface="Symbol" panose="05050102010706020507" pitchFamily="18" charset="2"/>
              </a:rPr>
              <a:t>upper bound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. 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sz="3200">
                <a:sym typeface="Symbol" panose="05050102010706020507" pitchFamily="18" charset="2"/>
              </a:rPr>
              <a:t>Sebuah elemen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 i="1">
                <a:sym typeface="Symbol" panose="05050102010706020507" pitchFamily="18" charset="2"/>
              </a:rPr>
              <a:t>greatest lower bound</a:t>
            </a:r>
            <a:r>
              <a:rPr lang="en-US" altLang="en-US" sz="3200" b="1">
                <a:sym typeface="Symbol" panose="05050102010706020507" pitchFamily="18" charset="2"/>
              </a:rPr>
              <a:t> (</a:t>
            </a:r>
            <a:r>
              <a:rPr lang="en-US" altLang="en-US" sz="3200" b="1" i="1">
                <a:sym typeface="Symbol" panose="05050102010706020507" pitchFamily="18" charset="2"/>
              </a:rPr>
              <a:t>GLB</a:t>
            </a:r>
            <a:r>
              <a:rPr lang="en-US" altLang="en-US" sz="3200" b="1">
                <a:sym typeface="Symbol" panose="05050102010706020507" pitchFamily="18" charset="2"/>
              </a:rPr>
              <a:t>)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jika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adalah sebuah </a:t>
            </a:r>
            <a:r>
              <a:rPr lang="en-US" altLang="en-US" sz="3200" i="1">
                <a:sym typeface="Symbol" panose="05050102010706020507" pitchFamily="18" charset="2"/>
              </a:rPr>
              <a:t>lower bound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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 bilamana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adalah sebuah </a:t>
            </a:r>
            <a:r>
              <a:rPr lang="en-US" altLang="en-US" sz="3200" i="1">
                <a:sym typeface="Symbol" panose="05050102010706020507" pitchFamily="18" charset="2"/>
              </a:rPr>
              <a:t>lower bound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0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300349" cy="345061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 err="1"/>
              <a:t>Perhatikan</a:t>
            </a:r>
            <a:r>
              <a:rPr lang="en-US" altLang="en-US" dirty="0"/>
              <a:t> </a:t>
            </a:r>
            <a:r>
              <a:rPr lang="en-US" altLang="en-US" dirty="0" err="1"/>
              <a:t>poset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diagram </a:t>
            </a:r>
            <a:r>
              <a:rPr lang="en-US" altLang="en-US" dirty="0" err="1"/>
              <a:t>Hasse</a:t>
            </a:r>
            <a:r>
              <a:rPr lang="en-US" altLang="en-US" dirty="0"/>
              <a:t> </a:t>
            </a:r>
            <a:r>
              <a:rPr lang="en-US" altLang="en-US" dirty="0" err="1"/>
              <a:t>sbb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r>
              <a:rPr lang="en-US" altLang="en-US" dirty="0" err="1"/>
              <a:t>Cari</a:t>
            </a:r>
            <a:r>
              <a:rPr lang="en-US" altLang="en-US" dirty="0"/>
              <a:t> </a:t>
            </a:r>
            <a:r>
              <a:rPr lang="en-US" altLang="en-US" dirty="0" err="1"/>
              <a:t>seluruh</a:t>
            </a:r>
            <a:r>
              <a:rPr lang="en-US" altLang="en-US" dirty="0"/>
              <a:t> </a:t>
            </a:r>
            <a:r>
              <a:rPr lang="en-US" altLang="en-US" i="1" dirty="0"/>
              <a:t>upper bound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seluruh</a:t>
            </a:r>
            <a:r>
              <a:rPr lang="en-US" altLang="en-US" dirty="0"/>
              <a:t> </a:t>
            </a:r>
            <a:r>
              <a:rPr lang="en-US" altLang="en-US" i="1" dirty="0"/>
              <a:t>lower bound</a:t>
            </a:r>
            <a:r>
              <a:rPr lang="en-US" altLang="en-US" dirty="0"/>
              <a:t>,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i="1" dirty="0"/>
              <a:t>LUB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GLB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;</a:t>
            </a:r>
          </a:p>
          <a:p>
            <a:pPr marL="0" indent="0" algn="just">
              <a:buNone/>
            </a:pP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},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</a:p>
          <a:p>
            <a:pPr marL="0" indent="0" algn="just">
              <a:buNone/>
            </a:pP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= {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/>
              <a:t>e</a:t>
            </a:r>
            <a:r>
              <a:rPr lang="en-US" altLang="en-US" dirty="0"/>
              <a:t>}.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19281"/>
              </p:ext>
            </p:extLst>
          </p:nvPr>
        </p:nvGraphicFramePr>
        <p:xfrm>
          <a:off x="8574372" y="2015732"/>
          <a:ext cx="1922462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Visio" r:id="rId3" imgW="941222" imgH="1836420" progId="Visio.Drawing.11">
                  <p:embed/>
                </p:oleObj>
              </mc:Choice>
              <mc:Fallback>
                <p:oleObj name="Visio" r:id="rId3" imgW="941222" imgH="1836420" progId="Visio.Drawing.11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372" y="2015732"/>
                        <a:ext cx="1922462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65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319" y="2015732"/>
            <a:ext cx="5991535" cy="345061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lower bounds. </a:t>
            </a:r>
            <a:r>
              <a:rPr lang="en-US" altLang="en-US" dirty="0" err="1"/>
              <a:t>Sedangkan</a:t>
            </a:r>
            <a:r>
              <a:rPr lang="en-US" altLang="en-US" dirty="0"/>
              <a:t> upper bounds </a:t>
            </a:r>
            <a:r>
              <a:rPr lang="en-US" altLang="en-US" dirty="0" err="1"/>
              <a:t>nya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/>
              <a:t>e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g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lower bounds, </a:t>
            </a:r>
            <a:r>
              <a:rPr lang="en-US" altLang="en-US" dirty="0" err="1"/>
              <a:t>dia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i="1" dirty="0"/>
              <a:t>GLB</a:t>
            </a:r>
            <a:r>
              <a:rPr lang="en-US" altLang="en-US" dirty="0"/>
              <a:t>, </a:t>
            </a:r>
            <a:r>
              <a:rPr lang="en-US" altLang="en-US" dirty="0" err="1"/>
              <a:t>namun</a:t>
            </a:r>
            <a:r>
              <a:rPr lang="en-US" altLang="en-US" dirty="0"/>
              <a:t>, </a:t>
            </a:r>
            <a:r>
              <a:rPr lang="en-US" altLang="en-US" i="1" dirty="0"/>
              <a:t>LUB 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r>
              <a:rPr lang="en-US" altLang="en-US" i="1" dirty="0"/>
              <a:t>Upper bounds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, </a:t>
            </a:r>
            <a:r>
              <a:rPr lang="en-US" altLang="en-US" i="1" dirty="0"/>
              <a:t>g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h</a:t>
            </a:r>
            <a:r>
              <a:rPr lang="en-US" altLang="en-US" dirty="0"/>
              <a:t>. </a:t>
            </a: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i="1" dirty="0"/>
              <a:t>lower bounds</a:t>
            </a:r>
            <a:r>
              <a:rPr lang="en-US" altLang="en-US" dirty="0"/>
              <a:t> </a:t>
            </a:r>
            <a:r>
              <a:rPr lang="en-US" altLang="en-US" dirty="0" err="1"/>
              <a:t>nya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g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i="1" dirty="0"/>
              <a:t>comparable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i="1" dirty="0"/>
              <a:t>LUB</a:t>
            </a:r>
            <a:r>
              <a:rPr lang="en-US" altLang="en-US" dirty="0"/>
              <a:t>. </a:t>
            </a: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i="1" dirty="0"/>
              <a:t>GLB</a:t>
            </a:r>
            <a:r>
              <a:rPr lang="en-US" altLang="en-US" dirty="0"/>
              <a:t> (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94971"/>
              </p:ext>
            </p:extLst>
          </p:nvPr>
        </p:nvGraphicFramePr>
        <p:xfrm>
          <a:off x="2105643" y="2015732"/>
          <a:ext cx="1922463" cy="375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Visio" r:id="rId3" imgW="941222" imgH="1836420" progId="Visio.Drawing.11">
                  <p:embed/>
                </p:oleObj>
              </mc:Choice>
              <mc:Fallback>
                <p:oleObj name="Visio" r:id="rId3" imgW="941222" imgH="1836420" progId="Visio.Drawing.11">
                  <p:embed/>
                  <p:pic>
                    <p:nvPicPr>
                      <p:cNvPr id="92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643" y="2015732"/>
                        <a:ext cx="1922463" cy="375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70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Teorema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/>
              <a:t>Ambil (</a:t>
            </a:r>
            <a:r>
              <a:rPr lang="en-US" altLang="en-US" sz="3200" i="1"/>
              <a:t>A</a:t>
            </a:r>
            <a:r>
              <a:rPr lang="en-US" altLang="en-US" sz="3200"/>
              <a:t>, </a:t>
            </a:r>
            <a:r>
              <a:rPr lang="en-US" altLang="en-US" sz="3200">
                <a:sym typeface="Symbol" panose="05050102010706020507" pitchFamily="18" charset="2"/>
              </a:rPr>
              <a:t>) adalah sebuah poset. Maka sebuah himpunan bagian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dari himpunan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mempunyai paling banyak satu </a:t>
            </a:r>
            <a:r>
              <a:rPr lang="en-US" altLang="en-US" sz="3200" i="1">
                <a:sym typeface="Symbol" panose="05050102010706020507" pitchFamily="18" charset="2"/>
              </a:rPr>
              <a:t>LUB </a:t>
            </a:r>
            <a:r>
              <a:rPr lang="en-US" altLang="en-US" sz="3200">
                <a:sym typeface="Symbol" panose="05050102010706020507" pitchFamily="18" charset="2"/>
              </a:rPr>
              <a:t>dan satu </a:t>
            </a:r>
            <a:r>
              <a:rPr lang="en-US" altLang="en-US" sz="3200" i="1">
                <a:sym typeface="Symbol" panose="05050102010706020507" pitchFamily="18" charset="2"/>
              </a:rPr>
              <a:t>GLB</a:t>
            </a:r>
            <a:r>
              <a:rPr lang="en-US" altLang="en-US" sz="3200"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37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Ambil poset (</a:t>
            </a:r>
            <a:r>
              <a:rPr lang="en-US" altLang="en-US" i="1" smtClean="0"/>
              <a:t>A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) dengan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= {2, 3, 4, 6, 8, 24, 48}, dan  adalah relasi keterbagian. Cari </a:t>
            </a:r>
            <a:r>
              <a:rPr lang="en-US" altLang="en-US" i="1" smtClean="0">
                <a:sym typeface="Symbol" panose="05050102010706020507" pitchFamily="18" charset="2"/>
              </a:rPr>
              <a:t>LUB</a:t>
            </a:r>
            <a:r>
              <a:rPr lang="en-US" altLang="en-US" smtClean="0">
                <a:sym typeface="Symbol" panose="05050102010706020507" pitchFamily="18" charset="2"/>
              </a:rPr>
              <a:t> dan </a:t>
            </a:r>
            <a:r>
              <a:rPr lang="en-US" altLang="en-US" i="1" smtClean="0">
                <a:sym typeface="Symbol" panose="05050102010706020507" pitchFamily="18" charset="2"/>
              </a:rPr>
              <a:t>GLB</a:t>
            </a:r>
            <a:r>
              <a:rPr lang="en-US" altLang="en-US" smtClean="0">
                <a:sym typeface="Symbol" panose="05050102010706020507" pitchFamily="18" charset="2"/>
              </a:rPr>
              <a:t> dari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= {4, 6}.</a:t>
            </a:r>
          </a:p>
          <a:p>
            <a:pPr marL="0" indent="0"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	</a:t>
            </a:r>
            <a:r>
              <a:rPr lang="en-US" altLang="en-US" i="1" smtClean="0">
                <a:sym typeface="Symbol" panose="05050102010706020507" pitchFamily="18" charset="2"/>
              </a:rPr>
              <a:t>LUB</a:t>
            </a:r>
            <a:r>
              <a:rPr lang="en-US" altLang="en-US" smtClean="0">
                <a:sym typeface="Symbol" panose="05050102010706020507" pitchFamily="18" charset="2"/>
              </a:rPr>
              <a:t> (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) = 24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dan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	</a:t>
            </a:r>
            <a:r>
              <a:rPr lang="en-US" altLang="en-US" i="1" smtClean="0">
                <a:sym typeface="Symbol" panose="05050102010706020507" pitchFamily="18" charset="2"/>
              </a:rPr>
              <a:t>GLB</a:t>
            </a:r>
            <a:r>
              <a:rPr lang="en-US" altLang="en-US" smtClean="0">
                <a:sym typeface="Symbol" panose="05050102010706020507" pitchFamily="18" charset="2"/>
              </a:rPr>
              <a:t> (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) = 2</a:t>
            </a:r>
          </a:p>
          <a:p>
            <a:pPr marL="0" indent="0">
              <a:buNone/>
            </a:pPr>
            <a:endParaRPr lang="en-US" altLang="en-US" smtClean="0">
              <a:sym typeface="Symbol" panose="05050102010706020507" pitchFamily="18" charset="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216275" y="2852739"/>
          <a:ext cx="19685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Visio" r:id="rId3" imgW="983590" imgH="1800454" progId="Visio.Drawing.11">
                  <p:embed/>
                </p:oleObj>
              </mc:Choice>
              <mc:Fallback>
                <p:oleObj name="Visio" r:id="rId3" imgW="983590" imgH="1800454" progId="Visio.Drawing.11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852739"/>
                        <a:ext cx="19685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3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Teorema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altLang="en-US" sz="2400"/>
              <a:t>Ambil (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>
                <a:sym typeface="Symbol" panose="05050102010706020507" pitchFamily="18" charset="2"/>
              </a:rPr>
              <a:t>) dan 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’, ’) poset-poset isomorphic di bawah isomorphism </a:t>
            </a: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>
                <a:sym typeface="Symbol" panose="05050102010706020507" pitchFamily="18" charset="2"/>
              </a:rPr>
              <a:t> :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’.</a:t>
            </a:r>
          </a:p>
          <a:p>
            <a:pPr marL="722313" lvl="1" indent="-542925">
              <a:lnSpc>
                <a:spcPct val="95000"/>
              </a:lnSpc>
              <a:buNone/>
            </a:pPr>
            <a:r>
              <a:rPr lang="en-US" altLang="en-US" sz="2400">
                <a:sym typeface="Symbol" panose="05050102010706020507" pitchFamily="18" charset="2"/>
              </a:rPr>
              <a:t>(a)	Jika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sebuah elemen maksimal (minimal) dari 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, ), maka </a:t>
            </a: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) adalah sebuah elemen maksimal (minimal) dari 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’, ’).</a:t>
            </a:r>
          </a:p>
          <a:p>
            <a:pPr marL="722313" lvl="1" indent="-542925">
              <a:lnSpc>
                <a:spcPct val="95000"/>
              </a:lnSpc>
              <a:buNone/>
            </a:pPr>
            <a:r>
              <a:rPr lang="en-US" altLang="en-US" sz="2400">
                <a:sym typeface="Symbol" panose="05050102010706020507" pitchFamily="18" charset="2"/>
              </a:rPr>
              <a:t>(b)	Jika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greatest 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least</a:t>
            </a:r>
            <a:r>
              <a:rPr lang="en-US" altLang="en-US" sz="2400">
                <a:sym typeface="Symbol" panose="05050102010706020507" pitchFamily="18" charset="2"/>
              </a:rPr>
              <a:t>) </a:t>
            </a:r>
            <a:r>
              <a:rPr lang="en-US" altLang="en-US" sz="2400" i="1">
                <a:sym typeface="Symbol" panose="05050102010706020507" pitchFamily="18" charset="2"/>
              </a:rPr>
              <a:t>element </a:t>
            </a:r>
            <a:r>
              <a:rPr lang="en-US" altLang="en-US" sz="2400">
                <a:sym typeface="Symbol" panose="05050102010706020507" pitchFamily="18" charset="2"/>
              </a:rPr>
              <a:t>dari 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, ), maka </a:t>
            </a: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) adalah </a:t>
            </a:r>
            <a:r>
              <a:rPr lang="en-US" altLang="en-US" sz="2400" i="1">
                <a:sym typeface="Symbol" panose="05050102010706020507" pitchFamily="18" charset="2"/>
              </a:rPr>
              <a:t>greatest 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least</a:t>
            </a:r>
            <a:r>
              <a:rPr lang="en-US" altLang="en-US" sz="2400">
                <a:sym typeface="Symbol" panose="05050102010706020507" pitchFamily="18" charset="2"/>
              </a:rPr>
              <a:t>) </a:t>
            </a:r>
            <a:r>
              <a:rPr lang="en-US" altLang="en-US" sz="2400" i="1">
                <a:sym typeface="Symbol" panose="05050102010706020507" pitchFamily="18" charset="2"/>
              </a:rPr>
              <a:t>element </a:t>
            </a:r>
            <a:r>
              <a:rPr lang="en-US" altLang="en-US" sz="2400">
                <a:sym typeface="Symbol" panose="05050102010706020507" pitchFamily="18" charset="2"/>
              </a:rPr>
              <a:t>dari 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’, ’).</a:t>
            </a:r>
          </a:p>
          <a:p>
            <a:pPr marL="722313" lvl="1" indent="-542925">
              <a:lnSpc>
                <a:spcPct val="95000"/>
              </a:lnSpc>
              <a:buNone/>
            </a:pPr>
            <a:r>
              <a:rPr lang="en-US" altLang="en-US" sz="2400">
                <a:sym typeface="Symbol" panose="05050102010706020507" pitchFamily="18" charset="2"/>
              </a:rPr>
              <a:t>(c)	Jika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sebuah </a:t>
            </a:r>
            <a:r>
              <a:rPr lang="en-US" altLang="en-US" sz="2400" i="1">
                <a:sym typeface="Symbol" panose="05050102010706020507" pitchFamily="18" charset="2"/>
              </a:rPr>
              <a:t>upper bound</a:t>
            </a:r>
            <a:r>
              <a:rPr lang="en-US" altLang="en-US" sz="2400">
                <a:sym typeface="Symbol" panose="05050102010706020507" pitchFamily="18" charset="2"/>
              </a:rPr>
              <a:t> (</a:t>
            </a:r>
            <a:r>
              <a:rPr lang="en-US" altLang="en-US" sz="2400" i="1">
                <a:sym typeface="Symbol" panose="05050102010706020507" pitchFamily="18" charset="2"/>
              </a:rPr>
              <a:t>lower bound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LUB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GLB</a:t>
            </a:r>
            <a:r>
              <a:rPr lang="en-US" altLang="en-US" sz="2400">
                <a:sym typeface="Symbol" panose="05050102010706020507" pitchFamily="18" charset="2"/>
              </a:rPr>
              <a:t>) dari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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, maka </a:t>
            </a: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) adalah sebuah </a:t>
            </a:r>
            <a:r>
              <a:rPr lang="en-US" altLang="en-US" sz="2400" i="1">
                <a:sym typeface="Symbol" panose="05050102010706020507" pitchFamily="18" charset="2"/>
              </a:rPr>
              <a:t>upper bound</a:t>
            </a:r>
            <a:r>
              <a:rPr lang="en-US" altLang="en-US" sz="2400">
                <a:sym typeface="Symbol" panose="05050102010706020507" pitchFamily="18" charset="2"/>
              </a:rPr>
              <a:t> (</a:t>
            </a:r>
            <a:r>
              <a:rPr lang="en-US" altLang="en-US" sz="2400" i="1">
                <a:sym typeface="Symbol" panose="05050102010706020507" pitchFamily="18" charset="2"/>
              </a:rPr>
              <a:t>lower bound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LUB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GLB</a:t>
            </a:r>
            <a:r>
              <a:rPr lang="en-US" altLang="en-US" sz="2400">
                <a:sym typeface="Symbol" panose="05050102010706020507" pitchFamily="18" charset="2"/>
              </a:rPr>
              <a:t>) untuk himpunan bagian </a:t>
            </a: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) 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’.</a:t>
            </a:r>
          </a:p>
          <a:p>
            <a:pPr marL="722313" lvl="1" indent="-542925">
              <a:lnSpc>
                <a:spcPct val="95000"/>
              </a:lnSpc>
              <a:buNone/>
            </a:pPr>
            <a:r>
              <a:rPr lang="en-US" altLang="en-US" sz="2400">
                <a:sym typeface="Symbol" panose="05050102010706020507" pitchFamily="18" charset="2"/>
              </a:rPr>
              <a:t>(d)	Jika setiap himpunan bagian dari 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, ) mempunyai sebuah </a:t>
            </a:r>
            <a:r>
              <a:rPr lang="en-US" altLang="en-US" sz="2400" i="1">
                <a:sym typeface="Symbol" panose="05050102010706020507" pitchFamily="18" charset="2"/>
              </a:rPr>
              <a:t>LUB 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GLB</a:t>
            </a:r>
            <a:r>
              <a:rPr lang="en-US" altLang="en-US" sz="2400">
                <a:sym typeface="Symbol" panose="05050102010706020507" pitchFamily="18" charset="2"/>
              </a:rPr>
              <a:t>), maka setiap himpunan bagian dari 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’, ’) mempunyai sebuah </a:t>
            </a:r>
            <a:r>
              <a:rPr lang="en-US" altLang="en-US" sz="2400" i="1">
                <a:sym typeface="Symbol" panose="05050102010706020507" pitchFamily="18" charset="2"/>
              </a:rPr>
              <a:t>LUB 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GLB</a:t>
            </a:r>
            <a:r>
              <a:rPr lang="en-US" altLang="en-US" sz="2400">
                <a:sym typeface="Symbol" panose="05050102010706020507" pitchFamily="18" charset="2"/>
              </a:rPr>
              <a:t>).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801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4"/>
          <p:cNvSpPr>
            <a:spLocks noGrp="1" noChangeArrowheads="1"/>
          </p:cNvSpPr>
          <p:nvPr>
            <p:ph type="ctrTitle"/>
          </p:nvPr>
        </p:nvSpPr>
        <p:spPr>
          <a:solidFill>
            <a:srgbClr val="CC6600"/>
          </a:solidFill>
        </p:spPr>
        <p:txBody>
          <a:bodyPr/>
          <a:lstStyle/>
          <a:p>
            <a:pPr eaLnBrk="1" hangingPunct="1"/>
            <a:r>
              <a:rPr lang="en-US" altLang="en-US"/>
              <a:t>Lattices</a:t>
            </a:r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0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Lattice adalah sebuah poset (</a:t>
            </a:r>
            <a:r>
              <a:rPr lang="en-US" altLang="en-US" i="1" smtClean="0"/>
              <a:t>L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) di mana setiap himpunan bagian {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} yang terdiri dari dua elemen mempunyai sebuah LUB dan sebuah GLB.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Kita nyatakan LUB ({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}) dengan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dan menyebutnya </a:t>
            </a:r>
            <a:r>
              <a:rPr lang="en-US" altLang="en-US" b="1" i="1" smtClean="0">
                <a:sym typeface="Symbol" panose="05050102010706020507" pitchFamily="18" charset="2"/>
              </a:rPr>
              <a:t>join</a:t>
            </a:r>
            <a:r>
              <a:rPr lang="en-US" altLang="en-US" smtClean="0">
                <a:sym typeface="Symbol" panose="05050102010706020507" pitchFamily="18" charset="2"/>
              </a:rPr>
              <a:t> dari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dan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Serupa, kita nyatakan GLB ({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}) dengan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dan menyebutnya </a:t>
            </a:r>
            <a:r>
              <a:rPr lang="en-US" altLang="en-US" b="1" i="1" smtClean="0">
                <a:sym typeface="Symbol" panose="05050102010706020507" pitchFamily="18" charset="2"/>
              </a:rPr>
              <a:t>meet</a:t>
            </a:r>
            <a:r>
              <a:rPr lang="en-US" altLang="en-US" smtClean="0">
                <a:sym typeface="Symbol" panose="05050102010706020507" pitchFamily="18" charset="2"/>
              </a:rPr>
              <a:t> dari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dan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8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/>
              <a:t>Ambil </a:t>
            </a:r>
            <a:r>
              <a:rPr lang="en-US" altLang="en-US" sz="3200" i="1"/>
              <a:t>n</a:t>
            </a:r>
            <a:r>
              <a:rPr lang="en-US" altLang="en-US" sz="3200"/>
              <a:t> adalah sebuah bilangan bulat positip dan ambil </a:t>
            </a:r>
            <a:r>
              <a:rPr lang="en-US" altLang="en-US" sz="3200" i="1"/>
              <a:t>D</a:t>
            </a:r>
            <a:r>
              <a:rPr lang="en-US" altLang="en-US" sz="3200" i="1" baseline="-25000"/>
              <a:t>n</a:t>
            </a:r>
            <a:r>
              <a:rPr lang="en-US" altLang="en-US" sz="3200"/>
              <a:t> adalah himpunan dari seluruh pembagi positip dari </a:t>
            </a:r>
            <a:r>
              <a:rPr lang="en-US" altLang="en-US" sz="3200" i="1"/>
              <a:t>n</a:t>
            </a:r>
            <a:r>
              <a:rPr lang="en-US" altLang="en-US" sz="3200"/>
              <a:t>.</a:t>
            </a:r>
          </a:p>
          <a:p>
            <a:pPr marL="0" indent="0">
              <a:buNone/>
            </a:pPr>
            <a:r>
              <a:rPr lang="en-US" altLang="en-US" sz="3200"/>
              <a:t>Jadi bila </a:t>
            </a:r>
            <a:r>
              <a:rPr lang="en-US" altLang="en-US" sz="3200" i="1"/>
              <a:t>n</a:t>
            </a:r>
            <a:r>
              <a:rPr lang="en-US" altLang="en-US" sz="3200"/>
              <a:t> = 20, kita peroleh </a:t>
            </a:r>
            <a:r>
              <a:rPr lang="en-US" altLang="en-US" sz="3200" i="1"/>
              <a:t>D</a:t>
            </a:r>
            <a:r>
              <a:rPr lang="en-US" altLang="en-US" sz="3200" baseline="-25000"/>
              <a:t>20</a:t>
            </a:r>
            <a:r>
              <a:rPr lang="en-US" altLang="en-US" sz="3200"/>
              <a:t> = {1,2, 4, 5, 10, 20}.</a:t>
            </a:r>
          </a:p>
          <a:p>
            <a:pPr marL="0" indent="0">
              <a:buNone/>
            </a:pPr>
            <a:r>
              <a:rPr lang="en-US" altLang="en-US" sz="3200"/>
              <a:t>Bila </a:t>
            </a:r>
            <a:r>
              <a:rPr lang="en-US" altLang="en-US" sz="3200" i="1"/>
              <a:t>n</a:t>
            </a:r>
            <a:r>
              <a:rPr lang="en-US" altLang="en-US" sz="3200"/>
              <a:t> = 30, diperoleh </a:t>
            </a:r>
            <a:r>
              <a:rPr lang="en-US" altLang="en-US" sz="3200" i="1"/>
              <a:t>D</a:t>
            </a:r>
            <a:r>
              <a:rPr lang="en-US" altLang="en-US" sz="3200" baseline="-25000"/>
              <a:t>30</a:t>
            </a:r>
            <a:r>
              <a:rPr lang="en-US" altLang="en-US" sz="3200"/>
              <a:t> = {1, 2, 3, 5, 6, 10, 15, 30}.</a:t>
            </a:r>
          </a:p>
          <a:p>
            <a:pPr marL="0" indent="0">
              <a:buNone/>
            </a:pPr>
            <a:r>
              <a:rPr lang="en-US" altLang="en-US" sz="3200"/>
              <a:t>Berikut diagram Hasse dari </a:t>
            </a:r>
            <a:r>
              <a:rPr lang="en-US" altLang="en-US" sz="3200" i="1"/>
              <a:t>D</a:t>
            </a:r>
            <a:r>
              <a:rPr lang="en-US" altLang="en-US" sz="3200" baseline="-25000"/>
              <a:t>20</a:t>
            </a:r>
            <a:r>
              <a:rPr lang="en-US" altLang="en-US" sz="3200"/>
              <a:t> dan </a:t>
            </a:r>
            <a:r>
              <a:rPr lang="en-US" altLang="en-US" sz="3200" i="1"/>
              <a:t>D</a:t>
            </a:r>
            <a:r>
              <a:rPr lang="en-US" altLang="en-US" sz="3200" baseline="-25000"/>
              <a:t>30</a:t>
            </a:r>
            <a:r>
              <a:rPr lang="en-US" alt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4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Isomorphism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3200"/>
              <a:t>Ambil poset (</a:t>
            </a:r>
            <a:r>
              <a:rPr lang="en-US" altLang="en-US" sz="3200" i="1"/>
              <a:t>A</a:t>
            </a:r>
            <a:r>
              <a:rPr lang="en-US" altLang="en-US" sz="3200"/>
              <a:t>, </a:t>
            </a:r>
            <a:r>
              <a:rPr lang="en-US" altLang="en-US" sz="3200">
                <a:sym typeface="Symbol" panose="05050102010706020507" pitchFamily="18" charset="2"/>
              </a:rPr>
              <a:t>) dan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’, ), serta fungsi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 :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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adalah sebuah </a:t>
            </a:r>
            <a:r>
              <a:rPr lang="en-US" altLang="en-US" sz="3200" i="1">
                <a:sym typeface="Symbol" panose="05050102010706020507" pitchFamily="18" charset="2"/>
              </a:rPr>
              <a:t>one-to-one correspondence between</a:t>
            </a:r>
            <a:r>
              <a:rPr lang="en-US" altLang="en-US" sz="3200">
                <a:sym typeface="Symbol" panose="05050102010706020507" pitchFamily="18" charset="2"/>
              </a:rPr>
              <a:t>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’. Fungsi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 i="1">
                <a:sym typeface="Symbol" panose="05050102010706020507" pitchFamily="18" charset="2"/>
              </a:rPr>
              <a:t>isomorphism</a:t>
            </a:r>
            <a:r>
              <a:rPr lang="en-US" altLang="en-US" sz="3200">
                <a:sym typeface="Symbol" panose="05050102010706020507" pitchFamily="18" charset="2"/>
              </a:rPr>
              <a:t> dari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 ) ke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’, ), jika untuk sembarang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dalam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</a:t>
            </a:r>
          </a:p>
          <a:p>
            <a:pPr marL="0" indent="0" algn="ctr">
              <a:buNone/>
            </a:pP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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jika dan hanya jika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) ’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r>
              <a:rPr lang="en-US" altLang="en-US" sz="3200">
                <a:sym typeface="Symbol" panose="05050102010706020507" pitchFamily="18" charset="2"/>
              </a:rPr>
              <a:t>Jika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 :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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adalah sebuah isomorphism, kita katakan bahwa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 ) dan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’, ) adalah </a:t>
            </a:r>
            <a:r>
              <a:rPr lang="en-US" altLang="en-US" sz="3200" b="1" i="1">
                <a:sym typeface="Symbol" panose="05050102010706020507" pitchFamily="18" charset="2"/>
              </a:rPr>
              <a:t>isomorphic poset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4106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7111829"/>
              </p:ext>
            </p:extLst>
          </p:nvPr>
        </p:nvGraphicFramePr>
        <p:xfrm>
          <a:off x="2797792" y="1864194"/>
          <a:ext cx="2266886" cy="340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Visio" r:id="rId3" imgW="1163726" imgH="1746199" progId="Visio.Drawing.11">
                  <p:embed/>
                </p:oleObj>
              </mc:Choice>
              <mc:Fallback>
                <p:oleObj name="Visio" r:id="rId3" imgW="1163726" imgH="1746199" progId="Visio.Drawing.11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792" y="1864194"/>
                        <a:ext cx="2266886" cy="3402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987480"/>
              </p:ext>
            </p:extLst>
          </p:nvPr>
        </p:nvGraphicFramePr>
        <p:xfrm>
          <a:off x="6940560" y="1864194"/>
          <a:ext cx="2349561" cy="352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Visio" r:id="rId5" imgW="1163726" imgH="1746199" progId="Visio.Drawing.11">
                  <p:embed/>
                </p:oleObj>
              </mc:Choice>
              <mc:Fallback>
                <p:oleObj name="Visio" r:id="rId5" imgW="1163726" imgH="1746199" progId="Visio.Drawing.11">
                  <p:embed/>
                  <p:pic>
                    <p:nvPicPr>
                      <p:cNvPr id="112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60" y="1864194"/>
                        <a:ext cx="2349561" cy="3526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2495551" y="5397501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i="1" dirty="0"/>
              <a:t>D</a:t>
            </a:r>
            <a:r>
              <a:rPr lang="en-US" altLang="en-US" sz="2800" baseline="-25000" dirty="0"/>
              <a:t>20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6672264" y="5397501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i="1" dirty="0"/>
              <a:t>D</a:t>
            </a:r>
            <a:r>
              <a:rPr lang="en-US" altLang="en-US" sz="2800" baseline="-25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859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Dari dagram-diagram Hasse berikut, mana yang lattice dan mana yang bukan.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713038" y="2713039"/>
          <a:ext cx="438150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Visio" r:id="rId3" imgW="214884" imgH="1314298" progId="Visio.Drawing.11">
                  <p:embed/>
                </p:oleObj>
              </mc:Choice>
              <mc:Fallback>
                <p:oleObj name="Visio" r:id="rId3" imgW="214884" imgH="1314298" progId="Visio.Drawing.11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2713039"/>
                        <a:ext cx="438150" cy="268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3816351" y="2881314"/>
          <a:ext cx="214312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5" imgW="1126846" imgH="1157021" progId="Visio.Drawing.11">
                  <p:embed/>
                </p:oleObj>
              </mc:Choice>
              <mc:Fallback>
                <p:oleObj name="Visio" r:id="rId5" imgW="1126846" imgH="1157021" progId="Visio.Drawing.11">
                  <p:embed/>
                  <p:pic>
                    <p:nvPicPr>
                      <p:cNvPr id="1229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1" y="2881314"/>
                        <a:ext cx="2143125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2"/>
          <p:cNvGraphicFramePr>
            <a:graphicFrameLocks noChangeAspect="1"/>
          </p:cNvGraphicFramePr>
          <p:nvPr>
            <p:ph sz="half" idx="4294967295"/>
          </p:nvPr>
        </p:nvGraphicFramePr>
        <p:xfrm>
          <a:off x="6904039" y="2511425"/>
          <a:ext cx="2143125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Visio" r:id="rId7" imgW="1049426" imgH="1710233" progId="Visio.Drawing.11">
                  <p:embed/>
                </p:oleObj>
              </mc:Choice>
              <mc:Fallback>
                <p:oleObj name="Visio" r:id="rId7" imgW="1049426" imgH="1710233" progId="Visio.Drawing.11">
                  <p:embed/>
                  <p:pic>
                    <p:nvPicPr>
                      <p:cNvPr id="12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9" y="2511425"/>
                        <a:ext cx="2143125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157456"/>
              </p:ext>
            </p:extLst>
          </p:nvPr>
        </p:nvGraphicFramePr>
        <p:xfrm>
          <a:off x="2346326" y="1939099"/>
          <a:ext cx="21431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Visio" r:id="rId3" imgW="1049426" imgH="1962302" progId="Visio.Drawing.11">
                  <p:embed/>
                </p:oleObj>
              </mc:Choice>
              <mc:Fallback>
                <p:oleObj name="Visio" r:id="rId3" imgW="1049426" imgH="1962302" progId="Visio.Drawing.11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6" y="1939099"/>
                        <a:ext cx="2143125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610814"/>
              </p:ext>
            </p:extLst>
          </p:nvPr>
        </p:nvGraphicFramePr>
        <p:xfrm>
          <a:off x="5024439" y="2474085"/>
          <a:ext cx="2141537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Visio" r:id="rId5" imgW="1049426" imgH="1170432" progId="Visio.Drawing.11">
                  <p:embed/>
                </p:oleObj>
              </mc:Choice>
              <mc:Fallback>
                <p:oleObj name="Visio" r:id="rId5" imgW="1049426" imgH="1170432" progId="Visio.Drawing.11">
                  <p:embed/>
                  <p:pic>
                    <p:nvPicPr>
                      <p:cNvPr id="133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9" y="2474085"/>
                        <a:ext cx="2141537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98525"/>
              </p:ext>
            </p:extLst>
          </p:nvPr>
        </p:nvGraphicFramePr>
        <p:xfrm>
          <a:off x="7712076" y="2159760"/>
          <a:ext cx="228917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Visio" r:id="rId7" imgW="1121359" imgH="1746199" progId="Visio.Drawing.11">
                  <p:embed/>
                </p:oleObj>
              </mc:Choice>
              <mc:Fallback>
                <p:oleObj name="Visio" r:id="rId7" imgW="1121359" imgH="1746199" progId="Visio.Drawing.11">
                  <p:embed/>
                  <p:pic>
                    <p:nvPicPr>
                      <p:cNvPr id="1331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6" y="2159760"/>
                        <a:ext cx="2289175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474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Teorema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/>
              <a:t>Jika (</a:t>
            </a:r>
            <a:r>
              <a:rPr lang="en-US" altLang="en-US" sz="3200" i="1"/>
              <a:t>L</a:t>
            </a:r>
            <a:r>
              <a:rPr lang="en-US" altLang="en-US" sz="3200" baseline="-25000"/>
              <a:t>1</a:t>
            </a:r>
            <a:r>
              <a:rPr lang="en-US" altLang="en-US" sz="3200"/>
              <a:t>, </a:t>
            </a:r>
            <a:r>
              <a:rPr lang="en-US" altLang="en-US" sz="3200">
                <a:sym typeface="Symbol" panose="05050102010706020507" pitchFamily="18" charset="2"/>
              </a:rPr>
              <a:t>) dan (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2</a:t>
            </a:r>
            <a:r>
              <a:rPr lang="en-US" altLang="en-US" sz="3200">
                <a:sym typeface="Symbol" panose="05050102010706020507" pitchFamily="18" charset="2"/>
              </a:rPr>
              <a:t>, ) adalah lattice, maka (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, ) adalah sebuah lattice, dengan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 =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1</a:t>
            </a:r>
            <a:r>
              <a:rPr lang="en-US" altLang="en-US" sz="3200">
                <a:sym typeface="Symbol" panose="05050102010706020507" pitchFamily="18" charset="2"/>
              </a:rPr>
              <a:t> 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2</a:t>
            </a:r>
            <a:r>
              <a:rPr lang="en-US" altLang="en-US" sz="3200">
                <a:sym typeface="Symbol" panose="05050102010706020507" pitchFamily="18" charset="2"/>
              </a:rPr>
              <a:t>, dan partial order  dari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 adalah </a:t>
            </a:r>
            <a:r>
              <a:rPr lang="en-US" altLang="en-US" sz="3200" i="1">
                <a:sym typeface="Symbol" panose="05050102010706020507" pitchFamily="18" charset="2"/>
              </a:rPr>
              <a:t>product partial order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5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419351" y="2428876"/>
          <a:ext cx="346075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Visio" r:id="rId3" imgW="168554" imgH="1175309" progId="Visio.Drawing.11">
                  <p:embed/>
                </p:oleObj>
              </mc:Choice>
              <mc:Fallback>
                <p:oleObj name="Visio" r:id="rId3" imgW="168554" imgH="1175309" progId="Visio.Drawing.11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2428876"/>
                        <a:ext cx="346075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448051" y="2503488"/>
          <a:ext cx="2143125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Visio" r:id="rId5" imgW="1049426" imgH="1175309" progId="Visio.Drawing.11">
                  <p:embed/>
                </p:oleObj>
              </mc:Choice>
              <mc:Fallback>
                <p:oleObj name="Visio" r:id="rId5" imgW="1049426" imgH="1175309" progId="Visio.Drawing.11">
                  <p:embed/>
                  <p:pic>
                    <p:nvPicPr>
                      <p:cNvPr id="143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1" y="2503488"/>
                        <a:ext cx="2143125" cy="239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"/>
          <p:cNvGraphicFramePr>
            <a:graphicFrameLocks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20133531"/>
              </p:ext>
            </p:extLst>
          </p:nvPr>
        </p:nvGraphicFramePr>
        <p:xfrm>
          <a:off x="6273801" y="1999192"/>
          <a:ext cx="3703092" cy="402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Visio" r:id="rId7" imgW="1944929" imgH="2111350" progId="Visio.Drawing.11">
                  <p:embed/>
                </p:oleObj>
              </mc:Choice>
              <mc:Fallback>
                <p:oleObj name="Visio" r:id="rId7" imgW="1944929" imgH="2111350" progId="Visio.Drawing.11">
                  <p:embed/>
                  <p:pic>
                    <p:nvPicPr>
                      <p:cNvPr id="1434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1" y="1999192"/>
                        <a:ext cx="3703092" cy="4023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Sublattice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/>
              <a:t>Ambil (</a:t>
            </a:r>
            <a:r>
              <a:rPr lang="en-US" altLang="en-US" sz="3200" i="1"/>
              <a:t>L</a:t>
            </a:r>
            <a:r>
              <a:rPr lang="en-US" altLang="en-US" sz="3200"/>
              <a:t>, </a:t>
            </a:r>
            <a:r>
              <a:rPr lang="en-US" altLang="en-US" sz="3200">
                <a:sym typeface="Symbol" panose="05050102010706020507" pitchFamily="18" charset="2"/>
              </a:rPr>
              <a:t>) sebuah lattice. Sebuah himpunan bagian tak kosong </a:t>
            </a:r>
            <a:r>
              <a:rPr lang="en-US" altLang="en-US" sz="3200" i="1">
                <a:sym typeface="Symbol" panose="05050102010706020507" pitchFamily="18" charset="2"/>
              </a:rPr>
              <a:t>S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 i="1">
                <a:sym typeface="Symbol" panose="05050102010706020507" pitchFamily="18" charset="2"/>
              </a:rPr>
              <a:t>sublattice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 jika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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S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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S</a:t>
            </a:r>
            <a:r>
              <a:rPr lang="en-US" altLang="en-US" sz="3200">
                <a:sym typeface="Symbol" panose="05050102010706020507" pitchFamily="18" charset="2"/>
              </a:rPr>
              <a:t> bilamana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S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S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9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Contoh</a:t>
            </a:r>
            <a:endParaRPr lang="en-US" altLang="en-US" dirty="0" smtClean="0"/>
          </a:p>
        </p:txBody>
      </p:sp>
      <p:sp>
        <p:nvSpPr>
          <p:cNvPr id="15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Perhatikan lattice </a:t>
            </a:r>
            <a:r>
              <a:rPr lang="en-US" altLang="en-US" i="1" smtClean="0">
                <a:sym typeface="Symbol" panose="05050102010706020507" pitchFamily="18" charset="2"/>
              </a:rPr>
              <a:t>L</a:t>
            </a:r>
            <a:r>
              <a:rPr lang="en-US" altLang="en-US" smtClean="0">
                <a:sym typeface="Symbol" panose="05050102010706020507" pitchFamily="18" charset="2"/>
              </a:rPr>
              <a:t> pada gambar berikut.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98819249"/>
              </p:ext>
            </p:extLst>
          </p:nvPr>
        </p:nvGraphicFramePr>
        <p:xfrm>
          <a:off x="2279651" y="2462027"/>
          <a:ext cx="1573213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Visio" r:id="rId3" imgW="1049426" imgH="1710538" progId="Visio.Drawing.11">
                  <p:embed/>
                </p:oleObj>
              </mc:Choice>
              <mc:Fallback>
                <p:oleObj name="Visio" r:id="rId3" imgW="1049426" imgH="1710538" progId="Visio.Drawing.11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462027"/>
                        <a:ext cx="1573213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58692184"/>
              </p:ext>
            </p:extLst>
          </p:nvPr>
        </p:nvGraphicFramePr>
        <p:xfrm>
          <a:off x="7137401" y="2481871"/>
          <a:ext cx="1573213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Visio" r:id="rId5" imgW="1049426" imgH="1242365" progId="Visio.Drawing.11">
                  <p:embed/>
                </p:oleObj>
              </mc:Choice>
              <mc:Fallback>
                <p:oleObj name="Visio" r:id="rId5" imgW="1049426" imgH="1242365" progId="Visio.Drawing.11">
                  <p:embed/>
                  <p:pic>
                    <p:nvPicPr>
                      <p:cNvPr id="153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1" y="2481871"/>
                        <a:ext cx="1573213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8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99732720"/>
              </p:ext>
            </p:extLst>
          </p:nvPr>
        </p:nvGraphicFramePr>
        <p:xfrm>
          <a:off x="4793161" y="2458338"/>
          <a:ext cx="1573212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Visio" r:id="rId7" imgW="1049426" imgH="1710538" progId="Visio.Drawing.11">
                  <p:embed/>
                </p:oleObj>
              </mc:Choice>
              <mc:Fallback>
                <p:oleObj name="Visio" r:id="rId7" imgW="1049426" imgH="1710538" progId="Visio.Drawing.11">
                  <p:embed/>
                  <p:pic>
                    <p:nvPicPr>
                      <p:cNvPr id="153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161" y="2458338"/>
                        <a:ext cx="1573212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0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2484258"/>
              </p:ext>
            </p:extLst>
          </p:nvPr>
        </p:nvGraphicFramePr>
        <p:xfrm>
          <a:off x="9220794" y="2535053"/>
          <a:ext cx="1576387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Visio" r:id="rId9" imgW="1049426" imgH="1170432" progId="Visio.Drawing.11">
                  <p:embed/>
                </p:oleObj>
              </mc:Choice>
              <mc:Fallback>
                <p:oleObj name="Visio" r:id="rId9" imgW="1049426" imgH="1170432" progId="Visio.Drawing.11">
                  <p:embed/>
                  <p:pic>
                    <p:nvPicPr>
                      <p:cNvPr id="1536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794" y="2535053"/>
                        <a:ext cx="1576387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2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Isomorphic Lattices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3200"/>
              <a:t>Jika </a:t>
            </a:r>
            <a:r>
              <a:rPr lang="en-US" altLang="en-US" sz="3200" i="1"/>
              <a:t>f</a:t>
            </a:r>
            <a:r>
              <a:rPr lang="en-US" altLang="en-US" sz="3200"/>
              <a:t> : </a:t>
            </a:r>
            <a:r>
              <a:rPr lang="en-US" altLang="en-US" sz="3200" i="1"/>
              <a:t>L</a:t>
            </a:r>
            <a:r>
              <a:rPr lang="en-US" altLang="en-US" sz="3200" baseline="-25000"/>
              <a:t>1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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2</a:t>
            </a:r>
            <a:r>
              <a:rPr lang="en-US" altLang="en-US" sz="3200">
                <a:sym typeface="Symbol" panose="05050102010706020507" pitchFamily="18" charset="2"/>
              </a:rPr>
              <a:t> adalah sebuah isomorphism dari poset (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1</a:t>
            </a:r>
            <a:r>
              <a:rPr lang="en-US" altLang="en-US" sz="3200">
                <a:sym typeface="Symbol" panose="05050102010706020507" pitchFamily="18" charset="2"/>
              </a:rPr>
              <a:t>, </a:t>
            </a:r>
            <a:r>
              <a:rPr lang="en-US" altLang="en-US" sz="3200" baseline="-25000">
                <a:sym typeface="Symbol" panose="05050102010706020507" pitchFamily="18" charset="2"/>
              </a:rPr>
              <a:t>1</a:t>
            </a:r>
            <a:r>
              <a:rPr lang="en-US" altLang="en-US" sz="3200">
                <a:sym typeface="Symbol" panose="05050102010706020507" pitchFamily="18" charset="2"/>
              </a:rPr>
              <a:t>) ke poset (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2</a:t>
            </a:r>
            <a:r>
              <a:rPr lang="en-US" altLang="en-US" sz="3200">
                <a:sym typeface="Symbol" panose="05050102010706020507" pitchFamily="18" charset="2"/>
              </a:rPr>
              <a:t>, </a:t>
            </a:r>
            <a:r>
              <a:rPr lang="en-US" altLang="en-US" sz="3200" baseline="-25000">
                <a:sym typeface="Symbol" panose="05050102010706020507" pitchFamily="18" charset="2"/>
              </a:rPr>
              <a:t>2</a:t>
            </a:r>
            <a:r>
              <a:rPr lang="en-US" altLang="en-US" sz="3200">
                <a:sym typeface="Symbol" panose="05050102010706020507" pitchFamily="18" charset="2"/>
              </a:rPr>
              <a:t>), maka berdasarkan teorema tentang isomorphism pada poset, menyatakan bahwa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1</a:t>
            </a:r>
            <a:r>
              <a:rPr lang="en-US" altLang="en-US" sz="3200">
                <a:sym typeface="Symbol" panose="05050102010706020507" pitchFamily="18" charset="2"/>
              </a:rPr>
              <a:t> adalah lattice jika dan hanya jika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2</a:t>
            </a:r>
            <a:r>
              <a:rPr lang="en-US" altLang="en-US" sz="3200">
                <a:sym typeface="Symbol" panose="05050102010706020507" pitchFamily="18" charset="2"/>
              </a:rPr>
              <a:t> sebuah lattice. Sebenarnya, jika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elemen dari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 baseline="-25000">
                <a:sym typeface="Symbol" panose="05050102010706020507" pitchFamily="18" charset="2"/>
              </a:rPr>
              <a:t>1</a:t>
            </a:r>
            <a:r>
              <a:rPr lang="en-US" altLang="en-US" sz="3200">
                <a:sym typeface="Symbol" panose="05050102010706020507" pitchFamily="18" charset="2"/>
              </a:rPr>
              <a:t>, maka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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 =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) 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 dan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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 =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) 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). Jika dua lattice adalah isomorphic, sebagai poset, dikatakan mereka adalah </a:t>
            </a:r>
            <a:r>
              <a:rPr lang="en-US" altLang="en-US" sz="3200" b="1" i="1">
                <a:sym typeface="Symbol" panose="05050102010706020507" pitchFamily="18" charset="2"/>
              </a:rPr>
              <a:t>isomorphic lattices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2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Contoh</a:t>
            </a:r>
            <a:endParaRPr lang="en-US" altLang="en-US" dirty="0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4675764"/>
              </p:ext>
            </p:extLst>
          </p:nvPr>
        </p:nvGraphicFramePr>
        <p:xfrm>
          <a:off x="2784212" y="2073891"/>
          <a:ext cx="2375426" cy="251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Visio" r:id="rId3" imgW="1481328" imgH="1566367" progId="Visio.Drawing.11">
                  <p:embed/>
                </p:oleObj>
              </mc:Choice>
              <mc:Fallback>
                <p:oleObj name="Visio" r:id="rId3" imgW="1481328" imgH="1566367" progId="Visio.Drawing.11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212" y="2073891"/>
                        <a:ext cx="2375426" cy="251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6706626"/>
              </p:ext>
            </p:extLst>
          </p:nvPr>
        </p:nvGraphicFramePr>
        <p:xfrm>
          <a:off x="6878627" y="2110233"/>
          <a:ext cx="2540022" cy="251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Visio" r:id="rId5" imgW="1583131" imgH="1566062" progId="Visio.Drawing.11">
                  <p:embed/>
                </p:oleObj>
              </mc:Choice>
              <mc:Fallback>
                <p:oleObj name="Visio" r:id="rId5" imgW="1583131" imgH="1566062" progId="Visio.Drawing.11">
                  <p:embed/>
                  <p:pic>
                    <p:nvPicPr>
                      <p:cNvPr id="163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27" y="2110233"/>
                        <a:ext cx="2540022" cy="2512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279650" y="4797426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/>
              <a:t>Lattice </a:t>
            </a:r>
            <a:r>
              <a:rPr lang="en-US" altLang="en-US" sz="2800" i="1"/>
              <a:t>D</a:t>
            </a:r>
            <a:r>
              <a:rPr lang="en-US" altLang="en-US" sz="2800" baseline="-25000"/>
              <a:t>6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456363" y="4868863"/>
            <a:ext cx="338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Lattice (</a:t>
            </a:r>
            <a:r>
              <a:rPr lang="en-US" altLang="en-US" sz="2800" i="1"/>
              <a:t>P</a:t>
            </a:r>
            <a:r>
              <a:rPr lang="en-US" altLang="en-US" sz="2800"/>
              <a:t>(</a:t>
            </a:r>
            <a:r>
              <a:rPr lang="en-US" altLang="en-US" sz="2800" i="1"/>
              <a:t>S</a:t>
            </a:r>
            <a:r>
              <a:rPr lang="en-US" altLang="en-US" sz="2800"/>
              <a:t>), </a:t>
            </a:r>
            <a:r>
              <a:rPr lang="en-US" altLang="en-US" sz="2800">
                <a:sym typeface="Symbol" panose="05050102010706020507" pitchFamily="18" charset="2"/>
              </a:rPr>
              <a:t>) dengan </a:t>
            </a:r>
            <a:r>
              <a:rPr lang="en-US" altLang="en-US" sz="2800" i="1">
                <a:sym typeface="Symbol" panose="05050102010706020507" pitchFamily="18" charset="2"/>
              </a:rPr>
              <a:t>S</a:t>
            </a:r>
            <a:r>
              <a:rPr lang="en-US" altLang="en-US" sz="2800">
                <a:sym typeface="Symbol" panose="05050102010706020507" pitchFamily="18" charset="2"/>
              </a:rPr>
              <a:t> = {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, </a:t>
            </a:r>
            <a:r>
              <a:rPr lang="en-US" altLang="en-US" sz="2800" i="1">
                <a:sym typeface="Symbol" panose="05050102010706020507" pitchFamily="18" charset="2"/>
              </a:rPr>
              <a:t>b</a:t>
            </a:r>
            <a:r>
              <a:rPr lang="en-US" altLang="en-US" sz="2800">
                <a:sym typeface="Symbol" panose="05050102010706020507" pitchFamily="18" charset="2"/>
              </a:rPr>
              <a:t>}.</a:t>
            </a:r>
            <a:endParaRPr lang="en-US" altLang="en-US" sz="2800" baseline="-25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68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Lattice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/>
              <a:t>Teorema</a:t>
            </a:r>
          </a:p>
          <a:p>
            <a:pPr marL="0" indent="0">
              <a:buNone/>
            </a:pPr>
            <a:r>
              <a:rPr lang="en-US" altLang="en-US" smtClean="0"/>
              <a:t>Ambil </a:t>
            </a:r>
            <a:r>
              <a:rPr lang="en-US" altLang="en-US" i="1" smtClean="0"/>
              <a:t>L</a:t>
            </a:r>
            <a:r>
              <a:rPr lang="en-US" altLang="en-US" smtClean="0"/>
              <a:t> adalah sebuah lattice. Maka untuk setiap </a:t>
            </a:r>
            <a:r>
              <a:rPr lang="en-US" altLang="en-US" i="1" smtClean="0"/>
              <a:t>a</a:t>
            </a:r>
            <a:r>
              <a:rPr lang="en-US" altLang="en-US" smtClean="0"/>
              <a:t> dan </a:t>
            </a:r>
            <a:r>
              <a:rPr lang="en-US" altLang="en-US" i="1" smtClean="0"/>
              <a:t>b</a:t>
            </a:r>
            <a:r>
              <a:rPr lang="en-US" altLang="en-US" smtClean="0"/>
              <a:t> pada </a:t>
            </a:r>
            <a:r>
              <a:rPr lang="en-US" altLang="en-US" i="1" smtClean="0"/>
              <a:t>L</a:t>
            </a:r>
            <a:r>
              <a:rPr lang="en-US" altLang="en-US" smtClean="0"/>
              <a:t>:</a:t>
            </a:r>
          </a:p>
          <a:p>
            <a:pPr marL="0" indent="0">
              <a:buNone/>
            </a:pPr>
            <a:r>
              <a:rPr lang="en-US" altLang="en-US" smtClean="0"/>
              <a:t>   (a)	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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jika dan hanya jika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   (b)	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jika dan hanya jika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   (c)	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jika dan hanya jika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3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3200"/>
              <a:t>Ambil </a:t>
            </a:r>
            <a:r>
              <a:rPr lang="en-US" altLang="en-US" sz="3200" i="1"/>
              <a:t>A</a:t>
            </a:r>
            <a:r>
              <a:rPr lang="en-US" altLang="en-US" sz="3200"/>
              <a:t> = {1, 2, 3, 6} dan </a:t>
            </a:r>
            <a:r>
              <a:rPr lang="en-US" altLang="en-US" sz="3200">
                <a:sym typeface="Symbol" panose="05050102010706020507" pitchFamily="18" charset="2"/>
              </a:rPr>
              <a:t> adalah relasi “|” (membagi). Ambil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= </a:t>
            </a:r>
            <a:r>
              <a:rPr lang="en-US" altLang="en-US" sz="3200" i="1">
                <a:sym typeface="Symbol" panose="05050102010706020507" pitchFamily="18" charset="2"/>
              </a:rPr>
              <a:t>P</a:t>
            </a:r>
            <a:r>
              <a:rPr lang="en-US" altLang="en-US" sz="3200">
                <a:sym typeface="Symbol" panose="05050102010706020507" pitchFamily="18" charset="2"/>
              </a:rPr>
              <a:t>({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}) = {, {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}, {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}, {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}} dan ’ adalah set containment, .</a:t>
            </a:r>
          </a:p>
          <a:p>
            <a:pPr marL="0" indent="0">
              <a:buNone/>
            </a:pPr>
            <a:r>
              <a:rPr lang="en-US" altLang="en-US" sz="3200">
                <a:sym typeface="Symbol" panose="05050102010706020507" pitchFamily="18" charset="2"/>
              </a:rPr>
              <a:t>Jika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 :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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didefinisikan oleh,</a:t>
            </a:r>
          </a:p>
          <a:p>
            <a:pPr marL="0" indent="0" algn="ctr">
              <a:buNone/>
            </a:pP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(1) = ,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(2) = {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},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(3) = {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},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(6) = {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},</a:t>
            </a:r>
          </a:p>
          <a:p>
            <a:pPr marL="0" indent="0">
              <a:buNone/>
            </a:pPr>
            <a:r>
              <a:rPr lang="en-US" altLang="en-US" sz="3200">
                <a:sym typeface="Symbol" panose="05050102010706020507" pitchFamily="18" charset="2"/>
              </a:rPr>
              <a:t>Terlihat bahwa </a:t>
            </a:r>
            <a:r>
              <a:rPr lang="en-US" altLang="en-US" sz="3200" i="1">
                <a:sym typeface="Symbol" panose="05050102010706020507" pitchFamily="18" charset="2"/>
              </a:rPr>
              <a:t>f</a:t>
            </a:r>
            <a:r>
              <a:rPr lang="en-US" altLang="en-US" sz="3200">
                <a:sym typeface="Symbol" panose="05050102010706020507" pitchFamily="18" charset="2"/>
              </a:rPr>
              <a:t> adalah sebuah </a:t>
            </a:r>
            <a:r>
              <a:rPr lang="en-US" altLang="en-US" sz="3200" i="1">
                <a:sym typeface="Symbol" panose="05050102010706020507" pitchFamily="18" charset="2"/>
              </a:rPr>
              <a:t>one-to-one correspondence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Teorema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None/>
              <a:defRPr/>
            </a:pP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lattice </a:t>
            </a:r>
            <a:r>
              <a:rPr lang="en-US" i="1" dirty="0"/>
              <a:t>L</a:t>
            </a:r>
            <a:r>
              <a:rPr lang="en-US" dirty="0"/>
              <a:t>. </a:t>
            </a:r>
            <a:r>
              <a:rPr lang="en-US" dirty="0" err="1"/>
              <a:t>Maka</a:t>
            </a:r>
            <a:endParaRPr lang="en-US" dirty="0"/>
          </a:p>
          <a:p>
            <a:pPr marL="533400" indent="-533400">
              <a:buClrTx/>
              <a:buFontTx/>
              <a:buAutoNum type="arabicPeriod"/>
              <a:defRPr/>
            </a:pPr>
            <a:r>
              <a:rPr lang="en-US" dirty="0" err="1"/>
              <a:t>Sifat</a:t>
            </a:r>
            <a:r>
              <a:rPr lang="en-US" dirty="0"/>
              <a:t> idempotent</a:t>
            </a:r>
          </a:p>
          <a:p>
            <a:pPr marL="533400" indent="-533400">
              <a:spcBef>
                <a:spcPct val="0"/>
              </a:spcBef>
              <a:buNone/>
              <a:defRPr/>
            </a:pPr>
            <a:r>
              <a:rPr lang="en-US" dirty="0"/>
              <a:t>	(a)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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sym typeface="Symbol" pitchFamily="18" charset="2"/>
              </a:rPr>
              <a:t>a</a:t>
            </a:r>
          </a:p>
          <a:p>
            <a:pPr marL="533400" indent="-533400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	(b)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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sym typeface="Symbol" pitchFamily="18" charset="2"/>
              </a:rPr>
              <a:t>a</a:t>
            </a:r>
          </a:p>
          <a:p>
            <a:pPr marL="533400" indent="-533400">
              <a:buClrTx/>
              <a:buFontTx/>
              <a:buAutoNum type="arabicPeriod" startAt="2"/>
              <a:defRPr/>
            </a:pPr>
            <a:r>
              <a:rPr lang="en-US" dirty="0" err="1">
                <a:sym typeface="Symbol" pitchFamily="18" charset="2"/>
              </a:rPr>
              <a:t>Sifat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komutatif</a:t>
            </a:r>
            <a:endParaRPr lang="en-US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	(a)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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 </a:t>
            </a:r>
            <a:r>
              <a:rPr lang="en-US" i="1" dirty="0">
                <a:sym typeface="Symbol" pitchFamily="18" charset="2"/>
              </a:rPr>
              <a:t>a</a:t>
            </a:r>
          </a:p>
          <a:p>
            <a:pPr marL="533400" indent="-533400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	(b)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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 </a:t>
            </a:r>
            <a:r>
              <a:rPr lang="en-US" i="1" dirty="0">
                <a:sym typeface="Symbol" pitchFamily="18" charset="2"/>
              </a:rPr>
              <a:t>a</a:t>
            </a:r>
          </a:p>
          <a:p>
            <a:pPr marL="533400" indent="-533400">
              <a:buNone/>
              <a:defRPr/>
            </a:pPr>
            <a:r>
              <a:rPr lang="en-US" dirty="0">
                <a:sym typeface="Symbol" pitchFamily="18" charset="2"/>
              </a:rPr>
              <a:t>3. 	</a:t>
            </a:r>
            <a:r>
              <a:rPr lang="en-US" dirty="0" err="1">
                <a:sym typeface="Symbol" pitchFamily="18" charset="2"/>
              </a:rPr>
              <a:t>Sifat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asosiatif</a:t>
            </a:r>
            <a:endParaRPr lang="en-US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	(a)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 (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 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) =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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)  </a:t>
            </a:r>
            <a:r>
              <a:rPr lang="en-US" i="1" dirty="0">
                <a:sym typeface="Symbol" pitchFamily="18" charset="2"/>
              </a:rPr>
              <a:t>c</a:t>
            </a:r>
          </a:p>
          <a:p>
            <a:pPr marL="533400" indent="-533400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	(b)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 (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 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) =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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)  </a:t>
            </a:r>
            <a:r>
              <a:rPr lang="en-US" i="1" dirty="0" smtClean="0">
                <a:sym typeface="Symbol" pitchFamily="18" charset="2"/>
              </a:rPr>
              <a:t>c</a:t>
            </a:r>
            <a:endParaRPr lang="en-US" i="1" dirty="0">
              <a:sym typeface="Symbol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1" y="2507052"/>
            <a:ext cx="432117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1813" indent="-531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 dirty="0">
                <a:latin typeface="+mj-lt"/>
              </a:rPr>
              <a:t>4. 	</a:t>
            </a:r>
            <a:r>
              <a:rPr lang="en-US" altLang="en-US" sz="1900" dirty="0" err="1">
                <a:latin typeface="+mj-lt"/>
              </a:rPr>
              <a:t>Sifat</a:t>
            </a:r>
            <a:r>
              <a:rPr lang="en-US" altLang="en-US" sz="1900" dirty="0">
                <a:latin typeface="+mj-lt"/>
              </a:rPr>
              <a:t> </a:t>
            </a:r>
            <a:r>
              <a:rPr lang="en-US" altLang="en-US" sz="1900" dirty="0" err="1">
                <a:latin typeface="+mj-lt"/>
              </a:rPr>
              <a:t>absorbsi</a:t>
            </a:r>
            <a:endParaRPr lang="en-US" altLang="en-US" sz="1900" dirty="0">
              <a:latin typeface="+mj-lt"/>
            </a:endParaRPr>
          </a:p>
          <a:p>
            <a:pPr eaLnBrk="1" hangingPunct="1"/>
            <a:r>
              <a:rPr lang="en-US" altLang="en-US" sz="1900" i="1" dirty="0">
                <a:latin typeface="+mj-lt"/>
              </a:rPr>
              <a:t>	</a:t>
            </a:r>
            <a:r>
              <a:rPr lang="en-US" altLang="en-US" sz="1900" dirty="0">
                <a:latin typeface="+mj-lt"/>
              </a:rPr>
              <a:t>(a) </a:t>
            </a:r>
            <a:r>
              <a:rPr lang="en-US" altLang="en-US" sz="1900" i="1" dirty="0">
                <a:latin typeface="+mj-lt"/>
              </a:rPr>
              <a:t>a</a:t>
            </a:r>
            <a:r>
              <a:rPr lang="en-US" altLang="en-US" sz="1900" dirty="0">
                <a:latin typeface="+mj-lt"/>
              </a:rPr>
              <a:t> </a:t>
            </a:r>
            <a:r>
              <a:rPr lang="en-US" altLang="en-US" sz="1900" dirty="0">
                <a:latin typeface="+mj-lt"/>
                <a:sym typeface="Symbol" panose="05050102010706020507" pitchFamily="18" charset="2"/>
              </a:rPr>
              <a:t> (</a:t>
            </a:r>
            <a:r>
              <a:rPr lang="en-US" altLang="en-US" sz="1900" i="1" dirty="0">
                <a:latin typeface="+mj-lt"/>
                <a:sym typeface="Symbol" panose="05050102010706020507" pitchFamily="18" charset="2"/>
              </a:rPr>
              <a:t>a</a:t>
            </a:r>
            <a:r>
              <a:rPr lang="en-US" altLang="en-US" sz="1900" dirty="0">
                <a:latin typeface="+mj-lt"/>
                <a:sym typeface="Symbol" panose="05050102010706020507" pitchFamily="18" charset="2"/>
              </a:rPr>
              <a:t>  </a:t>
            </a:r>
            <a:r>
              <a:rPr lang="en-US" altLang="en-US" sz="1900" i="1" dirty="0">
                <a:latin typeface="+mj-lt"/>
                <a:sym typeface="Symbol" panose="05050102010706020507" pitchFamily="18" charset="2"/>
              </a:rPr>
              <a:t>b</a:t>
            </a:r>
            <a:r>
              <a:rPr lang="en-US" altLang="en-US" sz="1900" dirty="0">
                <a:latin typeface="+mj-lt"/>
                <a:sym typeface="Symbol" panose="05050102010706020507" pitchFamily="18" charset="2"/>
              </a:rPr>
              <a:t>) = </a:t>
            </a:r>
            <a:r>
              <a:rPr lang="en-US" altLang="en-US" sz="1900" i="1" dirty="0">
                <a:latin typeface="+mj-lt"/>
                <a:sym typeface="Symbol" panose="05050102010706020507" pitchFamily="18" charset="2"/>
              </a:rPr>
              <a:t>a</a:t>
            </a:r>
          </a:p>
          <a:p>
            <a:pPr eaLnBrk="1" hangingPunct="1"/>
            <a:r>
              <a:rPr lang="en-US" altLang="en-US" sz="1900" i="1" dirty="0">
                <a:latin typeface="+mj-lt"/>
                <a:sym typeface="Symbol" panose="05050102010706020507" pitchFamily="18" charset="2"/>
              </a:rPr>
              <a:t>	</a:t>
            </a:r>
            <a:r>
              <a:rPr lang="en-US" altLang="en-US" sz="1900" dirty="0">
                <a:latin typeface="+mj-lt"/>
                <a:sym typeface="Symbol" panose="05050102010706020507" pitchFamily="18" charset="2"/>
              </a:rPr>
              <a:t>(b) </a:t>
            </a:r>
            <a:r>
              <a:rPr lang="en-US" altLang="en-US" sz="1900" i="1" dirty="0">
                <a:latin typeface="+mj-lt"/>
                <a:sym typeface="Symbol" panose="05050102010706020507" pitchFamily="18" charset="2"/>
              </a:rPr>
              <a:t>a</a:t>
            </a:r>
            <a:r>
              <a:rPr lang="en-US" altLang="en-US" sz="1900" dirty="0">
                <a:latin typeface="+mj-lt"/>
                <a:sym typeface="Symbol" panose="05050102010706020507" pitchFamily="18" charset="2"/>
              </a:rPr>
              <a:t>  (</a:t>
            </a:r>
            <a:r>
              <a:rPr lang="en-US" altLang="en-US" sz="1900" i="1" dirty="0">
                <a:latin typeface="+mj-lt"/>
                <a:sym typeface="Symbol" panose="05050102010706020507" pitchFamily="18" charset="2"/>
              </a:rPr>
              <a:t>a</a:t>
            </a:r>
            <a:r>
              <a:rPr lang="en-US" altLang="en-US" sz="1900" dirty="0">
                <a:latin typeface="+mj-lt"/>
                <a:sym typeface="Symbol" panose="05050102010706020507" pitchFamily="18" charset="2"/>
              </a:rPr>
              <a:t>  </a:t>
            </a:r>
            <a:r>
              <a:rPr lang="en-US" altLang="en-US" sz="1900" i="1" dirty="0">
                <a:latin typeface="+mj-lt"/>
                <a:sym typeface="Symbol" panose="05050102010706020507" pitchFamily="18" charset="2"/>
              </a:rPr>
              <a:t>b</a:t>
            </a:r>
            <a:r>
              <a:rPr lang="en-US" altLang="en-US" sz="1900" dirty="0">
                <a:latin typeface="+mj-lt"/>
                <a:sym typeface="Symbol" panose="05050102010706020507" pitchFamily="18" charset="2"/>
              </a:rPr>
              <a:t>) = </a:t>
            </a:r>
            <a:r>
              <a:rPr lang="en-US" altLang="en-US" sz="1900" i="1" dirty="0">
                <a:latin typeface="+mj-lt"/>
                <a:sym typeface="Symbol" panose="05050102010706020507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1708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Teorema</a:t>
            </a:r>
            <a:endParaRPr lang="en-US" altLang="en-US" dirty="0" smtClean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altLang="en-US" smtClean="0"/>
              <a:t>Ambil sebuah lattice </a:t>
            </a:r>
            <a:r>
              <a:rPr lang="en-US" altLang="en-US" i="1" smtClean="0"/>
              <a:t>L</a:t>
            </a:r>
            <a:r>
              <a:rPr lang="en-US" altLang="en-US" smtClean="0"/>
              <a:t>. Maka untuk setiap </a:t>
            </a:r>
            <a:r>
              <a:rPr lang="en-US" altLang="en-US" i="1" smtClean="0"/>
              <a:t>a</a:t>
            </a:r>
            <a:r>
              <a:rPr lang="en-US" altLang="en-US" smtClean="0"/>
              <a:t>, </a:t>
            </a:r>
            <a:r>
              <a:rPr lang="en-US" altLang="en-US" i="1" smtClean="0"/>
              <a:t>b</a:t>
            </a:r>
            <a:r>
              <a:rPr lang="en-US" altLang="en-US" smtClean="0"/>
              <a:t> dan </a:t>
            </a:r>
            <a:r>
              <a:rPr lang="en-US" altLang="en-US" i="1" smtClean="0"/>
              <a:t>c</a:t>
            </a:r>
            <a:r>
              <a:rPr lang="en-US" altLang="en-US" smtClean="0"/>
              <a:t> pada </a:t>
            </a:r>
            <a:r>
              <a:rPr lang="en-US" altLang="en-US" i="1" smtClean="0"/>
              <a:t>L</a:t>
            </a:r>
            <a:r>
              <a:rPr lang="en-US" altLang="en-US" smtClean="0"/>
              <a:t>: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mtClean="0"/>
              <a:t>1. Jika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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, maka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    (a)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    (b)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2.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dan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jika dan hanya jika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endParaRPr lang="en-US" altLang="en-US" smtClean="0"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3.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dan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jika dan hanya jika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endParaRPr lang="en-US" altLang="en-US" smtClean="0"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mtClean="0"/>
              <a:t>4. Jika a </a:t>
            </a:r>
            <a:r>
              <a:rPr lang="en-US" altLang="en-US" smtClean="0">
                <a:sym typeface="Symbol" panose="05050102010706020507" pitchFamily="18" charset="2"/>
              </a:rPr>
              <a:t> b dan c  d, maka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    (a)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d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    (b)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d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89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Tipe Khusus pada Lattice 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Sebuah lattice </a:t>
            </a:r>
            <a:r>
              <a:rPr lang="en-US" altLang="en-US" i="1" smtClean="0"/>
              <a:t>L</a:t>
            </a:r>
            <a:r>
              <a:rPr lang="en-US" altLang="en-US" smtClean="0"/>
              <a:t> dikatakan </a:t>
            </a:r>
            <a:r>
              <a:rPr lang="en-US" altLang="en-US" b="1" i="1" smtClean="0"/>
              <a:t>bounded</a:t>
            </a:r>
            <a:r>
              <a:rPr lang="en-US" altLang="en-US" smtClean="0"/>
              <a:t> jika mempunyai sebuah </a:t>
            </a:r>
            <a:r>
              <a:rPr lang="en-US" altLang="en-US" i="1" smtClean="0"/>
              <a:t>greatest elemen I</a:t>
            </a:r>
            <a:r>
              <a:rPr lang="en-US" altLang="en-US" smtClean="0"/>
              <a:t> dan sebuah </a:t>
            </a:r>
            <a:r>
              <a:rPr lang="en-US" altLang="en-US" i="1" smtClean="0"/>
              <a:t>least elemen 0</a:t>
            </a:r>
            <a:r>
              <a:rPr lang="en-US" altLang="en-US" smtClean="0"/>
              <a:t>.</a:t>
            </a:r>
          </a:p>
          <a:p>
            <a:pPr marL="0" indent="0">
              <a:buNone/>
            </a:pPr>
            <a:r>
              <a:rPr lang="en-US" altLang="en-US" smtClean="0"/>
              <a:t>Jika </a:t>
            </a:r>
            <a:r>
              <a:rPr lang="en-US" altLang="en-US" i="1" smtClean="0"/>
              <a:t>L</a:t>
            </a:r>
            <a:r>
              <a:rPr lang="en-US" altLang="en-US" smtClean="0"/>
              <a:t> sebuah </a:t>
            </a:r>
            <a:r>
              <a:rPr lang="en-US" altLang="en-US" i="1" smtClean="0"/>
              <a:t>bounded lattice</a:t>
            </a:r>
            <a:r>
              <a:rPr lang="en-US" altLang="en-US" smtClean="0"/>
              <a:t>, maka untuk seluruh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</a:p>
          <a:p>
            <a:pPr marL="0" indent="0" algn="ctr"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0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I</a:t>
            </a:r>
          </a:p>
          <a:p>
            <a:pPr marL="0" indent="0" algn="ctr"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0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	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0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0</a:t>
            </a:r>
          </a:p>
          <a:p>
            <a:pPr marL="0" indent="0" algn="ctr"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 </a:t>
            </a:r>
            <a:r>
              <a:rPr lang="en-US" altLang="en-US" i="1" smtClean="0">
                <a:sym typeface="Symbol" panose="05050102010706020507" pitchFamily="18" charset="2"/>
              </a:rPr>
              <a:t>I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I</a:t>
            </a:r>
            <a:r>
              <a:rPr lang="en-US" altLang="en-US" smtClean="0">
                <a:sym typeface="Symbol" panose="05050102010706020507" pitchFamily="18" charset="2"/>
              </a:rPr>
              <a:t>	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 </a:t>
            </a:r>
            <a:r>
              <a:rPr lang="en-US" altLang="en-US" i="1" smtClean="0">
                <a:sym typeface="Symbol" panose="05050102010706020507" pitchFamily="18" charset="2"/>
              </a:rPr>
              <a:t>I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56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Teorema</a:t>
            </a:r>
            <a:endParaRPr lang="en-US" alt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 err="1" smtClean="0"/>
              <a:t>Ambil</a:t>
            </a:r>
            <a:r>
              <a:rPr lang="en-US" sz="3200" dirty="0" smtClean="0"/>
              <a:t> </a:t>
            </a:r>
            <a:r>
              <a:rPr lang="en-US" sz="3200" i="1" dirty="0"/>
              <a:t>L</a:t>
            </a:r>
            <a:r>
              <a:rPr lang="en-US" sz="3200" dirty="0"/>
              <a:t> = {</a:t>
            </a:r>
            <a:r>
              <a:rPr lang="en-US" sz="3200" i="1" dirty="0"/>
              <a:t>a</a:t>
            </a:r>
            <a:r>
              <a:rPr lang="en-US" sz="3200" baseline="-25000" dirty="0"/>
              <a:t>1</a:t>
            </a:r>
            <a:r>
              <a:rPr lang="en-US" sz="3200" dirty="0"/>
              <a:t>, </a:t>
            </a:r>
            <a:r>
              <a:rPr lang="en-US" sz="3200" i="1" dirty="0"/>
              <a:t>a</a:t>
            </a:r>
            <a:r>
              <a:rPr lang="en-US" sz="3200" baseline="-25000" dirty="0"/>
              <a:t>2</a:t>
            </a:r>
            <a:r>
              <a:rPr lang="en-US" sz="3200" dirty="0"/>
              <a:t>, …, </a:t>
            </a:r>
            <a:r>
              <a:rPr lang="en-US" sz="3200" i="1" dirty="0"/>
              <a:t>a</a:t>
            </a:r>
            <a:r>
              <a:rPr lang="en-US" sz="3200" i="1" baseline="-25000" dirty="0"/>
              <a:t>n</a:t>
            </a:r>
            <a:r>
              <a:rPr lang="en-US" sz="3200" dirty="0"/>
              <a:t>}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lattice </a:t>
            </a:r>
            <a:r>
              <a:rPr lang="en-US" sz="3200" dirty="0" err="1"/>
              <a:t>hingga</a:t>
            </a:r>
            <a:r>
              <a:rPr lang="en-US" sz="3200" dirty="0"/>
              <a:t>.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i="1" dirty="0"/>
              <a:t>L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i="1" dirty="0"/>
              <a:t>bounded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Distributive Lattice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3200"/>
              <a:t>Sebuah lattice </a:t>
            </a:r>
            <a:r>
              <a:rPr lang="en-US" altLang="en-US" sz="3200" i="1"/>
              <a:t>L</a:t>
            </a:r>
            <a:r>
              <a:rPr lang="en-US" altLang="en-US" sz="3200"/>
              <a:t> disebut </a:t>
            </a:r>
            <a:r>
              <a:rPr lang="en-US" altLang="en-US" sz="3200" b="1" i="1"/>
              <a:t>distributive</a:t>
            </a:r>
            <a:r>
              <a:rPr lang="en-US" altLang="en-US" sz="3200"/>
              <a:t> jika untuk sembarang elemen </a:t>
            </a:r>
            <a:r>
              <a:rPr lang="en-US" altLang="en-US" sz="3200" i="1"/>
              <a:t>a</a:t>
            </a:r>
            <a:r>
              <a:rPr lang="en-US" altLang="en-US" sz="3200"/>
              <a:t>, </a:t>
            </a:r>
            <a:r>
              <a:rPr lang="en-US" altLang="en-US" sz="3200" i="1"/>
              <a:t>b</a:t>
            </a:r>
            <a:r>
              <a:rPr lang="en-US" altLang="en-US" sz="3200"/>
              <a:t>, dan </a:t>
            </a:r>
            <a:r>
              <a:rPr lang="en-US" altLang="en-US" sz="3200" i="1"/>
              <a:t>c</a:t>
            </a:r>
            <a:r>
              <a:rPr lang="en-US" altLang="en-US" sz="3200"/>
              <a:t> pada </a:t>
            </a:r>
            <a:r>
              <a:rPr lang="en-US" altLang="en-US" sz="3200" i="1"/>
              <a:t>L</a:t>
            </a:r>
            <a:r>
              <a:rPr lang="en-US" altLang="en-US" sz="3200"/>
              <a:t>, kita peroleh hukum distributive berikut:</a:t>
            </a:r>
          </a:p>
          <a:p>
            <a:pPr marL="0" indent="0">
              <a:buNone/>
            </a:pPr>
            <a:r>
              <a:rPr lang="en-US" altLang="en-US" sz="3200"/>
              <a:t>	(a) </a:t>
            </a:r>
            <a:r>
              <a:rPr lang="en-US" altLang="en-US" sz="3200" i="1"/>
              <a:t>a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 (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 </a:t>
            </a:r>
            <a:r>
              <a:rPr lang="en-US" altLang="en-US" sz="3200" i="1">
                <a:sym typeface="Symbol" panose="05050102010706020507" pitchFamily="18" charset="2"/>
              </a:rPr>
              <a:t>c</a:t>
            </a:r>
            <a:r>
              <a:rPr lang="en-US" altLang="en-US" sz="3200">
                <a:sym typeface="Symbol" panose="05050102010706020507" pitchFamily="18" charset="2"/>
              </a:rPr>
              <a:t>) =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 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 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 </a:t>
            </a:r>
            <a:r>
              <a:rPr lang="en-US" altLang="en-US" sz="3200" i="1">
                <a:sym typeface="Symbol" panose="05050102010706020507" pitchFamily="18" charset="2"/>
              </a:rPr>
              <a:t>c</a:t>
            </a:r>
            <a:r>
              <a:rPr lang="en-US" altLang="en-US" sz="320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sz="3200">
                <a:sym typeface="Symbol" panose="05050102010706020507" pitchFamily="18" charset="2"/>
              </a:rPr>
              <a:t>	(b)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 (</a:t>
            </a:r>
            <a:r>
              <a:rPr lang="en-US" altLang="en-US" sz="3200" i="1"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  </a:t>
            </a:r>
            <a:r>
              <a:rPr lang="en-US" altLang="en-US" sz="3200" i="1">
                <a:sym typeface="Symbol" panose="05050102010706020507" pitchFamily="18" charset="2"/>
              </a:rPr>
              <a:t>c</a:t>
            </a:r>
            <a:r>
              <a:rPr lang="en-US" altLang="en-US" sz="3200">
                <a:sym typeface="Symbol" panose="05050102010706020507" pitchFamily="18" charset="2"/>
              </a:rPr>
              <a:t>) =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 </a:t>
            </a:r>
            <a:r>
              <a:rPr lang="en-US" altLang="en-US" sz="3200" i="1">
                <a:sym typeface="Symbol" panose="05050102010706020507" pitchFamily="18" charset="2"/>
              </a:rPr>
              <a:t>c</a:t>
            </a:r>
            <a:r>
              <a:rPr lang="en-US" altLang="en-US" sz="3200">
                <a:sym typeface="Symbol" panose="05050102010706020507" pitchFamily="18" charset="2"/>
              </a:rPr>
              <a:t>)  (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 </a:t>
            </a:r>
            <a:r>
              <a:rPr lang="en-US" altLang="en-US" sz="3200" i="1">
                <a:sym typeface="Symbol" panose="05050102010706020507" pitchFamily="18" charset="2"/>
              </a:rPr>
              <a:t>d</a:t>
            </a:r>
            <a:r>
              <a:rPr lang="en-US" altLang="en-US" sz="320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sz="3200">
                <a:sym typeface="Symbol" panose="05050102010706020507" pitchFamily="18" charset="2"/>
              </a:rPr>
              <a:t>Jika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 tidak distributif, kita sebut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 adalah </a:t>
            </a:r>
            <a:r>
              <a:rPr lang="en-US" altLang="en-US" sz="3200" b="1" i="1">
                <a:sym typeface="Symbol" panose="05050102010706020507" pitchFamily="18" charset="2"/>
              </a:rPr>
              <a:t>nondistributive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773" y="2015732"/>
            <a:ext cx="6319081" cy="345061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Lattice </a:t>
            </a:r>
            <a:r>
              <a:rPr lang="en-US" altLang="en-US" dirty="0" err="1"/>
              <a:t>distributif</a:t>
            </a:r>
            <a:r>
              <a:rPr lang="en-US" altLang="en-US" dirty="0"/>
              <a:t>, </a:t>
            </a:r>
            <a:r>
              <a:rPr lang="en-US" altLang="en-US" dirty="0" err="1"/>
              <a:t>karena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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Sedangkan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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i="1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07003"/>
              </p:ext>
            </p:extLst>
          </p:nvPr>
        </p:nvGraphicFramePr>
        <p:xfrm>
          <a:off x="1805392" y="2015732"/>
          <a:ext cx="2425415" cy="377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Visio" r:id="rId3" imgW="1121359" imgH="1746199" progId="Visio.Drawing.11">
                  <p:embed/>
                </p:oleObj>
              </mc:Choice>
              <mc:Fallback>
                <p:oleObj name="Visio" r:id="rId3" imgW="1121359" imgH="1746199" progId="Visio.Drawing.11">
                  <p:embed/>
                  <p:pic>
                    <p:nvPicPr>
                      <p:cNvPr id="174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392" y="2015732"/>
                        <a:ext cx="2425415" cy="3779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40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466" y="2015732"/>
            <a:ext cx="6578388" cy="345061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Lattice </a:t>
            </a:r>
            <a:r>
              <a:rPr lang="en-US" altLang="en-US" dirty="0" err="1"/>
              <a:t>nondistributif</a:t>
            </a:r>
            <a:r>
              <a:rPr lang="en-US" altLang="en-US" dirty="0"/>
              <a:t>, </a:t>
            </a:r>
            <a:r>
              <a:rPr lang="en-US" altLang="en-US" dirty="0" err="1"/>
              <a:t>karena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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Sedangkan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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i="1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13552"/>
              </p:ext>
            </p:extLst>
          </p:nvPr>
        </p:nvGraphicFramePr>
        <p:xfrm>
          <a:off x="1634344" y="2015732"/>
          <a:ext cx="2568575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Visio" r:id="rId3" imgW="1270711" imgH="1740408" progId="Visio.Drawing.11">
                  <p:embed/>
                </p:oleObj>
              </mc:Choice>
              <mc:Fallback>
                <p:oleObj name="Visio" r:id="rId3" imgW="1270711" imgH="1740408" progId="Visio.Drawing.11">
                  <p:embed/>
                  <p:pic>
                    <p:nvPicPr>
                      <p:cNvPr id="1843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344" y="2015732"/>
                        <a:ext cx="2568575" cy="35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367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830" y="2015732"/>
            <a:ext cx="6360024" cy="345061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Lattice </a:t>
            </a:r>
            <a:r>
              <a:rPr lang="en-US" altLang="en-US" dirty="0" err="1"/>
              <a:t>nondistributif</a:t>
            </a:r>
            <a:r>
              <a:rPr lang="en-US" altLang="en-US" dirty="0"/>
              <a:t>, </a:t>
            </a:r>
            <a:r>
              <a:rPr lang="en-US" altLang="en-US" dirty="0" err="1"/>
              <a:t>karena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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Sedangkan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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i="1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smtClean="0">
                <a:sym typeface="Symbol" panose="05050102010706020507" pitchFamily="18" charset="2"/>
              </a:rPr>
              <a:t>0</a:t>
            </a:r>
            <a:endParaRPr lang="en-US" altLang="en-US" i="1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47536"/>
              </p:ext>
            </p:extLst>
          </p:nvPr>
        </p:nvGraphicFramePr>
        <p:xfrm>
          <a:off x="1601704" y="2161101"/>
          <a:ext cx="2977682" cy="315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Visio" r:id="rId3" imgW="1477061" imgH="1566367" progId="Visio.Drawing.11">
                  <p:embed/>
                </p:oleObj>
              </mc:Choice>
              <mc:Fallback>
                <p:oleObj name="Visio" r:id="rId3" imgW="1477061" imgH="1566367" progId="Visio.Drawing.11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04" y="2161101"/>
                        <a:ext cx="2977682" cy="3159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650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Teorema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/>
              <a:t>Sebuah lattice </a:t>
            </a:r>
            <a:r>
              <a:rPr lang="en-US" altLang="en-US" sz="3200" i="1"/>
              <a:t>L</a:t>
            </a:r>
            <a:r>
              <a:rPr lang="en-US" altLang="en-US" sz="3200"/>
              <a:t> adalah nondistributif jika dan hanya jika lattice tersebut mengandung sebuah sublattice yang isomorphic dengan salah satu dari dua contoh lattice nondistributif di atas.</a:t>
            </a:r>
          </a:p>
        </p:txBody>
      </p:sp>
    </p:spTree>
    <p:extLst>
      <p:ext uri="{BB962C8B-B14F-4D97-AF65-F5344CB8AC3E}">
        <p14:creationId xmlns:p14="http://schemas.microsoft.com/office/powerpoint/2010/main" val="38277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sz="3200"/>
              <a:t>Ambil </a:t>
            </a:r>
            <a:r>
              <a:rPr lang="en-US" altLang="en-US" sz="3200" i="1"/>
              <a:t>L</a:t>
            </a:r>
            <a:r>
              <a:rPr lang="en-US" altLang="en-US" sz="3200"/>
              <a:t> adalah sebuah </a:t>
            </a:r>
            <a:r>
              <a:rPr lang="en-US" altLang="en-US" sz="3200" i="1"/>
              <a:t>bounded lattice</a:t>
            </a:r>
            <a:r>
              <a:rPr lang="en-US" altLang="en-US" sz="3200"/>
              <a:t> dengan </a:t>
            </a:r>
            <a:r>
              <a:rPr lang="en-US" altLang="en-US" sz="3200" i="1"/>
              <a:t>greatest element I</a:t>
            </a:r>
            <a:r>
              <a:rPr lang="en-US" altLang="en-US" sz="3200"/>
              <a:t> dan </a:t>
            </a:r>
            <a:r>
              <a:rPr lang="en-US" altLang="en-US" sz="3200" i="1"/>
              <a:t>least element 0</a:t>
            </a:r>
            <a:r>
              <a:rPr lang="en-US" altLang="en-US" sz="3200"/>
              <a:t>, dan ambil   </a:t>
            </a:r>
            <a:r>
              <a:rPr lang="en-US" altLang="en-US" sz="3200" i="1"/>
              <a:t>a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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3200">
                <a:sym typeface="Symbol" panose="05050102010706020507" pitchFamily="18" charset="2"/>
              </a:rPr>
              <a:t>Sebuah elemen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 </a:t>
            </a:r>
            <a:r>
              <a:rPr lang="en-US" altLang="en-US" sz="3200" i="1">
                <a:sym typeface="Symbol" panose="05050102010706020507" pitchFamily="18" charset="2"/>
              </a:rPr>
              <a:t>L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 i="1">
                <a:sym typeface="Symbol" panose="05050102010706020507" pitchFamily="18" charset="2"/>
              </a:rPr>
              <a:t>complement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jika</a:t>
            </a:r>
          </a:p>
          <a:p>
            <a:pPr marL="0" indent="0" algn="ctr">
              <a:buNone/>
            </a:pP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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= </a:t>
            </a:r>
            <a:r>
              <a:rPr lang="en-US" altLang="en-US" sz="3200" i="1">
                <a:sym typeface="Symbol" panose="05050102010706020507" pitchFamily="18" charset="2"/>
              </a:rPr>
              <a:t>I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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’ = </a:t>
            </a:r>
            <a:r>
              <a:rPr lang="en-US" altLang="en-US" sz="3200" i="1">
                <a:sym typeface="Symbol" panose="05050102010706020507" pitchFamily="18" charset="2"/>
              </a:rPr>
              <a:t>0</a:t>
            </a:r>
          </a:p>
          <a:p>
            <a:pPr marL="0" indent="0">
              <a:buNone/>
            </a:pPr>
            <a:r>
              <a:rPr lang="en-US" altLang="en-US" sz="3200">
                <a:sym typeface="Symbol" panose="05050102010706020507" pitchFamily="18" charset="2"/>
              </a:rPr>
              <a:t>Amati bahwa</a:t>
            </a:r>
          </a:p>
          <a:p>
            <a:pPr marL="0" indent="0" algn="ctr">
              <a:buNone/>
            </a:pPr>
            <a:r>
              <a:rPr lang="en-US" altLang="en-US" sz="3200" i="1">
                <a:sym typeface="Symbol" panose="05050102010706020507" pitchFamily="18" charset="2"/>
              </a:rPr>
              <a:t>0</a:t>
            </a:r>
            <a:r>
              <a:rPr lang="en-US" altLang="en-US" sz="3200">
                <a:sym typeface="Symbol" panose="05050102010706020507" pitchFamily="18" charset="2"/>
              </a:rPr>
              <a:t>’ = </a:t>
            </a:r>
            <a:r>
              <a:rPr lang="en-US" altLang="en-US" sz="3200" i="1">
                <a:sym typeface="Symbol" panose="05050102010706020507" pitchFamily="18" charset="2"/>
              </a:rPr>
              <a:t>I</a:t>
            </a:r>
            <a:r>
              <a:rPr lang="en-US" altLang="en-US" sz="3200">
                <a:sym typeface="Symbol" panose="05050102010706020507" pitchFamily="18" charset="2"/>
              </a:rPr>
              <a:t> dan </a:t>
            </a:r>
            <a:r>
              <a:rPr lang="en-US" altLang="en-US" sz="3200" i="1">
                <a:sym typeface="Symbol" panose="05050102010706020507" pitchFamily="18" charset="2"/>
              </a:rPr>
              <a:t>I</a:t>
            </a:r>
            <a:r>
              <a:rPr lang="en-US" altLang="en-US" sz="3200">
                <a:sym typeface="Symbol" panose="05050102010706020507" pitchFamily="18" charset="2"/>
              </a:rPr>
              <a:t>’ = </a:t>
            </a:r>
            <a:r>
              <a:rPr lang="en-US" altLang="en-US" sz="3200" i="1">
                <a:sym typeface="Symbol" panose="05050102010706020507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81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9794813"/>
              </p:ext>
            </p:extLst>
          </p:nvPr>
        </p:nvGraphicFramePr>
        <p:xfrm>
          <a:off x="2713039" y="2069628"/>
          <a:ext cx="264477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3" imgW="1481328" imgH="1566367" progId="Visio.Drawing.11">
                  <p:embed/>
                </p:oleObj>
              </mc:Choice>
              <mc:Fallback>
                <p:oleObj name="Visio" r:id="rId3" imgW="1481328" imgH="1566367" progId="Visio.Drawing.11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9" y="2069628"/>
                        <a:ext cx="2644775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6295102"/>
              </p:ext>
            </p:extLst>
          </p:nvPr>
        </p:nvGraphicFramePr>
        <p:xfrm>
          <a:off x="6683375" y="2119437"/>
          <a:ext cx="2825750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5" imgW="1583131" imgH="1566062" progId="Visio.Drawing.11">
                  <p:embed/>
                </p:oleObj>
              </mc:Choice>
              <mc:Fallback>
                <p:oleObj name="Visio" r:id="rId5" imgW="1583131" imgH="1566062" progId="Visio.Drawing.11">
                  <p:embed/>
                  <p:pic>
                    <p:nvPicPr>
                      <p:cNvPr id="51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2119437"/>
                        <a:ext cx="2825750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1793876" y="4868864"/>
            <a:ext cx="86010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Hasse diagram dari poset-poset yang isomorphic adalah sama.</a:t>
            </a:r>
          </a:p>
        </p:txBody>
      </p:sp>
    </p:spTree>
    <p:extLst>
      <p:ext uri="{BB962C8B-B14F-4D97-AF65-F5344CB8AC3E}">
        <p14:creationId xmlns:p14="http://schemas.microsoft.com/office/powerpoint/2010/main" val="33716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55" y="2015732"/>
            <a:ext cx="6209899" cy="3450613"/>
          </a:xfrm>
        </p:spPr>
        <p:txBody>
          <a:bodyPr/>
          <a:lstStyle/>
          <a:p>
            <a:pPr marL="0" indent="0">
              <a:buNone/>
            </a:pPr>
            <a:endParaRPr lang="en-US" altLang="en-US" i="1" dirty="0"/>
          </a:p>
          <a:p>
            <a:pPr marL="0" indent="0">
              <a:buNone/>
            </a:pPr>
            <a:endParaRPr lang="en-US" altLang="en-US" i="1" dirty="0"/>
          </a:p>
          <a:p>
            <a:pPr marL="0" indent="0">
              <a:buNone/>
            </a:pPr>
            <a:r>
              <a:rPr lang="en-US" altLang="en-US" i="1" dirty="0"/>
              <a:t>a</a:t>
            </a:r>
            <a:r>
              <a:rPr lang="en-US" altLang="en-US" dirty="0"/>
              <a:t>’ = </a:t>
            </a:r>
            <a:r>
              <a:rPr lang="en-US" altLang="en-US" i="1" dirty="0"/>
              <a:t>c</a:t>
            </a:r>
          </a:p>
          <a:p>
            <a:pPr marL="0" indent="0">
              <a:buNone/>
            </a:pPr>
            <a:r>
              <a:rPr lang="en-US" altLang="en-US" i="1" dirty="0"/>
              <a:t>b</a:t>
            </a:r>
            <a:r>
              <a:rPr lang="en-US" altLang="en-US" dirty="0"/>
              <a:t>’ = </a:t>
            </a:r>
            <a:r>
              <a:rPr lang="en-US" altLang="en-US" i="1" dirty="0"/>
              <a:t>c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8508892"/>
              </p:ext>
            </p:extLst>
          </p:nvPr>
        </p:nvGraphicFramePr>
        <p:xfrm>
          <a:off x="2051052" y="2186839"/>
          <a:ext cx="1988686" cy="3108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Visio" r:id="rId3" imgW="1117092" imgH="1746199" progId="Visio.Drawing.11">
                  <p:embed/>
                </p:oleObj>
              </mc:Choice>
              <mc:Fallback>
                <p:oleObj name="Visio" r:id="rId3" imgW="1117092" imgH="1746199" progId="Visio.Drawing.11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2" y="2186839"/>
                        <a:ext cx="1988686" cy="3108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703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546" y="2015732"/>
            <a:ext cx="6155308" cy="345061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4’ = 5, </a:t>
            </a:r>
            <a:r>
              <a:rPr lang="en-US" altLang="en-US" dirty="0" err="1"/>
              <a:t>dan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5’ = 4</a:t>
            </a:r>
          </a:p>
          <a:p>
            <a:pPr marL="0" indent="0">
              <a:buNone/>
            </a:pPr>
            <a:r>
              <a:rPr lang="en-US" altLang="en-US" dirty="0" err="1"/>
              <a:t>Elemen</a:t>
            </a:r>
            <a:r>
              <a:rPr lang="en-US" altLang="en-US" dirty="0"/>
              <a:t> 2 </a:t>
            </a:r>
            <a:r>
              <a:rPr lang="en-US" altLang="en-US" dirty="0" err="1"/>
              <a:t>dan</a:t>
            </a:r>
            <a:r>
              <a:rPr lang="en-US" altLang="en-US" dirty="0"/>
              <a:t> 10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dirty="0" err="1" smtClean="0"/>
              <a:t>komplemen</a:t>
            </a:r>
            <a:endParaRPr lang="en-US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884317"/>
              </p:ext>
            </p:extLst>
          </p:nvPr>
        </p:nvGraphicFramePr>
        <p:xfrm>
          <a:off x="1977836" y="2015732"/>
          <a:ext cx="2250002" cy="337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Visio" r:id="rId3" imgW="1163726" imgH="1746199" progId="Visio.Drawing.11">
                  <p:embed/>
                </p:oleObj>
              </mc:Choice>
              <mc:Fallback>
                <p:oleObj name="Visio" r:id="rId3" imgW="1163726" imgH="1746199" progId="Visio.Drawing.11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836" y="2015732"/>
                        <a:ext cx="2250002" cy="3377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04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069" y="2015732"/>
            <a:ext cx="6291785" cy="345061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30’ = 1 </a:t>
            </a:r>
            <a:r>
              <a:rPr lang="en-US" altLang="en-US" dirty="0" err="1"/>
              <a:t>dan</a:t>
            </a:r>
            <a:r>
              <a:rPr lang="en-US" altLang="en-US" dirty="0"/>
              <a:t> 1’ = 30</a:t>
            </a:r>
          </a:p>
          <a:p>
            <a:pPr marL="0" indent="0">
              <a:buNone/>
            </a:pPr>
            <a:r>
              <a:rPr lang="en-US" altLang="en-US" dirty="0"/>
              <a:t>15’ = 2 </a:t>
            </a:r>
            <a:r>
              <a:rPr lang="en-US" altLang="en-US" dirty="0" err="1"/>
              <a:t>dan</a:t>
            </a:r>
            <a:r>
              <a:rPr lang="en-US" altLang="en-US" dirty="0"/>
              <a:t> 2’ = 15</a:t>
            </a:r>
          </a:p>
          <a:p>
            <a:pPr marL="0" indent="0">
              <a:buNone/>
            </a:pPr>
            <a:r>
              <a:rPr lang="en-US" altLang="en-US" dirty="0"/>
              <a:t>10’ = 3 </a:t>
            </a:r>
            <a:r>
              <a:rPr lang="en-US" altLang="en-US" dirty="0" err="1"/>
              <a:t>dan</a:t>
            </a:r>
            <a:r>
              <a:rPr lang="en-US" altLang="en-US" dirty="0"/>
              <a:t> 3’ =10</a:t>
            </a:r>
          </a:p>
          <a:p>
            <a:pPr marL="0" indent="0">
              <a:buNone/>
            </a:pPr>
            <a:r>
              <a:rPr lang="en-US" altLang="en-US" dirty="0"/>
              <a:t>6’ = 5 </a:t>
            </a:r>
            <a:r>
              <a:rPr lang="en-US" altLang="en-US" dirty="0" err="1"/>
              <a:t>dan</a:t>
            </a:r>
            <a:r>
              <a:rPr lang="en-US" altLang="en-US" dirty="0"/>
              <a:t> 5’ = </a:t>
            </a:r>
            <a:r>
              <a:rPr lang="en-US" altLang="en-US" dirty="0" smtClean="0"/>
              <a:t>6</a:t>
            </a:r>
            <a:endParaRPr lang="en-US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467961"/>
              </p:ext>
            </p:extLst>
          </p:nvPr>
        </p:nvGraphicFramePr>
        <p:xfrm>
          <a:off x="1989186" y="2253657"/>
          <a:ext cx="2064199" cy="309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Visio" r:id="rId3" imgW="1163726" imgH="1746199" progId="Visio.Drawing.11">
                  <p:embed/>
                </p:oleObj>
              </mc:Choice>
              <mc:Fallback>
                <p:oleObj name="Visio" r:id="rId3" imgW="1163726" imgH="1746199" progId="Visio.Drawing.11">
                  <p:embed/>
                  <p:pic>
                    <p:nvPicPr>
                      <p:cNvPr id="225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86" y="2253657"/>
                        <a:ext cx="2064199" cy="309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518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Teorema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Ambil </a:t>
            </a:r>
            <a:r>
              <a:rPr lang="en-US" altLang="en-US" sz="3200" i="1"/>
              <a:t>L</a:t>
            </a:r>
            <a:r>
              <a:rPr lang="en-US" altLang="en-US" sz="3200"/>
              <a:t> adalah sebuah </a:t>
            </a:r>
            <a:r>
              <a:rPr lang="en-US" altLang="en-US" sz="3200" i="1"/>
              <a:t>bounded distributive lattice</a:t>
            </a:r>
            <a:r>
              <a:rPr lang="en-US" altLang="en-US" sz="3200"/>
              <a:t>. Jika ada sebuah komplemen maka komplemen tersebut unik.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Sebuah lattice </a:t>
            </a:r>
            <a:r>
              <a:rPr lang="en-US" altLang="en-US" sz="3200" i="1"/>
              <a:t>L</a:t>
            </a:r>
            <a:r>
              <a:rPr lang="en-US" altLang="en-US" sz="3200"/>
              <a:t> disebut </a:t>
            </a:r>
            <a:r>
              <a:rPr lang="en-US" altLang="en-US" sz="3200" b="1" i="1"/>
              <a:t>complemented</a:t>
            </a:r>
            <a:r>
              <a:rPr lang="en-US" altLang="en-US" sz="3200"/>
              <a:t> jika dia </a:t>
            </a:r>
            <a:r>
              <a:rPr lang="en-US" altLang="en-US" sz="3200" i="1"/>
              <a:t>bounded</a:t>
            </a:r>
            <a:r>
              <a:rPr lang="en-US" altLang="en-US" sz="3200"/>
              <a:t> dan jika setiap elemen dalam </a:t>
            </a:r>
            <a:r>
              <a:rPr lang="en-US" altLang="en-US" sz="3200" i="1"/>
              <a:t>L</a:t>
            </a:r>
            <a:r>
              <a:rPr lang="en-US" altLang="en-US" sz="3200"/>
              <a:t> mempunyai komplemen.</a:t>
            </a:r>
          </a:p>
        </p:txBody>
      </p:sp>
    </p:spTree>
    <p:extLst>
      <p:ext uri="{BB962C8B-B14F-4D97-AF65-F5344CB8AC3E}">
        <p14:creationId xmlns:p14="http://schemas.microsoft.com/office/powerpoint/2010/main" val="23922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</a:t>
            </a:r>
            <a:r>
              <a:rPr lang="en-US" altLang="en-US" baseline="30000" smtClean="0"/>
              <a:t>2</a:t>
            </a:r>
            <a:r>
              <a:rPr lang="en-US" altLang="en-US" smtClean="0"/>
              <a:t> Ekstremum pada Poset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Sebuah elemen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disebut sebuah </a:t>
            </a:r>
            <a:r>
              <a:rPr lang="en-US" altLang="en-US" b="1" smtClean="0">
                <a:sym typeface="Symbol" panose="05050102010706020507" pitchFamily="18" charset="2"/>
              </a:rPr>
              <a:t>elemen maksimal</a:t>
            </a:r>
            <a:r>
              <a:rPr lang="en-US" altLang="en-US" smtClean="0">
                <a:sym typeface="Symbol" panose="05050102010706020507" pitchFamily="18" charset="2"/>
              </a:rPr>
              <a:t> dari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jika tidak ada elemen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pada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sehingga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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Sebuah elemen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disebut sebuah </a:t>
            </a:r>
            <a:r>
              <a:rPr lang="en-US" altLang="en-US" b="1" smtClean="0">
                <a:sym typeface="Symbol" panose="05050102010706020507" pitchFamily="18" charset="2"/>
              </a:rPr>
              <a:t>elemen minimal</a:t>
            </a:r>
            <a:r>
              <a:rPr lang="en-US" altLang="en-US" smtClean="0">
                <a:sym typeface="Symbol" panose="05050102010706020507" pitchFamily="18" charset="2"/>
              </a:rPr>
              <a:t> dari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jika tidak ada elemen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pada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sehingga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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Akibatnya, jika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) sebuah poset dan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) poset dualnya,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sebuah elemen maksimal pada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) hanya jika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sebuah elemen minimal pada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). Juga,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adalah sebuah elemen minimal pada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) jika dan hanya jika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elemen maksimal pada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).</a:t>
            </a:r>
          </a:p>
        </p:txBody>
      </p:sp>
    </p:spTree>
    <p:extLst>
      <p:ext uri="{BB962C8B-B14F-4D97-AF65-F5344CB8AC3E}">
        <p14:creationId xmlns:p14="http://schemas.microsoft.com/office/powerpoint/2010/main" val="2031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2400"/>
              <a:t>Perhatikan poset </a:t>
            </a:r>
            <a:r>
              <a:rPr lang="en-US" altLang="en-US" sz="2400" i="1"/>
              <a:t>A</a:t>
            </a:r>
            <a:r>
              <a:rPr lang="en-US" altLang="en-US" sz="2400"/>
              <a:t> dengan diagram Hasse berikut.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Elemen-elemen </a:t>
            </a:r>
            <a:r>
              <a:rPr lang="en-US" altLang="en-US" sz="2400" i="1"/>
              <a:t>a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a</a:t>
            </a:r>
            <a:r>
              <a:rPr lang="en-US" altLang="en-US" sz="2400" baseline="-25000"/>
              <a:t>2</a:t>
            </a:r>
            <a:r>
              <a:rPr lang="en-US" altLang="en-US" sz="2400"/>
              <a:t>, dan </a:t>
            </a:r>
            <a:r>
              <a:rPr lang="en-US" altLang="en-US" sz="2400" i="1"/>
              <a:t>a</a:t>
            </a:r>
            <a:r>
              <a:rPr lang="en-US" altLang="en-US" sz="2400" baseline="-25000"/>
              <a:t>3</a:t>
            </a:r>
            <a:r>
              <a:rPr lang="en-US" altLang="en-US" sz="2400"/>
              <a:t> adalah elemen-elemen maksimal dari </a:t>
            </a:r>
            <a:r>
              <a:rPr lang="en-US" altLang="en-US" sz="2400" i="1"/>
              <a:t>A</a:t>
            </a:r>
            <a:r>
              <a:rPr lang="en-US" altLang="en-US" sz="2400"/>
              <a:t>, sedangkan elemen-elemen </a:t>
            </a:r>
            <a:r>
              <a:rPr lang="en-US" altLang="en-US" sz="2400" i="1"/>
              <a:t>b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 baseline="-25000"/>
              <a:t>2</a:t>
            </a:r>
            <a:r>
              <a:rPr lang="en-US" altLang="en-US" sz="2400"/>
              <a:t>, dan </a:t>
            </a:r>
            <a:r>
              <a:rPr lang="en-US" altLang="en-US" sz="2400" i="1"/>
              <a:t>b</a:t>
            </a:r>
            <a:r>
              <a:rPr lang="en-US" altLang="en-US" sz="2400" baseline="-25000"/>
              <a:t>3</a:t>
            </a:r>
            <a:r>
              <a:rPr lang="en-US" altLang="en-US" sz="2400"/>
              <a:t> adalah elemen-elemen minimal dari </a:t>
            </a:r>
            <a:r>
              <a:rPr lang="en-US" altLang="en-US" sz="2400" i="1"/>
              <a:t>A</a:t>
            </a:r>
            <a:r>
              <a:rPr lang="en-US" altLang="en-US" sz="2400"/>
              <a:t>.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64641116"/>
              </p:ext>
            </p:extLst>
          </p:nvPr>
        </p:nvGraphicFramePr>
        <p:xfrm>
          <a:off x="4202114" y="1882423"/>
          <a:ext cx="3786187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Visio" r:id="rId3" imgW="2474671" imgH="1931518" progId="Visio.Drawing.11">
                  <p:embed/>
                </p:oleObj>
              </mc:Choice>
              <mc:Fallback>
                <p:oleObj name="Visio" r:id="rId3" imgW="2474671" imgH="1931518" progId="Visio.Drawing.11">
                  <p:embed/>
                  <p:pic>
                    <p:nvPicPr>
                      <p:cNvPr id="136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4" y="1882423"/>
                        <a:ext cx="3786187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7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Teorema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Ambil </a:t>
            </a:r>
            <a:r>
              <a:rPr lang="en-US" altLang="en-US" sz="3200" i="1"/>
              <a:t>A</a:t>
            </a:r>
            <a:r>
              <a:rPr lang="en-US" altLang="en-US" sz="3200"/>
              <a:t> adalah sebuah poset hingga tak kosong dengan partial order </a:t>
            </a:r>
            <a:r>
              <a:rPr lang="en-US" altLang="en-US" sz="3200">
                <a:sym typeface="Symbol" panose="05050102010706020507" pitchFamily="18" charset="2"/>
              </a:rPr>
              <a:t>. Maka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mempunyai sekurangnya satu elemen maksimal dan sekurangnya satu elemen minimal.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sz="3200">
                <a:sym typeface="Symbol" panose="05050102010706020507" pitchFamily="18" charset="2"/>
              </a:rPr>
              <a:t>Sebuah elemen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>
                <a:sym typeface="Symbol" panose="05050102010706020507" pitchFamily="18" charset="2"/>
              </a:rPr>
              <a:t>elemen terbesar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jika </a:t>
            </a:r>
            <a:r>
              <a:rPr lang="en-US" altLang="en-US" sz="3200" i="1">
                <a:sym typeface="Symbol" panose="05050102010706020507" pitchFamily="18" charset="2"/>
              </a:rPr>
              <a:t>x</a:t>
            </a:r>
            <a:r>
              <a:rPr lang="en-US" altLang="en-US" sz="3200">
                <a:sym typeface="Symbol" panose="05050102010706020507" pitchFamily="18" charset="2"/>
              </a:rPr>
              <a:t> 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, </a:t>
            </a:r>
            <a:r>
              <a:rPr lang="en-US" altLang="en-US" sz="3200" i="1">
                <a:sym typeface="Symbol" panose="05050102010706020507" pitchFamily="18" charset="2"/>
              </a:rPr>
              <a:t>x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. Sebuah elemen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disebut sebuah </a:t>
            </a:r>
            <a:r>
              <a:rPr lang="en-US" altLang="en-US" sz="3200" b="1">
                <a:sym typeface="Symbol" panose="05050102010706020507" pitchFamily="18" charset="2"/>
              </a:rPr>
              <a:t>elemen terkecil</a:t>
            </a:r>
            <a:r>
              <a:rPr lang="en-US" altLang="en-US" sz="3200">
                <a:sym typeface="Symbol" panose="05050102010706020507" pitchFamily="18" charset="2"/>
              </a:rPr>
              <a:t> dari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jika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  </a:t>
            </a:r>
            <a:r>
              <a:rPr lang="en-US" altLang="en-US" sz="3200" i="1">
                <a:sym typeface="Symbol" panose="05050102010706020507" pitchFamily="18" charset="2"/>
              </a:rPr>
              <a:t>x</a:t>
            </a:r>
            <a:r>
              <a:rPr lang="en-US" altLang="en-US" sz="3200">
                <a:sym typeface="Symbol" panose="05050102010706020507" pitchFamily="18" charset="2"/>
              </a:rPr>
              <a:t>, </a:t>
            </a:r>
            <a:r>
              <a:rPr lang="en-US" altLang="en-US" sz="3200" i="1">
                <a:sym typeface="Symbol" panose="05050102010706020507" pitchFamily="18" charset="2"/>
              </a:rPr>
              <a:t>x</a:t>
            </a:r>
            <a:r>
              <a:rPr lang="en-US" altLang="en-US" sz="3200">
                <a:sym typeface="Symbol" panose="05050102010706020507" pitchFamily="18" charset="2"/>
              </a:rPr>
              <a:t> 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6042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222176" cy="345061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 err="1"/>
              <a:t>Perhatikan</a:t>
            </a:r>
            <a:r>
              <a:rPr lang="en-US" altLang="en-US" dirty="0"/>
              <a:t> </a:t>
            </a:r>
            <a:r>
              <a:rPr lang="en-US" altLang="en-US" dirty="0" err="1"/>
              <a:t>poset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diagram </a:t>
            </a:r>
            <a:r>
              <a:rPr lang="en-US" altLang="en-US" dirty="0" err="1"/>
              <a:t>Hasse</a:t>
            </a:r>
            <a:r>
              <a:rPr lang="en-US" altLang="en-US" dirty="0"/>
              <a:t> </a:t>
            </a:r>
            <a:r>
              <a:rPr lang="en-US" altLang="en-US" dirty="0" err="1"/>
              <a:t>sbb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r>
              <a:rPr lang="en-US" altLang="en-US" i="1" dirty="0"/>
              <a:t>h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satu-satunya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maksimal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terbesar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elemen-elemen</a:t>
            </a:r>
            <a:r>
              <a:rPr lang="en-US" altLang="en-US" dirty="0"/>
              <a:t> minimal,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</a:t>
            </a:r>
            <a:r>
              <a:rPr lang="en-US" altLang="en-US" dirty="0" err="1"/>
              <a:t>poset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terkecil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273493"/>
              </p:ext>
            </p:extLst>
          </p:nvPr>
        </p:nvGraphicFramePr>
        <p:xfrm>
          <a:off x="8192235" y="2015732"/>
          <a:ext cx="1922462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Visio" r:id="rId3" imgW="941222" imgH="1836420" progId="Visio.Drawing.11">
                  <p:embed/>
                </p:oleObj>
              </mc:Choice>
              <mc:Fallback>
                <p:oleObj name="Visio" r:id="rId3" imgW="941222" imgH="1836420" progId="Visio.Drawing.11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2235" y="2015732"/>
                        <a:ext cx="1922462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5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Teorema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Sebuah poset mempunyai paling banyak satu elemen terbesar dan paling banyak satu elemen terkecil.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Elemen terbesar pada sebuah poset, jika ada, dinyatakan dengan </a:t>
            </a:r>
            <a:r>
              <a:rPr lang="en-US" altLang="en-US" sz="3200" i="1"/>
              <a:t>I</a:t>
            </a:r>
            <a:r>
              <a:rPr lang="en-US" altLang="en-US" sz="3200"/>
              <a:t>, dan seringkali disebut </a:t>
            </a:r>
            <a:r>
              <a:rPr lang="en-US" altLang="en-US" sz="3200" b="1"/>
              <a:t>elemen satuan</a:t>
            </a:r>
            <a:r>
              <a:rPr lang="en-US" altLang="en-US" sz="3200"/>
              <a:t> (</a:t>
            </a:r>
            <a:r>
              <a:rPr lang="en-US" altLang="en-US" sz="3200" b="1" i="1"/>
              <a:t>unit element</a:t>
            </a:r>
            <a:r>
              <a:rPr lang="en-US" altLang="en-US" sz="3200"/>
              <a:t>). Serupa, elemen terkecil dari sebuah poset, jika ada, dinyatakan dengan </a:t>
            </a:r>
            <a:r>
              <a:rPr lang="en-US" altLang="en-US" sz="3200" i="1"/>
              <a:t>0</a:t>
            </a:r>
            <a:r>
              <a:rPr lang="en-US" altLang="en-US" sz="3200"/>
              <a:t>, dan disebut </a:t>
            </a:r>
            <a:r>
              <a:rPr lang="en-US" altLang="en-US" sz="3200" b="1"/>
              <a:t>elemen nol (</a:t>
            </a:r>
            <a:r>
              <a:rPr lang="en-US" altLang="en-US" sz="3200" b="1" i="1"/>
              <a:t>zero element</a:t>
            </a:r>
            <a:r>
              <a:rPr lang="en-US" altLang="en-US" sz="3200" b="1"/>
              <a:t>)</a:t>
            </a:r>
            <a:r>
              <a:rPr lang="en-US" alt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1658</TotalTime>
  <Words>1831</Words>
  <Application>Microsoft Office PowerPoint</Application>
  <PresentationFormat>Widescreen</PresentationFormat>
  <Paragraphs>182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Gill Sans MT</vt:lpstr>
      <vt:lpstr>Symbol</vt:lpstr>
      <vt:lpstr>Times New Roman</vt:lpstr>
      <vt:lpstr>Gallery</vt:lpstr>
      <vt:lpstr>Microsoft Visio Drawing</vt:lpstr>
      <vt:lpstr>matematika diskrit 2: poset dan lattices</vt:lpstr>
      <vt:lpstr>Isomorphism</vt:lpstr>
      <vt:lpstr>Contoh</vt:lpstr>
      <vt:lpstr>Contoh</vt:lpstr>
      <vt:lpstr>Elemen2 Ekstremum pada Poset</vt:lpstr>
      <vt:lpstr>Contoh</vt:lpstr>
      <vt:lpstr>Teorema</vt:lpstr>
      <vt:lpstr>Contoh</vt:lpstr>
      <vt:lpstr>Teorema</vt:lpstr>
      <vt:lpstr>Upper Bound &amp; Lower Bound</vt:lpstr>
      <vt:lpstr>LUB &amp; GLB</vt:lpstr>
      <vt:lpstr>Contoh</vt:lpstr>
      <vt:lpstr>Jawab</vt:lpstr>
      <vt:lpstr>Teorema</vt:lpstr>
      <vt:lpstr>Contoh</vt:lpstr>
      <vt:lpstr>Teorema</vt:lpstr>
      <vt:lpstr>Lattices</vt:lpstr>
      <vt:lpstr>PowerPoint Presentation</vt:lpstr>
      <vt:lpstr>Contoh</vt:lpstr>
      <vt:lpstr>Contoh</vt:lpstr>
      <vt:lpstr>Contoh</vt:lpstr>
      <vt:lpstr>Contoh</vt:lpstr>
      <vt:lpstr>Teorema</vt:lpstr>
      <vt:lpstr>Contoh</vt:lpstr>
      <vt:lpstr>Sublattice</vt:lpstr>
      <vt:lpstr>Contoh</vt:lpstr>
      <vt:lpstr>Isomorphic Lattices</vt:lpstr>
      <vt:lpstr>Contoh</vt:lpstr>
      <vt:lpstr>Sifat-Sifat Lattice</vt:lpstr>
      <vt:lpstr>Teorema</vt:lpstr>
      <vt:lpstr>Teorema</vt:lpstr>
      <vt:lpstr>Tipe Khusus pada Lattice </vt:lpstr>
      <vt:lpstr>Teorema</vt:lpstr>
      <vt:lpstr>Distributive Lattice</vt:lpstr>
      <vt:lpstr>Contoh</vt:lpstr>
      <vt:lpstr>Contoh</vt:lpstr>
      <vt:lpstr>Contoh</vt:lpstr>
      <vt:lpstr>Teorema</vt:lpstr>
      <vt:lpstr>PowerPoint Presentation</vt:lpstr>
      <vt:lpstr>Contoh</vt:lpstr>
      <vt:lpstr>Contoh</vt:lpstr>
      <vt:lpstr>Contoh</vt:lpstr>
      <vt:lpstr>Teorema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80</cp:revision>
  <dcterms:created xsi:type="dcterms:W3CDTF">2019-08-28T09:29:55Z</dcterms:created>
  <dcterms:modified xsi:type="dcterms:W3CDTF">2019-12-16T03:24:00Z</dcterms:modified>
</cp:coreProperties>
</file>