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70" r:id="rId5"/>
    <p:sldId id="267" r:id="rId6"/>
    <p:sldId id="269" r:id="rId7"/>
    <p:sldId id="271" r:id="rId8"/>
    <p:sldId id="272" r:id="rId9"/>
    <p:sldId id="273" r:id="rId10"/>
    <p:sldId id="274" r:id="rId11"/>
    <p:sldId id="27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smtClean="0"/>
              <a:t>LATIHAN UAS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poset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925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Gambarkan</a:t>
            </a:r>
            <a:r>
              <a:rPr lang="en-US" dirty="0" smtClean="0"/>
              <a:t> diagram </a:t>
            </a:r>
            <a:r>
              <a:rPr lang="en-US" dirty="0" err="1" smtClean="0"/>
              <a:t>Hasse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890588" indent="-457200">
              <a:buFont typeface="+mj-lt"/>
              <a:buAutoNum type="alphaLcPeriod"/>
            </a:pPr>
            <a:r>
              <a:rPr lang="en-US" dirty="0"/>
              <a:t>({1,2,3,4,6,8,12},|}</a:t>
            </a:r>
          </a:p>
          <a:p>
            <a:pPr marL="890588" indent="-457200">
              <a:buFont typeface="+mj-lt"/>
              <a:buAutoNum type="alphaLcPeriod"/>
            </a:pPr>
            <a:r>
              <a:rPr lang="en-US" dirty="0" smtClean="0"/>
              <a:t>({,2,4,5,10,12,20,25},|}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 smtClean="0"/>
              <a:t>Dari diagram </a:t>
            </a:r>
            <a:r>
              <a:rPr lang="en-US" dirty="0" err="1" smtClean="0"/>
              <a:t>hasse</a:t>
            </a:r>
            <a:r>
              <a:rPr lang="en-US" dirty="0" smtClean="0"/>
              <a:t> di </a:t>
            </a:r>
            <a:r>
              <a:rPr lang="en-US" dirty="0" err="1" smtClean="0"/>
              <a:t>samping</a:t>
            </a:r>
            <a:r>
              <a:rPr lang="en-US" dirty="0" smtClean="0"/>
              <a:t>, </a:t>
            </a:r>
            <a:r>
              <a:rPr lang="en-US" dirty="0" err="1" smtClean="0"/>
              <a:t>temukan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maksismum</a:t>
            </a:r>
            <a:endParaRPr lang="en-US" dirty="0" smtClean="0"/>
          </a:p>
          <a:p>
            <a:pPr marL="890588" indent="-457200">
              <a:buFont typeface="+mj-lt"/>
              <a:buAutoNum type="alphaLcPeriod"/>
              <a:tabLst>
                <a:tab pos="985838" algn="l"/>
              </a:tabLst>
            </a:pPr>
            <a:r>
              <a:rPr lang="en-US" dirty="0" err="1" smtClean="0"/>
              <a:t>Elemen</a:t>
            </a:r>
            <a:r>
              <a:rPr lang="en-US" dirty="0" smtClean="0"/>
              <a:t> minimum</a:t>
            </a:r>
          </a:p>
          <a:p>
            <a:pPr marL="890588" indent="-457200">
              <a:buFont typeface="+mj-lt"/>
              <a:buAutoNum type="alphaLcPeriod"/>
              <a:tabLst>
                <a:tab pos="985838" algn="l"/>
              </a:tabLst>
            </a:pP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endParaRPr lang="en-US" dirty="0" smtClean="0"/>
          </a:p>
          <a:p>
            <a:pPr marL="890588" indent="-457200">
              <a:buFont typeface="+mj-lt"/>
              <a:buAutoNum type="alphaLcPeriod"/>
              <a:tabLst>
                <a:tab pos="985838" algn="l"/>
              </a:tabLst>
            </a:pP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erkecil</a:t>
            </a:r>
            <a:endParaRPr lang="en-US" dirty="0" smtClean="0"/>
          </a:p>
          <a:p>
            <a:pPr marL="890588" indent="-457200">
              <a:buFont typeface="+mj-lt"/>
              <a:buAutoNum type="alphaLcPeriod"/>
              <a:tabLst>
                <a:tab pos="985838" algn="l"/>
              </a:tabLst>
            </a:pPr>
            <a:r>
              <a:rPr lang="en-US" dirty="0" err="1" smtClean="0"/>
              <a:t>Temuksn</a:t>
            </a:r>
            <a:r>
              <a:rPr lang="en-US" dirty="0" smtClean="0"/>
              <a:t> UB, LUB. LB </a:t>
            </a:r>
            <a:r>
              <a:rPr lang="en-US" dirty="0" err="1" smtClean="0"/>
              <a:t>dan</a:t>
            </a:r>
            <a:r>
              <a:rPr lang="en-US" dirty="0" smtClean="0"/>
              <a:t> GLB </a:t>
            </a:r>
            <a:r>
              <a:rPr lang="en-US" dirty="0" err="1" smtClean="0"/>
              <a:t>pada</a:t>
            </a:r>
            <a:r>
              <a:rPr lang="en-US" dirty="0" smtClean="0"/>
              <a:t> {</a:t>
            </a:r>
            <a:r>
              <a:rPr lang="en-US" dirty="0" err="1" smtClean="0"/>
              <a:t>a,b,c</a:t>
            </a:r>
            <a:r>
              <a:rPr lang="en-US" dirty="0" smtClean="0"/>
              <a:t>}</a:t>
            </a:r>
          </a:p>
          <a:p>
            <a:pPr marL="890588" indent="-457200">
              <a:buFont typeface="+mj-lt"/>
              <a:buAutoNum type="alphaLcPeriod"/>
              <a:tabLst>
                <a:tab pos="985838" algn="l"/>
              </a:tabLst>
            </a:pPr>
            <a:r>
              <a:rPr lang="en-US" dirty="0" err="1"/>
              <a:t>Temuksn</a:t>
            </a:r>
            <a:r>
              <a:rPr lang="en-US" dirty="0"/>
              <a:t> UB, LUB. LB </a:t>
            </a:r>
            <a:r>
              <a:rPr lang="en-US" dirty="0" err="1"/>
              <a:t>dan</a:t>
            </a:r>
            <a:r>
              <a:rPr lang="en-US" dirty="0"/>
              <a:t> GLB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 smtClean="0"/>
              <a:t>f,g,h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7959" y="2489754"/>
            <a:ext cx="4403558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lphaLcPeriod" startAt="3"/>
            </a:pPr>
            <a:r>
              <a:rPr lang="en-US" sz="2000" dirty="0" smtClean="0"/>
              <a:t>({2,4,6,9,12,18,27,36,48,60,72},|)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lphaLcPeriod" startAt="3"/>
            </a:pPr>
            <a:r>
              <a:rPr lang="en-US" sz="2000" dirty="0" smtClean="0"/>
              <a:t>({2,3,5,10,11,15,25},|}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24617" y="2542488"/>
            <a:ext cx="1927138" cy="313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2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lattices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diagram </a:t>
            </a:r>
            <a:r>
              <a:rPr lang="en-US" dirty="0" err="1" smtClean="0"/>
              <a:t>hasse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Lattices?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5741" y="2724901"/>
            <a:ext cx="53149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5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FUNGSI: </a:t>
            </a: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cap="none" dirty="0" smtClean="0"/>
              <a:t>f</a:t>
            </a:r>
            <a:r>
              <a:rPr lang="en-US" altLang="en-US" cap="none" dirty="0" smtClean="0"/>
              <a:t>(</a:t>
            </a:r>
            <a:r>
              <a:rPr lang="en-US" altLang="en-US" i="1" cap="none" dirty="0" smtClean="0"/>
              <a:t>n</a:t>
            </a:r>
            <a:r>
              <a:rPr lang="en-US" altLang="en-US" cap="none" dirty="0" smtClean="0"/>
              <a:t>)</a:t>
            </a:r>
            <a:r>
              <a:rPr lang="en-US" altLang="en-US" dirty="0" smtClean="0"/>
              <a:t> </a:t>
            </a:r>
            <a:r>
              <a:rPr lang="en-US" altLang="en-US" dirty="0" err="1"/>
              <a:t>bernilai</a:t>
            </a:r>
            <a:r>
              <a:rPr lang="en-US" altLang="en-US" dirty="0"/>
              <a:t> </a:t>
            </a:r>
            <a:r>
              <a:rPr lang="en-US" altLang="en-US" dirty="0" err="1"/>
              <a:t>tunggal</a:t>
            </a:r>
            <a:r>
              <a:rPr lang="en-US" altLang="en-US" dirty="0"/>
              <a:t>, </a:t>
            </a:r>
            <a:r>
              <a:rPr lang="en-US" altLang="en-US" i="1" cap="none" dirty="0" smtClean="0"/>
              <a:t>f</a:t>
            </a:r>
            <a:r>
              <a:rPr lang="en-US" altLang="en-US" dirty="0" smtClean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7224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dirty="0" smtClean="0"/>
              <a:t>Dom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 = A</a:t>
            </a:r>
            <a:r>
              <a:rPr lang="en-US" altLang="en-US" dirty="0" smtClean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Ran (</a:t>
            </a:r>
            <a:r>
              <a:rPr lang="en-US" altLang="en-US" i="1" dirty="0"/>
              <a:t>R</a:t>
            </a:r>
            <a:r>
              <a:rPr lang="en-US" altLang="en-US" dirty="0"/>
              <a:t>) = </a:t>
            </a:r>
            <a:r>
              <a:rPr lang="en-US" altLang="en-US" dirty="0" smtClean="0"/>
              <a:t>B.</a:t>
            </a:r>
            <a:endParaRPr lang="en-US" altLang="en-US" dirty="0"/>
          </a:p>
          <a:p>
            <a:pPr algn="just"/>
            <a:r>
              <a:rPr lang="en-US" altLang="en-US" dirty="0" err="1" smtClean="0">
                <a:cs typeface="Arial" panose="020B0604020202020204" pitchFamily="34" charset="0"/>
                <a:sym typeface="Symbol" panose="05050102010706020507" pitchFamily="18" charset="2"/>
              </a:rPr>
              <a:t>komposisi</a:t>
            </a:r>
            <a:r>
              <a:rPr lang="en-US" altLang="en-US" dirty="0" smtClean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dari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dan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◦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adalah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sebuah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relasi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en-US" altLang="en-US" dirty="0"/>
          </a:p>
          <a:p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830263" lvl="1" indent="-381000">
              <a:buFont typeface="Wingdings 2" panose="05020102010507070707" pitchFamily="18" charset="2"/>
              <a:buNone/>
            </a:pPr>
            <a:r>
              <a:rPr lang="en-US" altLang="en-US" i="1" dirty="0"/>
              <a:t>f</a:t>
            </a:r>
            <a:r>
              <a:rPr lang="en-US" altLang="en-US" dirty="0"/>
              <a:t> 	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i="1" dirty="0"/>
              <a:t>everywhere defined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Dom (</a:t>
            </a:r>
            <a:r>
              <a:rPr lang="en-US" altLang="en-US" i="1" dirty="0"/>
              <a:t>f</a:t>
            </a:r>
            <a:r>
              <a:rPr lang="en-US" altLang="en-US" dirty="0"/>
              <a:t>) =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 marL="830263" lvl="1" indent="-381000">
              <a:buFont typeface="Wingdings 2" panose="05020102010507070707" pitchFamily="18" charset="2"/>
              <a:buNone/>
            </a:pPr>
            <a:r>
              <a:rPr lang="en-US" altLang="en-US" i="1" dirty="0"/>
              <a:t>f</a:t>
            </a:r>
            <a:r>
              <a:rPr lang="en-US" altLang="en-US" dirty="0"/>
              <a:t> 	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i="1" dirty="0"/>
              <a:t>onto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Ran (</a:t>
            </a:r>
            <a:r>
              <a:rPr lang="en-US" altLang="en-US" i="1" dirty="0"/>
              <a:t>f</a:t>
            </a:r>
            <a:r>
              <a:rPr lang="en-US" altLang="en-US" dirty="0"/>
              <a:t>) =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830263" lvl="1" indent="-381000">
              <a:buFont typeface="Wingdings 2" panose="05020102010507070707" pitchFamily="18" charset="2"/>
              <a:buNone/>
            </a:pPr>
            <a:r>
              <a:rPr lang="en-US" altLang="en-US" i="1" dirty="0"/>
              <a:t>f</a:t>
            </a:r>
            <a:r>
              <a:rPr lang="en-US" altLang="en-US" dirty="0"/>
              <a:t> 	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b="1" i="1" dirty="0"/>
              <a:t>one to one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diperoleh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=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’)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’ yang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 algn="just"/>
            <a:r>
              <a:rPr lang="en-US" altLang="en-US" i="1" dirty="0">
                <a:sym typeface="Symbol" panose="05050102010706020507" pitchFamily="18" charset="2"/>
              </a:rPr>
              <a:t>everywhere defined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onto: </a:t>
            </a:r>
            <a:r>
              <a:rPr lang="en-US" altLang="en-US" dirty="0" err="1">
                <a:sym typeface="Symbol" panose="05050102010706020507" pitchFamily="18" charset="2"/>
              </a:rPr>
              <a:t>seringkali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sebagai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one-to-one correspondence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atau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 smtClean="0">
                <a:sym typeface="Symbol" panose="05050102010706020507" pitchFamily="18" charset="2"/>
              </a:rPr>
              <a:t>bijection</a:t>
            </a:r>
          </a:p>
          <a:p>
            <a:pPr algn="just"/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fungsi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 :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dikatakan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sebagai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invertible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inversnya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 –1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juga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fungsi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PERMUTASI: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bijeksi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himpunan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ke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dirinya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sendiri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disebut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sebuah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permutasi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altLang="en-US" dirty="0" err="1"/>
              <a:t>Jadi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hingga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>},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sekuen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),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), …,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>)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hanya</a:t>
            </a:r>
            <a:r>
              <a:rPr lang="en-US" altLang="en-US" dirty="0"/>
              <a:t> </a:t>
            </a:r>
            <a:r>
              <a:rPr lang="en-US" altLang="en-US" dirty="0" err="1"/>
              <a:t>penyusunan</a:t>
            </a:r>
            <a:r>
              <a:rPr lang="en-US" altLang="en-US" dirty="0"/>
              <a:t> </a:t>
            </a:r>
            <a:r>
              <a:rPr lang="en-US" altLang="en-US" dirty="0" err="1"/>
              <a:t>kembali</a:t>
            </a:r>
            <a:r>
              <a:rPr lang="en-US" altLang="en-US" dirty="0"/>
              <a:t> 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elemen-elemen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Amati,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 = (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b</a:t>
            </a:r>
            <a:r>
              <a:rPr lang="en-US" altLang="en-US" i="1" baseline="-25000" dirty="0" err="1"/>
              <a:t>r</a:t>
            </a:r>
            <a:r>
              <a:rPr lang="en-US" altLang="en-US" dirty="0"/>
              <a:t>)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siklus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panjang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juga</a:t>
            </a:r>
            <a:r>
              <a:rPr lang="en-US" altLang="en-US" dirty="0"/>
              <a:t> </a:t>
            </a:r>
            <a:r>
              <a:rPr lang="en-US" altLang="en-US" dirty="0" err="1"/>
              <a:t>dituliskan</a:t>
            </a:r>
            <a:r>
              <a:rPr lang="en-US" altLang="en-US" dirty="0"/>
              <a:t> </a:t>
            </a:r>
            <a:r>
              <a:rPr lang="en-US" altLang="en-US" dirty="0" err="1"/>
              <a:t>mulai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sembarang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bergerak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kanan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dirty="0" err="1">
                <a:sym typeface="Symbol" panose="05050102010706020507" pitchFamily="18" charset="2"/>
              </a:rPr>
              <a:t>Jadi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</a:p>
          <a:p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siklus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A </a:t>
            </a:r>
            <a:r>
              <a:rPr lang="en-US" altLang="en-US" dirty="0" err="1"/>
              <a:t>dikatakan</a:t>
            </a:r>
            <a:r>
              <a:rPr lang="en-US" altLang="en-US" dirty="0"/>
              <a:t> </a:t>
            </a:r>
            <a:r>
              <a:rPr lang="en-US" altLang="en-US" dirty="0" err="1"/>
              <a:t>sebagai</a:t>
            </a:r>
            <a:r>
              <a:rPr lang="en-US" altLang="en-US" dirty="0"/>
              <a:t> </a:t>
            </a:r>
            <a:r>
              <a:rPr lang="en-US" altLang="en-US" b="1" dirty="0" err="1"/>
              <a:t>saling</a:t>
            </a:r>
            <a:r>
              <a:rPr lang="en-US" altLang="en-US" b="1" dirty="0"/>
              <a:t> </a:t>
            </a:r>
            <a:r>
              <a:rPr lang="en-US" altLang="en-US" b="1" dirty="0" err="1"/>
              <a:t>lepas</a:t>
            </a:r>
            <a:r>
              <a:rPr lang="en-US" altLang="en-US" dirty="0"/>
              <a:t> (</a:t>
            </a:r>
            <a:r>
              <a:rPr lang="en-US" altLang="en-US" b="1" i="1" dirty="0"/>
              <a:t>disjoint</a:t>
            </a:r>
            <a:r>
              <a:rPr lang="en-US" altLang="en-US" dirty="0"/>
              <a:t>)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ada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 A yang </a:t>
            </a:r>
            <a:r>
              <a:rPr lang="en-US" altLang="en-US" dirty="0" err="1"/>
              <a:t>muncul</a:t>
            </a:r>
            <a:r>
              <a:rPr lang="en-US" altLang="en-US" dirty="0"/>
              <a:t> di </a:t>
            </a:r>
            <a:r>
              <a:rPr lang="en-US" altLang="en-US" dirty="0" err="1"/>
              <a:t>kedua</a:t>
            </a:r>
            <a:r>
              <a:rPr lang="en-US" altLang="en-US" dirty="0"/>
              <a:t> </a:t>
            </a:r>
            <a:r>
              <a:rPr lang="en-US" altLang="en-US" dirty="0" err="1"/>
              <a:t>siklus</a:t>
            </a:r>
            <a:r>
              <a:rPr lang="en-US" altLang="en-US" dirty="0"/>
              <a:t> </a:t>
            </a:r>
            <a:r>
              <a:rPr lang="en-US" altLang="en-US" dirty="0" err="1"/>
              <a:t>tersebut</a:t>
            </a:r>
            <a:r>
              <a:rPr lang="en-US" altLang="en-US" dirty="0"/>
              <a:t> </a:t>
            </a:r>
            <a:r>
              <a:rPr lang="en-US" altLang="en-US" dirty="0" err="1"/>
              <a:t>sekaligus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/>
              <a:t>Permutasi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genap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ganjil</a:t>
            </a:r>
            <a:r>
              <a:rPr lang="en-US" altLang="en-US" dirty="0" smtClean="0"/>
              <a:t>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441969"/>
              </p:ext>
            </p:extLst>
          </p:nvPr>
        </p:nvGraphicFramePr>
        <p:xfrm>
          <a:off x="4508830" y="1853754"/>
          <a:ext cx="3488771" cy="96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Equation" r:id="rId3" imgW="1752600" imgH="482600" progId="Equation.3">
                  <p:embed/>
                </p:oleObj>
              </mc:Choice>
              <mc:Fallback>
                <p:oleObj name="Equation" r:id="rId3" imgW="1752600" imgH="482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830" y="1853754"/>
                        <a:ext cx="3488771" cy="960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374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PERMUTASI DAN KOMBINASI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2400" b="1" dirty="0"/>
              <a:t>1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r</a:t>
            </a:r>
            <a:r>
              <a:rPr lang="en-US" altLang="en-US" sz="2400" b="1" dirty="0">
                <a:sym typeface="Symbol" panose="05050102010706020507" pitchFamily="18" charset="2"/>
              </a:rPr>
              <a:t>  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endParaRPr lang="en-US" altLang="en-US" sz="2400" b="1" i="1" dirty="0" smtClean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en-US" sz="2400" i="1" dirty="0" smtClean="0">
                <a:sym typeface="Symbol" panose="05050102010706020507" pitchFamily="18" charset="2"/>
              </a:rPr>
              <a:t>P</a:t>
            </a:r>
            <a:r>
              <a:rPr lang="en-US" altLang="en-US" sz="2400" dirty="0" smtClean="0">
                <a:sym typeface="Symbol" panose="05050102010706020507" pitchFamily="18" charset="2"/>
              </a:rPr>
              <a:t>(</a:t>
            </a:r>
            <a:r>
              <a:rPr lang="en-US" altLang="en-US" sz="2400" i="1" dirty="0" smtClean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r>
              <a:rPr lang="en-US" altLang="en-US" sz="2400" dirty="0" smtClean="0">
                <a:sym typeface="Symbol" panose="05050102010706020507" pitchFamily="18" charset="2"/>
              </a:rPr>
              <a:t>=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 smtClean="0">
                <a:sym typeface="Symbol" panose="05050102010706020507" pitchFamily="18" charset="2"/>
              </a:rPr>
              <a:t>n </a:t>
            </a:r>
            <a:r>
              <a:rPr lang="en-US" altLang="en-US" sz="2400" dirty="0">
                <a:sym typeface="Symbol" panose="05050102010706020507" pitchFamily="18" charset="2"/>
              </a:rPr>
              <a:t>–</a:t>
            </a:r>
            <a:r>
              <a:rPr lang="en-US" altLang="en-US" sz="2400" i="1" dirty="0" smtClean="0">
                <a:sym typeface="Symbol" panose="05050102010706020507" pitchFamily="18" charset="2"/>
              </a:rPr>
              <a:t> 1</a:t>
            </a:r>
            <a:r>
              <a:rPr lang="en-US" altLang="en-US" sz="2400" dirty="0" smtClean="0">
                <a:sym typeface="Symbol" panose="05050102010706020507" pitchFamily="18" charset="2"/>
              </a:rPr>
              <a:t>) = </a:t>
            </a:r>
            <a:r>
              <a:rPr lang="en-US" altLang="en-US" sz="2400" i="1" dirty="0" smtClean="0">
                <a:sym typeface="Symbol" panose="05050102010706020507" pitchFamily="18" charset="2"/>
              </a:rPr>
              <a:t>n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 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– 1)  (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– 2)  …  2  1 =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!,  </a:t>
            </a:r>
            <a:r>
              <a:rPr lang="en-US" altLang="en-US" sz="2400" dirty="0" err="1">
                <a:sym typeface="Symbol" panose="05050102010706020507" pitchFamily="18" charset="2"/>
              </a:rPr>
              <a:t>jika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 1</a:t>
            </a:r>
            <a:r>
              <a:rPr lang="en-US" altLang="en-US" sz="2400" dirty="0" smtClean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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 …  </a:t>
            </a:r>
            <a:r>
              <a:rPr lang="en-US" altLang="en-US" sz="2400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 err="1" smtClean="0">
                <a:sym typeface="Symbol" panose="05050102010706020507" pitchFamily="18" charset="2"/>
              </a:rPr>
              <a:t>n</a:t>
            </a:r>
            <a:r>
              <a:rPr lang="en-US" altLang="en-US" sz="2400" i="1" baseline="30000" dirty="0" err="1" smtClean="0">
                <a:sym typeface="Symbol" panose="05050102010706020507" pitchFamily="18" charset="2"/>
              </a:rPr>
              <a:t>r</a:t>
            </a:r>
            <a:r>
              <a:rPr lang="en-US" altLang="en-US" sz="2400" i="1" baseline="30000" dirty="0" smtClean="0">
                <a:sym typeface="Symbol" panose="05050102010706020507" pitchFamily="18" charset="2"/>
              </a:rPr>
              <a:t> 	</a:t>
            </a:r>
            <a:r>
              <a:rPr lang="en-US" altLang="en-US" sz="2400" dirty="0" smtClean="0">
                <a:sym typeface="Symbol" panose="05050102010706020507" pitchFamily="18" charset="2"/>
              </a:rPr>
              <a:t>(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Bila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ada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pengulangan</a:t>
            </a:r>
            <a:r>
              <a:rPr lang="en-US" altLang="en-US" sz="2400" dirty="0" smtClean="0">
                <a:sym typeface="Symbol" panose="05050102010706020507" pitchFamily="18" charset="2"/>
              </a:rPr>
              <a:t>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970255" y="3763627"/>
          <a:ext cx="5585576" cy="178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0" name="Equation" r:id="rId3" imgW="3365280" imgH="1079280" progId="Equation.3">
                  <p:embed/>
                </p:oleObj>
              </mc:Choice>
              <mc:Fallback>
                <p:oleObj name="Equation" r:id="rId3" imgW="3365280" imgH="10792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255" y="3763627"/>
                        <a:ext cx="5585576" cy="1789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/>
          </p:nvPr>
        </p:nvGraphicFramePr>
        <p:xfrm>
          <a:off x="8118686" y="4053857"/>
          <a:ext cx="23733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686" y="4053857"/>
                        <a:ext cx="237331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77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ORDER SET (POSET)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bersama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partial order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b="1" i="1" dirty="0"/>
              <a:t>partially ordered set</a:t>
            </a:r>
            <a:r>
              <a:rPr lang="en-US" altLang="en-US" dirty="0"/>
              <a:t>, </a:t>
            </a:r>
            <a:r>
              <a:rPr lang="en-US" altLang="en-US" dirty="0" err="1"/>
              <a:t>atau</a:t>
            </a:r>
            <a:r>
              <a:rPr lang="en-US" altLang="en-US" dirty="0"/>
              <a:t> </a:t>
            </a:r>
            <a:r>
              <a:rPr lang="en-US" altLang="en-US" b="1" i="1" dirty="0" err="1"/>
              <a:t>poset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dituliskan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r>
              <a:rPr lang="en-US" altLang="en-US" dirty="0" err="1">
                <a:sym typeface="Symbol" panose="05050102010706020507" pitchFamily="18" charset="2"/>
              </a:rPr>
              <a:t>D</a:t>
            </a:r>
            <a:r>
              <a:rPr lang="en-US" altLang="en-US" dirty="0" err="1" smtClean="0">
                <a:sym typeface="Symbol" panose="05050102010706020507" pitchFamily="18" charset="2"/>
              </a:rPr>
              <a:t>alam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sebuah</a:t>
            </a:r>
            <a:r>
              <a:rPr lang="en-US" altLang="en-US" i="1" dirty="0">
                <a:sym typeface="Symbol" panose="05050102010706020507" pitchFamily="18" charset="2"/>
              </a:rPr>
              <a:t> partially ordered 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setiap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pasang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tidak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perlu</a:t>
            </a:r>
            <a:r>
              <a:rPr lang="en-US" altLang="en-US" dirty="0">
                <a:sym typeface="Symbol" panose="05050102010706020507" pitchFamily="18" charset="2"/>
              </a:rPr>
              <a:t> comparable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 smtClean="0"/>
              <a:t>Digraph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pengurutan</a:t>
            </a:r>
            <a:r>
              <a:rPr lang="en-US" altLang="en-US" dirty="0"/>
              <a:t> </a:t>
            </a:r>
            <a:r>
              <a:rPr lang="en-US" altLang="en-US" dirty="0" err="1"/>
              <a:t>parsial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direpresentasikan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cara</a:t>
            </a:r>
            <a:r>
              <a:rPr lang="en-US" altLang="en-US" dirty="0"/>
              <a:t> yang </a:t>
            </a:r>
            <a:r>
              <a:rPr lang="en-US" altLang="en-US" dirty="0" err="1"/>
              <a:t>lebih</a:t>
            </a:r>
            <a:r>
              <a:rPr lang="en-US" altLang="en-US" dirty="0"/>
              <a:t> </a:t>
            </a:r>
            <a:r>
              <a:rPr lang="en-US" altLang="en-US" dirty="0" err="1"/>
              <a:t>sederhana</a:t>
            </a:r>
            <a:r>
              <a:rPr lang="en-US" altLang="en-US" dirty="0"/>
              <a:t> </a:t>
            </a:r>
            <a:r>
              <a:rPr lang="en-US" altLang="en-US" dirty="0" err="1"/>
              <a:t>daripada</a:t>
            </a:r>
            <a:r>
              <a:rPr lang="en-US" altLang="en-US" dirty="0"/>
              <a:t> digraph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 smtClean="0"/>
              <a:t>umumnya</a:t>
            </a:r>
            <a:r>
              <a:rPr lang="en-US" altLang="en-US" dirty="0" smtClean="0"/>
              <a:t> (Diagram </a:t>
            </a:r>
            <a:r>
              <a:rPr lang="en-US" altLang="en-US" dirty="0" err="1" smtClean="0"/>
              <a:t>Hasse</a:t>
            </a:r>
            <a:r>
              <a:rPr lang="en-US" altLang="en-US" dirty="0" smtClean="0"/>
              <a:t>)</a:t>
            </a:r>
          </a:p>
          <a:p>
            <a:r>
              <a:rPr lang="en-US" altLang="en-US" dirty="0" err="1" smtClean="0"/>
              <a:t>Elemen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Ekstremum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Maksimal</a:t>
            </a:r>
            <a:r>
              <a:rPr lang="en-US" altLang="en-US" dirty="0" smtClean="0"/>
              <a:t>, Minimal, </a:t>
            </a:r>
            <a:r>
              <a:rPr lang="en-US" altLang="en-US" dirty="0" err="1" smtClean="0"/>
              <a:t>Terbesar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Terkecil</a:t>
            </a:r>
            <a:endParaRPr lang="en-US" altLang="en-US" dirty="0" smtClean="0"/>
          </a:p>
          <a:p>
            <a:r>
              <a:rPr lang="en-US" altLang="en-US" dirty="0" smtClean="0"/>
              <a:t>Upper Bound (Batas </a:t>
            </a:r>
            <a:r>
              <a:rPr lang="en-US" altLang="en-US" dirty="0" err="1" smtClean="0"/>
              <a:t>atas</a:t>
            </a:r>
            <a:r>
              <a:rPr lang="en-US" altLang="en-US" dirty="0" smtClean="0"/>
              <a:t>), Lower Bound (Batas </a:t>
            </a:r>
            <a:r>
              <a:rPr lang="en-US" altLang="en-US" dirty="0" err="1" smtClean="0"/>
              <a:t>bawah</a:t>
            </a:r>
            <a:r>
              <a:rPr lang="en-US" altLang="en-US" dirty="0" smtClean="0"/>
              <a:t>), Least Upper Bound (Batas </a:t>
            </a:r>
            <a:r>
              <a:rPr lang="en-US" altLang="en-US" dirty="0" err="1" smtClean="0"/>
              <a:t>atas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terkecil</a:t>
            </a:r>
            <a:r>
              <a:rPr lang="en-US" altLang="en-US" dirty="0" smtClean="0"/>
              <a:t>) </a:t>
            </a:r>
            <a:r>
              <a:rPr lang="en-US" altLang="en-US" dirty="0" err="1" smtClean="0"/>
              <a:t>dan</a:t>
            </a:r>
            <a:r>
              <a:rPr lang="en-US" altLang="en-US" dirty="0" smtClean="0"/>
              <a:t> Greatest Lower Bound (Batas </a:t>
            </a:r>
            <a:r>
              <a:rPr lang="en-US" altLang="en-US" dirty="0" err="1" smtClean="0"/>
              <a:t>bawah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terbesar</a:t>
            </a:r>
            <a:r>
              <a:rPr lang="en-US" altLang="en-US" dirty="0" smtClean="0"/>
              <a:t>).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1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Lattice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poset</a:t>
            </a:r>
            <a:r>
              <a:rPr lang="en-US" altLang="en-US" dirty="0"/>
              <a:t> (</a:t>
            </a:r>
            <a:r>
              <a:rPr lang="en-US" altLang="en-US" i="1" dirty="0"/>
              <a:t>L</a:t>
            </a:r>
            <a:r>
              <a:rPr lang="en-US" altLang="en-US" dirty="0"/>
              <a:t>, </a:t>
            </a:r>
            <a:r>
              <a:rPr lang="en-US" altLang="en-US" dirty="0">
                <a:sym typeface="Symbol" panose="05050102010706020507" pitchFamily="18" charset="2"/>
              </a:rPr>
              <a:t>) di mana </a:t>
            </a:r>
            <a:r>
              <a:rPr lang="en-US" altLang="en-US" dirty="0" err="1">
                <a:sym typeface="Symbol" panose="05050102010706020507" pitchFamily="18" charset="2"/>
              </a:rPr>
              <a:t>setiap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bagian</a:t>
            </a:r>
            <a:r>
              <a:rPr lang="en-US" altLang="en-US" dirty="0">
                <a:sym typeface="Symbol" panose="05050102010706020507" pitchFamily="18" charset="2"/>
              </a:rPr>
              <a:t> {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} yang </a:t>
            </a:r>
            <a:r>
              <a:rPr lang="en-US" altLang="en-US" dirty="0" err="1">
                <a:sym typeface="Symbol" panose="05050102010706020507" pitchFamily="18" charset="2"/>
              </a:rPr>
              <a:t>terdiri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dua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mempunyai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LUB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GLB.</a:t>
            </a:r>
          </a:p>
          <a:p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bilangan</a:t>
            </a:r>
            <a:r>
              <a:rPr lang="en-US" altLang="en-US" dirty="0"/>
              <a:t> </a:t>
            </a:r>
            <a:r>
              <a:rPr lang="en-US" altLang="en-US" dirty="0" err="1"/>
              <a:t>bulat</a:t>
            </a:r>
            <a:r>
              <a:rPr lang="en-US" altLang="en-US" dirty="0"/>
              <a:t> </a:t>
            </a:r>
            <a:r>
              <a:rPr lang="en-US" altLang="en-US" dirty="0" err="1"/>
              <a:t>positip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seluruh</a:t>
            </a:r>
            <a:r>
              <a:rPr lang="en-US" altLang="en-US" dirty="0"/>
              <a:t> </a:t>
            </a:r>
            <a:r>
              <a:rPr lang="en-US" altLang="en-US" dirty="0" err="1"/>
              <a:t>pembagi</a:t>
            </a:r>
            <a:r>
              <a:rPr lang="en-US" altLang="en-US" dirty="0"/>
              <a:t> </a:t>
            </a:r>
            <a:r>
              <a:rPr lang="en-US" altLang="en-US" dirty="0" err="1"/>
              <a:t>positip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0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5406421" cy="41685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Diketahui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={−1,0,2,4,7)</m:t>
                    </m:r>
                  </m:oMath>
                </a14:m>
                <a:r>
                  <a:rPr lang="en-US" dirty="0" smtClean="0"/>
                  <a:t>.  Temukan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:</a:t>
                </a:r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err="1" smtClean="0"/>
                  <a:t>Diketahui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Temukan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jika</a:t>
                </a:r>
                <a:r>
                  <a:rPr lang="en-US" dirty="0"/>
                  <a:t>:</a:t>
                </a:r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={−2,−1,0,1,2,3}</m:t>
                    </m:r>
                  </m:oMath>
                </a14:m>
                <a:endParaRPr lang="en-US" dirty="0"/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={0,1,2,3,4,5}</m:t>
                    </m:r>
                  </m:oMath>
                </a14:m>
                <a:endParaRPr lang="en-US" dirty="0"/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={1,5,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7,11}</m:t>
                    </m:r>
                  </m:oMath>
                </a14:m>
                <a:endParaRPr lang="en-US" dirty="0"/>
              </a:p>
              <a:p>
                <a:pPr marL="890588" indent="-45720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={2,6,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10,14}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5406421" cy="4168500"/>
              </a:xfrm>
              <a:blipFill>
                <a:blip r:embed="rId2"/>
                <a:stretch>
                  <a:fillRect l="-902" t="-8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122695" y="3746039"/>
            <a:ext cx="39321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+mj-lt"/>
              <a:buAutoNum type="arabicPeriod" startAt="3"/>
            </a:pPr>
            <a:r>
              <a:rPr lang="en-US" sz="2000" dirty="0" err="1" smtClean="0"/>
              <a:t>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termasuk</a:t>
            </a:r>
            <a:r>
              <a:rPr lang="en-US" sz="2000" dirty="0" smtClean="0"/>
              <a:t> </a:t>
            </a:r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apa</a:t>
            </a:r>
            <a:r>
              <a:rPr lang="en-US" sz="2000" dirty="0" smtClean="0"/>
              <a:t> </a:t>
            </a:r>
            <a:r>
              <a:rPr lang="en-US" sz="2000" dirty="0" err="1" smtClean="0"/>
              <a:t>saja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no. 1 </a:t>
            </a:r>
            <a:r>
              <a:rPr lang="en-US" sz="2000" dirty="0" err="1" smtClean="0"/>
              <a:t>dan</a:t>
            </a:r>
            <a:r>
              <a:rPr lang="en-US" sz="2000" dirty="0" smtClean="0"/>
              <a:t>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52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permutasi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Posisikan</a:t>
            </a:r>
            <a:r>
              <a:rPr lang="en-US" dirty="0" smtClean="0"/>
              <a:t> </a:t>
            </a: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[1,2,3,4,5,6}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234561, 231456, 165432, 156423, 543216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Posisikan</a:t>
            </a:r>
            <a:r>
              <a:rPr lang="en-US" dirty="0"/>
              <a:t> </a:t>
            </a:r>
            <a:r>
              <a:rPr lang="en-US" dirty="0" err="1"/>
              <a:t>permutasi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[</a:t>
            </a:r>
            <a:r>
              <a:rPr lang="en-US" dirty="0" smtClean="0"/>
              <a:t>1,2,3,4,5,6,7,8}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  <a:r>
              <a:rPr lang="en-US" dirty="0" smtClean="0"/>
              <a:t>31528764, 23587416, 1623547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Tuliskan</a:t>
            </a:r>
            <a:r>
              <a:rPr lang="en-US" dirty="0" smtClean="0"/>
              <a:t> invers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permutasi</a:t>
            </a:r>
            <a:r>
              <a:rPr lang="en-US" dirty="0" smtClean="0"/>
              <a:t> yang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no. 1 </a:t>
            </a:r>
            <a:r>
              <a:rPr lang="en-US" dirty="0" err="1" smtClean="0"/>
              <a:t>dan</a:t>
            </a:r>
            <a:r>
              <a:rPr lang="en-US" dirty="0" smtClean="0"/>
              <a:t>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permutasi</a:t>
            </a:r>
            <a:r>
              <a:rPr lang="en-US" dirty="0" smtClean="0"/>
              <a:t> no. 1 </a:t>
            </a:r>
            <a:r>
              <a:rPr lang="en-US" dirty="0" err="1" smtClean="0"/>
              <a:t>dan</a:t>
            </a:r>
            <a:r>
              <a:rPr lang="en-US" dirty="0" smtClean="0"/>
              <a:t> 2 </a:t>
            </a:r>
            <a:r>
              <a:rPr lang="en-US" dirty="0" err="1" smtClean="0"/>
              <a:t>apakah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genap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ganjil</a:t>
            </a:r>
            <a:r>
              <a:rPr lang="en-US" dirty="0" smtClean="0"/>
              <a:t>?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1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permutasi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(variable) di </a:t>
            </a:r>
            <a:r>
              <a:rPr lang="en-US" dirty="0" err="1" smtClean="0"/>
              <a:t>dalam</a:t>
            </a:r>
            <a:r>
              <a:rPr lang="en-US" dirty="0" smtClean="0"/>
              <a:t> Bahasa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.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peubah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(</a:t>
            </a:r>
            <a:r>
              <a:rPr lang="en-US" dirty="0" err="1" smtClean="0"/>
              <a:t>tinjau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: </a:t>
            </a:r>
            <a:r>
              <a:rPr lang="en-US" dirty="0" err="1" smtClean="0"/>
              <a:t>huruf</a:t>
            </a:r>
            <a:r>
              <a:rPr lang="en-US" dirty="0" smtClean="0"/>
              <a:t> capital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kapital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dibedakan</a:t>
            </a:r>
            <a:r>
              <a:rPr lang="en-US" dirty="0" smtClean="0"/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dibolehkan</a:t>
            </a:r>
            <a:r>
              <a:rPr lang="en-US" dirty="0" smtClean="0"/>
              <a:t>,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empat-angka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dibentuk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angka-angka</a:t>
            </a:r>
            <a:r>
              <a:rPr lang="en-US" dirty="0" smtClean="0"/>
              <a:t> 1,2,3,5,7,8?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100 </a:t>
            </a:r>
            <a:r>
              <a:rPr lang="en-US" dirty="0" err="1" smtClean="0"/>
              <a:t>mahasiswa</a:t>
            </a:r>
            <a:r>
              <a:rPr lang="en-US" dirty="0" smtClean="0"/>
              <a:t>, 40 orang </a:t>
            </a:r>
            <a:r>
              <a:rPr lang="en-US" dirty="0" err="1" smtClean="0"/>
              <a:t>diantaranya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.</a:t>
            </a:r>
          </a:p>
          <a:p>
            <a:pPr marL="890588" indent="-457200">
              <a:buFont typeface="+mj-lt"/>
              <a:buAutoNum type="alphaLcPeriod"/>
            </a:pP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)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panitia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panitia</a:t>
            </a:r>
            <a:r>
              <a:rPr lang="en-US" dirty="0"/>
              <a:t> 10-orang?</a:t>
            </a:r>
          </a:p>
          <a:p>
            <a:pPr marL="890588" indent="-457200">
              <a:buFont typeface="+mj-lt"/>
              <a:buAutoNum type="alphaLcPeriod"/>
            </a:pP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(a)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laki-laki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perempuan</a:t>
            </a:r>
            <a:r>
              <a:rPr lang="en-US" dirty="0"/>
              <a:t>?</a:t>
            </a:r>
          </a:p>
          <a:p>
            <a:pPr marL="890588" indent="-457200">
              <a:buFont typeface="+mj-lt"/>
              <a:buAutoNum type="alphaLcPeriod"/>
            </a:pPr>
            <a:r>
              <a:rPr lang="en-US" dirty="0" err="1"/>
              <a:t>Ualngi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(a</a:t>
            </a:r>
            <a:r>
              <a:rPr lang="en-US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enam</a:t>
            </a:r>
            <a:r>
              <a:rPr lang="en-US" dirty="0" smtClean="0"/>
              <a:t> </a:t>
            </a:r>
            <a:r>
              <a:rPr lang="en-US" dirty="0" err="1" smtClean="0"/>
              <a:t>laki-laki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</a:t>
            </a:r>
            <a:r>
              <a:rPr lang="en-US" dirty="0" err="1" smtClean="0"/>
              <a:t>perempuan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118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1767</TotalTime>
  <Words>681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Gill Sans MT</vt:lpstr>
      <vt:lpstr>Symbol</vt:lpstr>
      <vt:lpstr>Wingdings 2</vt:lpstr>
      <vt:lpstr>Gallery</vt:lpstr>
      <vt:lpstr>Equation</vt:lpstr>
      <vt:lpstr>matematika diskrit 2: LATIHAN UAS</vt:lpstr>
      <vt:lpstr>FUNGSI: setiap himpunan f(n) bernilai tunggal, f sebuah fungsi</vt:lpstr>
      <vt:lpstr>PERMUTASI: Sebuah bijeksi dari sebuah himpunan A ke dirinya sendiri disebut sebuah permutasi dari A</vt:lpstr>
      <vt:lpstr>PERMUTASI DAN KOMBINASI </vt:lpstr>
      <vt:lpstr>PARTIALLY ORDER SET (POSET)</vt:lpstr>
      <vt:lpstr>LATTICES</vt:lpstr>
      <vt:lpstr>Latihan fungsi</vt:lpstr>
      <vt:lpstr>Latihan permutasi</vt:lpstr>
      <vt:lpstr>Latihan permutasi dan kombinasi</vt:lpstr>
      <vt:lpstr>Latihan poset</vt:lpstr>
      <vt:lpstr>Latihan lattices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Windows User</cp:lastModifiedBy>
  <cp:revision>95</cp:revision>
  <dcterms:created xsi:type="dcterms:W3CDTF">2019-08-28T09:29:55Z</dcterms:created>
  <dcterms:modified xsi:type="dcterms:W3CDTF">2019-12-21T08:38:04Z</dcterms:modified>
</cp:coreProperties>
</file>