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B1A856-3A70-4E02-B233-5E65B55B57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16853A5-24FE-4D73-9249-2C3D3E210E03}" type="datetimeFigureOut">
              <a:rPr lang="en-US" smtClean="0"/>
              <a:t>3/20/2014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B1A856-3A70-4E02-B233-5E65B55B573F}"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16853A5-24FE-4D73-9249-2C3D3E210E03}" type="datetimeFigureOut">
              <a:rPr lang="en-US" smtClean="0"/>
              <a:t>3/20/2014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7B1A856-3A70-4E02-B233-5E65B55B57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581400"/>
            <a:ext cx="7772400" cy="3581400"/>
          </a:xfrm>
        </p:spPr>
        <p:txBody>
          <a:bodyPr>
            <a:noAutofit/>
          </a:bodyPr>
          <a:lstStyle/>
          <a:p>
            <a:pPr algn="ctr"/>
            <a:r>
              <a:rPr lang="en-US" sz="4000" dirty="0" err="1" smtClean="0">
                <a:solidFill>
                  <a:schemeClr val="tx1"/>
                </a:solidFill>
              </a:rPr>
              <a:t>Sujet</a:t>
            </a:r>
            <a:r>
              <a:rPr lang="en-US" sz="4000" dirty="0" smtClean="0">
                <a:solidFill>
                  <a:schemeClr val="tx1"/>
                </a:solidFill>
              </a:rPr>
              <a:t> du </a:t>
            </a:r>
            <a:r>
              <a:rPr lang="en-US" sz="4000" dirty="0" err="1" smtClean="0">
                <a:solidFill>
                  <a:schemeClr val="tx1"/>
                </a:solidFill>
              </a:rPr>
              <a:t>projet</a:t>
            </a:r>
            <a:r>
              <a:rPr lang="en-US" sz="4000" dirty="0" smtClean="0">
                <a:solidFill>
                  <a:schemeClr val="tx1"/>
                </a:solidFill>
              </a:rPr>
              <a:t> </a:t>
            </a:r>
            <a:r>
              <a:rPr lang="en-US" sz="3600" dirty="0" smtClean="0">
                <a:solidFill>
                  <a:schemeClr val="tx1"/>
                </a:solidFill>
              </a:rPr>
              <a:t>:</a:t>
            </a:r>
            <a:r>
              <a:rPr lang="en-US" sz="3600" dirty="0" smtClean="0"/>
              <a:t> </a:t>
            </a:r>
            <a:r>
              <a:rPr lang="fr-FR" sz="3600" dirty="0" smtClean="0"/>
              <a:t>Algorithmes de cryptage avec un client</a:t>
            </a:r>
            <a:br>
              <a:rPr lang="fr-FR" sz="3600" dirty="0" smtClean="0"/>
            </a:br>
            <a:r>
              <a:rPr lang="en-US" sz="3600" dirty="0" smtClean="0"/>
              <a:t>pour </a:t>
            </a:r>
            <a:r>
              <a:rPr lang="en-US" sz="3600" dirty="0" err="1" smtClean="0"/>
              <a:t>décryptage</a:t>
            </a:r>
            <a:r>
              <a:rPr lang="en-US" sz="3600" dirty="0" smtClean="0"/>
              <a:t/>
            </a:r>
            <a:br>
              <a:rPr lang="en-US" sz="3600" dirty="0" smtClean="0"/>
            </a:br>
            <a:r>
              <a:rPr lang="en-US" sz="3600" dirty="0" smtClean="0"/>
              <a:t/>
            </a:r>
            <a:br>
              <a:rPr lang="en-US" sz="3600" dirty="0" smtClean="0"/>
            </a:br>
            <a:r>
              <a:rPr lang="en-US" sz="4000" dirty="0" err="1" smtClean="0">
                <a:solidFill>
                  <a:schemeClr val="tx1"/>
                </a:solidFill>
              </a:rPr>
              <a:t>Equipe</a:t>
            </a:r>
            <a:r>
              <a:rPr lang="en-US" sz="4000" dirty="0" smtClean="0">
                <a:solidFill>
                  <a:schemeClr val="tx1"/>
                </a:solidFill>
              </a:rPr>
              <a:t>:</a:t>
            </a:r>
            <a:r>
              <a:rPr lang="en-US" sz="3600" dirty="0" smtClean="0"/>
              <a:t/>
            </a:r>
            <a:br>
              <a:rPr lang="en-US" sz="3600" dirty="0" smtClean="0"/>
            </a:br>
            <a:r>
              <a:rPr lang="en-US" sz="3200" dirty="0" err="1" smtClean="0"/>
              <a:t>Alexe</a:t>
            </a:r>
            <a:r>
              <a:rPr lang="en-US" sz="3200" dirty="0" smtClean="0"/>
              <a:t> Iulia</a:t>
            </a:r>
            <a:br>
              <a:rPr lang="en-US" sz="3200" dirty="0" smtClean="0"/>
            </a:br>
            <a:r>
              <a:rPr lang="en-US" sz="3200" dirty="0" err="1" smtClean="0"/>
              <a:t>Nitulescu</a:t>
            </a:r>
            <a:r>
              <a:rPr lang="en-US" sz="3200" dirty="0" smtClean="0"/>
              <a:t> Gabriela</a:t>
            </a:r>
            <a:br>
              <a:rPr lang="en-US" sz="3200" dirty="0" smtClean="0"/>
            </a:br>
            <a:r>
              <a:rPr lang="en-US" sz="3200" dirty="0" err="1" smtClean="0"/>
              <a:t>Vlasceanu</a:t>
            </a:r>
            <a:r>
              <a:rPr lang="en-US" sz="3200" dirty="0" smtClean="0"/>
              <a:t> </a:t>
            </a:r>
            <a:r>
              <a:rPr lang="en-US" sz="3200" dirty="0" err="1" smtClean="0"/>
              <a:t>Sorina</a:t>
            </a:r>
            <a:r>
              <a:rPr lang="en-US" sz="3600" dirty="0" smtClean="0"/>
              <a:t/>
            </a:r>
            <a:br>
              <a:rPr lang="en-US" sz="3600" dirty="0" smtClean="0"/>
            </a:br>
            <a:r>
              <a:rPr lang="en-US" sz="3600" dirty="0" smtClean="0"/>
              <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457200"/>
            <a:ext cx="7772400" cy="2362200"/>
          </a:xfrm>
        </p:spPr>
        <p:txBody>
          <a:bodyPr>
            <a:normAutofit fontScale="90000"/>
          </a:bodyPr>
          <a:lstStyle/>
          <a:p>
            <a:pPr algn="l"/>
            <a:r>
              <a:rPr lang="en-US" sz="2000" b="0" dirty="0" smtClean="0">
                <a:solidFill>
                  <a:schemeClr val="tx1"/>
                </a:solidFill>
                <a:effectLst/>
              </a:rPr>
              <a:t>	Le </a:t>
            </a:r>
            <a:r>
              <a:rPr lang="en-US" sz="2000" b="0" dirty="0" err="1" smtClean="0">
                <a:solidFill>
                  <a:schemeClr val="tx1"/>
                </a:solidFill>
                <a:effectLst/>
              </a:rPr>
              <a:t>projet</a:t>
            </a:r>
            <a:r>
              <a:rPr lang="en-US" sz="2000" b="0" dirty="0" smtClean="0">
                <a:solidFill>
                  <a:schemeClr val="tx1"/>
                </a:solidFill>
                <a:effectLst/>
              </a:rPr>
              <a:t> </a:t>
            </a:r>
            <a:r>
              <a:rPr lang="en-US" sz="2000" b="0" dirty="0" err="1" smtClean="0">
                <a:solidFill>
                  <a:schemeClr val="tx1"/>
                </a:solidFill>
                <a:effectLst/>
              </a:rPr>
              <a:t>consiste</a:t>
            </a:r>
            <a:r>
              <a:rPr lang="en-US" sz="2000" b="0" dirty="0" smtClean="0">
                <a:solidFill>
                  <a:schemeClr val="tx1"/>
                </a:solidFill>
                <a:effectLst/>
              </a:rPr>
              <a:t> </a:t>
            </a:r>
            <a:r>
              <a:rPr lang="en-US" sz="2000" b="0" dirty="0" err="1" smtClean="0">
                <a:solidFill>
                  <a:schemeClr val="tx1"/>
                </a:solidFill>
                <a:effectLst/>
              </a:rPr>
              <a:t>dans</a:t>
            </a:r>
            <a:r>
              <a:rPr lang="en-US" sz="2000" b="0" dirty="0" smtClean="0">
                <a:solidFill>
                  <a:schemeClr val="tx1"/>
                </a:solidFill>
                <a:effectLst/>
              </a:rPr>
              <a:t> le </a:t>
            </a:r>
            <a:r>
              <a:rPr lang="en-US" sz="2000" b="0" dirty="0" err="1" smtClean="0">
                <a:solidFill>
                  <a:schemeClr val="tx1"/>
                </a:solidFill>
                <a:effectLst/>
              </a:rPr>
              <a:t>cryptage</a:t>
            </a:r>
            <a:r>
              <a:rPr lang="en-US" sz="2000" b="0" dirty="0" smtClean="0">
                <a:solidFill>
                  <a:schemeClr val="tx1"/>
                </a:solidFill>
                <a:effectLst/>
              </a:rPr>
              <a:t> et </a:t>
            </a:r>
            <a:r>
              <a:rPr lang="en-US" sz="2000" b="0" dirty="0" err="1" smtClean="0">
                <a:solidFill>
                  <a:schemeClr val="tx1"/>
                </a:solidFill>
                <a:effectLst/>
              </a:rPr>
              <a:t>decryptage</a:t>
            </a:r>
            <a:r>
              <a:rPr lang="en-US" sz="2000" b="0" dirty="0" smtClean="0">
                <a:solidFill>
                  <a:schemeClr val="tx1"/>
                </a:solidFill>
                <a:effectLst/>
              </a:rPr>
              <a:t> d’un message en </a:t>
            </a:r>
            <a:r>
              <a:rPr lang="en-US" sz="2000" b="0" dirty="0" err="1" smtClean="0">
                <a:solidFill>
                  <a:schemeClr val="tx1"/>
                </a:solidFill>
                <a:effectLst/>
              </a:rPr>
              <a:t>utilisant</a:t>
            </a:r>
            <a:r>
              <a:rPr lang="en-US" sz="2000" b="0" dirty="0" smtClean="0">
                <a:solidFill>
                  <a:schemeClr val="tx1"/>
                </a:solidFill>
                <a:effectLst/>
              </a:rPr>
              <a:t> </a:t>
            </a:r>
            <a:r>
              <a:rPr lang="en-US" sz="2000" b="0" dirty="0" err="1" smtClean="0">
                <a:solidFill>
                  <a:schemeClr val="tx1"/>
                </a:solidFill>
                <a:effectLst/>
              </a:rPr>
              <a:t>deux</a:t>
            </a:r>
            <a:r>
              <a:rPr lang="en-US" sz="2000" b="0" dirty="0" smtClean="0">
                <a:solidFill>
                  <a:schemeClr val="tx1"/>
                </a:solidFill>
                <a:effectLst/>
              </a:rPr>
              <a:t> </a:t>
            </a:r>
            <a:r>
              <a:rPr lang="en-US" sz="2000" b="0" dirty="0" err="1" smtClean="0">
                <a:solidFill>
                  <a:schemeClr val="tx1"/>
                </a:solidFill>
                <a:effectLst/>
              </a:rPr>
              <a:t>algorithmes</a:t>
            </a:r>
            <a:r>
              <a:rPr lang="en-US" sz="2000" b="0" dirty="0" smtClean="0">
                <a:solidFill>
                  <a:schemeClr val="tx1"/>
                </a:solidFill>
                <a:effectLst/>
              </a:rPr>
              <a:t> </a:t>
            </a:r>
            <a:r>
              <a:rPr lang="en-US" sz="2000" b="0" dirty="0" err="1" smtClean="0">
                <a:solidFill>
                  <a:schemeClr val="tx1"/>
                </a:solidFill>
                <a:effectLst/>
              </a:rPr>
              <a:t>specifiques</a:t>
            </a:r>
            <a:r>
              <a:rPr lang="en-US" sz="2000" b="0" dirty="0" smtClean="0">
                <a:solidFill>
                  <a:schemeClr val="tx1"/>
                </a:solidFill>
                <a:effectLst/>
              </a:rPr>
              <a:t>: </a:t>
            </a:r>
            <a:r>
              <a:rPr lang="en-US" sz="2000" b="0" dirty="0" err="1" smtClean="0">
                <a:solidFill>
                  <a:schemeClr val="tx1"/>
                </a:solidFill>
                <a:effectLst/>
              </a:rPr>
              <a:t>cesar</a:t>
            </a:r>
            <a:r>
              <a:rPr lang="en-US" sz="2000" b="0" dirty="0" smtClean="0">
                <a:solidFill>
                  <a:schemeClr val="tx1"/>
                </a:solidFill>
                <a:effectLst/>
              </a:rPr>
              <a:t> et </a:t>
            </a:r>
            <a:r>
              <a:rPr lang="en-US" sz="2000" b="0" dirty="0" err="1" smtClean="0">
                <a:solidFill>
                  <a:schemeClr val="tx1"/>
                </a:solidFill>
                <a:effectLst/>
              </a:rPr>
              <a:t>scytal</a:t>
            </a:r>
            <a:r>
              <a:rPr lang="en-US" sz="2000" b="0" dirty="0" smtClean="0">
                <a:solidFill>
                  <a:schemeClr val="tx1"/>
                </a:solidFill>
                <a:effectLst/>
              </a:rPr>
              <a:t>. Pour </a:t>
            </a:r>
            <a:r>
              <a:rPr lang="en-US" sz="2000" b="0" dirty="0" err="1" smtClean="0">
                <a:solidFill>
                  <a:schemeClr val="tx1"/>
                </a:solidFill>
                <a:effectLst/>
              </a:rPr>
              <a:t>faciliter</a:t>
            </a:r>
            <a:r>
              <a:rPr lang="en-US" sz="2000" b="0" dirty="0" smtClean="0">
                <a:solidFill>
                  <a:schemeClr val="tx1"/>
                </a:solidFill>
                <a:effectLst/>
              </a:rPr>
              <a:t> </a:t>
            </a:r>
            <a:r>
              <a:rPr lang="en-US" sz="2000" b="0" dirty="0" err="1" smtClean="0">
                <a:solidFill>
                  <a:schemeClr val="tx1"/>
                </a:solidFill>
                <a:effectLst/>
              </a:rPr>
              <a:t>l’interaction</a:t>
            </a:r>
            <a:r>
              <a:rPr lang="en-US" sz="2000" b="0" dirty="0" smtClean="0">
                <a:solidFill>
                  <a:schemeClr val="tx1"/>
                </a:solidFill>
                <a:effectLst/>
              </a:rPr>
              <a:t> avec </a:t>
            </a:r>
            <a:r>
              <a:rPr lang="en-US" sz="2000" b="0" dirty="0" err="1" smtClean="0">
                <a:solidFill>
                  <a:schemeClr val="tx1"/>
                </a:solidFill>
                <a:effectLst/>
              </a:rPr>
              <a:t>l’utilisateur</a:t>
            </a:r>
            <a:r>
              <a:rPr lang="en-US" sz="2000" b="0" dirty="0" smtClean="0">
                <a:solidFill>
                  <a:schemeClr val="tx1"/>
                </a:solidFill>
                <a:effectLst/>
              </a:rPr>
              <a:t>, on a </a:t>
            </a:r>
            <a:r>
              <a:rPr lang="en-US" sz="2000" b="0" dirty="0" err="1" smtClean="0">
                <a:solidFill>
                  <a:schemeClr val="tx1"/>
                </a:solidFill>
                <a:effectLst/>
              </a:rPr>
              <a:t>crée</a:t>
            </a:r>
            <a:r>
              <a:rPr lang="en-US" sz="2000" b="0" dirty="0" smtClean="0">
                <a:solidFill>
                  <a:schemeClr val="tx1"/>
                </a:solidFill>
                <a:effectLst/>
              </a:rPr>
              <a:t> </a:t>
            </a:r>
            <a:r>
              <a:rPr lang="en-US" sz="2000" b="0" dirty="0" err="1" smtClean="0">
                <a:solidFill>
                  <a:schemeClr val="tx1"/>
                </a:solidFill>
                <a:effectLst/>
              </a:rPr>
              <a:t>une</a:t>
            </a:r>
            <a:r>
              <a:rPr lang="en-US" sz="2000" b="0" dirty="0" smtClean="0">
                <a:solidFill>
                  <a:schemeClr val="tx1"/>
                </a:solidFill>
                <a:effectLst/>
              </a:rPr>
              <a:t> page web, </a:t>
            </a:r>
            <a:r>
              <a:rPr lang="en-US" sz="2000" b="0" dirty="0" err="1" smtClean="0">
                <a:solidFill>
                  <a:schemeClr val="tx1"/>
                </a:solidFill>
                <a:effectLst/>
              </a:rPr>
              <a:t>ou</a:t>
            </a:r>
            <a:r>
              <a:rPr lang="en-US" sz="2000" b="0" dirty="0" smtClean="0">
                <a:solidFill>
                  <a:schemeClr val="tx1"/>
                </a:solidFill>
                <a:effectLst/>
              </a:rPr>
              <a:t> </a:t>
            </a:r>
            <a:r>
              <a:rPr lang="en-US" sz="2000" b="0" dirty="0" err="1" smtClean="0">
                <a:solidFill>
                  <a:schemeClr val="tx1"/>
                </a:solidFill>
                <a:effectLst/>
              </a:rPr>
              <a:t>l’utilisateur</a:t>
            </a:r>
            <a:r>
              <a:rPr lang="en-US" sz="2000" b="0" dirty="0" smtClean="0">
                <a:solidFill>
                  <a:schemeClr val="tx1"/>
                </a:solidFill>
                <a:effectLst/>
              </a:rPr>
              <a:t> </a:t>
            </a:r>
            <a:r>
              <a:rPr lang="en-US" sz="2000" b="0" dirty="0" err="1" smtClean="0">
                <a:solidFill>
                  <a:schemeClr val="tx1"/>
                </a:solidFill>
                <a:effectLst/>
              </a:rPr>
              <a:t>doit</a:t>
            </a:r>
            <a:r>
              <a:rPr lang="en-US" sz="2000" b="0" dirty="0" smtClean="0">
                <a:solidFill>
                  <a:schemeClr val="tx1"/>
                </a:solidFill>
                <a:effectLst/>
              </a:rPr>
              <a:t> </a:t>
            </a:r>
            <a:r>
              <a:rPr lang="en-US" sz="2000" b="0" dirty="0" err="1" smtClean="0">
                <a:solidFill>
                  <a:schemeClr val="tx1"/>
                </a:solidFill>
                <a:effectLst/>
              </a:rPr>
              <a:t>simplement</a:t>
            </a:r>
            <a:r>
              <a:rPr lang="en-US" sz="2000" b="0" dirty="0" smtClean="0">
                <a:solidFill>
                  <a:schemeClr val="tx1"/>
                </a:solidFill>
                <a:effectLst/>
              </a:rPr>
              <a:t> </a:t>
            </a:r>
            <a:r>
              <a:rPr lang="en-US" sz="2000" b="0" dirty="0" err="1" smtClean="0">
                <a:solidFill>
                  <a:schemeClr val="tx1"/>
                </a:solidFill>
                <a:effectLst/>
              </a:rPr>
              <a:t>introduire</a:t>
            </a:r>
            <a:r>
              <a:rPr lang="en-US" sz="2000" b="0" dirty="0" smtClean="0">
                <a:solidFill>
                  <a:schemeClr val="tx1"/>
                </a:solidFill>
                <a:effectLst/>
              </a:rPr>
              <a:t> le </a:t>
            </a:r>
            <a:r>
              <a:rPr lang="en-US" sz="2000" b="0" dirty="0" err="1" smtClean="0">
                <a:solidFill>
                  <a:schemeClr val="tx1"/>
                </a:solidFill>
                <a:effectLst/>
              </a:rPr>
              <a:t>texte</a:t>
            </a:r>
            <a:r>
              <a:rPr lang="en-US" sz="2000" b="0" dirty="0" smtClean="0">
                <a:solidFill>
                  <a:schemeClr val="tx1"/>
                </a:solidFill>
                <a:effectLst/>
              </a:rPr>
              <a:t> </a:t>
            </a:r>
            <a:r>
              <a:rPr lang="en-US" sz="2000" b="0" dirty="0" err="1" smtClean="0">
                <a:solidFill>
                  <a:schemeClr val="tx1"/>
                </a:solidFill>
                <a:effectLst/>
              </a:rPr>
              <a:t>qu’il</a:t>
            </a:r>
            <a:r>
              <a:rPr lang="en-US" sz="2000" b="0" dirty="0" smtClean="0">
                <a:solidFill>
                  <a:schemeClr val="tx1"/>
                </a:solidFill>
                <a:effectLst/>
              </a:rPr>
              <a:t> </a:t>
            </a:r>
            <a:r>
              <a:rPr lang="en-US" sz="2000" b="0" dirty="0" err="1" smtClean="0">
                <a:solidFill>
                  <a:schemeClr val="tx1"/>
                </a:solidFill>
                <a:effectLst/>
              </a:rPr>
              <a:t>veut</a:t>
            </a:r>
            <a:r>
              <a:rPr lang="en-US" sz="2000" b="0" dirty="0" smtClean="0">
                <a:solidFill>
                  <a:schemeClr val="tx1"/>
                </a:solidFill>
                <a:effectLst/>
              </a:rPr>
              <a:t> coder et </a:t>
            </a:r>
            <a:r>
              <a:rPr lang="en-US" sz="2000" b="0" dirty="0" err="1" smtClean="0">
                <a:solidFill>
                  <a:schemeClr val="tx1"/>
                </a:solidFill>
                <a:effectLst/>
              </a:rPr>
              <a:t>cliquer</a:t>
            </a:r>
            <a:r>
              <a:rPr lang="en-US" sz="2000" b="0" dirty="0" smtClean="0">
                <a:solidFill>
                  <a:schemeClr val="tx1"/>
                </a:solidFill>
                <a:effectLst/>
              </a:rPr>
              <a:t> </a:t>
            </a:r>
            <a:r>
              <a:rPr lang="en-US" sz="2000" b="0" dirty="0" err="1" smtClean="0">
                <a:solidFill>
                  <a:schemeClr val="tx1"/>
                </a:solidFill>
                <a:effectLst/>
              </a:rPr>
              <a:t>sur</a:t>
            </a:r>
            <a:r>
              <a:rPr lang="en-US" sz="2000" b="0" dirty="0" smtClean="0">
                <a:solidFill>
                  <a:schemeClr val="tx1"/>
                </a:solidFill>
                <a:effectLst/>
              </a:rPr>
              <a:t> le </a:t>
            </a:r>
            <a:r>
              <a:rPr lang="en-US" sz="2000" b="0" dirty="0" err="1" smtClean="0">
                <a:solidFill>
                  <a:schemeClr val="tx1"/>
                </a:solidFill>
                <a:effectLst/>
              </a:rPr>
              <a:t>boutton</a:t>
            </a:r>
            <a:r>
              <a:rPr lang="en-US" sz="2000" b="0" dirty="0" smtClean="0">
                <a:solidFill>
                  <a:schemeClr val="tx1"/>
                </a:solidFill>
                <a:effectLst/>
              </a:rPr>
              <a:t> “</a:t>
            </a:r>
            <a:r>
              <a:rPr lang="en-US" sz="2000" b="0" dirty="0" err="1" smtClean="0">
                <a:solidFill>
                  <a:schemeClr val="tx1"/>
                </a:solidFill>
                <a:effectLst/>
              </a:rPr>
              <a:t>codez</a:t>
            </a:r>
            <a:r>
              <a:rPr lang="en-US" sz="2000" b="0" dirty="0" smtClean="0">
                <a:solidFill>
                  <a:schemeClr val="tx1"/>
                </a:solidFill>
                <a:effectLst/>
              </a:rPr>
              <a:t> </a:t>
            </a:r>
            <a:r>
              <a:rPr lang="en-US" sz="2000" b="0" dirty="0" err="1" smtClean="0">
                <a:solidFill>
                  <a:schemeClr val="tx1"/>
                </a:solidFill>
                <a:effectLst/>
              </a:rPr>
              <a:t>cesar</a:t>
            </a:r>
            <a:r>
              <a:rPr lang="en-US" sz="2000" b="0" dirty="0" smtClean="0">
                <a:solidFill>
                  <a:schemeClr val="tx1"/>
                </a:solidFill>
                <a:effectLst/>
              </a:rPr>
              <a:t>” </a:t>
            </a:r>
            <a:r>
              <a:rPr lang="en-US" sz="2000" b="0" dirty="0" err="1" smtClean="0">
                <a:solidFill>
                  <a:schemeClr val="tx1"/>
                </a:solidFill>
                <a:effectLst/>
              </a:rPr>
              <a:t>ou</a:t>
            </a:r>
            <a:r>
              <a:rPr lang="en-US" sz="2000" b="0" dirty="0" smtClean="0">
                <a:solidFill>
                  <a:schemeClr val="tx1"/>
                </a:solidFill>
                <a:effectLst/>
              </a:rPr>
              <a:t> “</a:t>
            </a:r>
            <a:r>
              <a:rPr lang="en-US" sz="2000" b="0" dirty="0" err="1" smtClean="0">
                <a:solidFill>
                  <a:schemeClr val="tx1"/>
                </a:solidFill>
                <a:effectLst/>
              </a:rPr>
              <a:t>codez</a:t>
            </a:r>
            <a:r>
              <a:rPr lang="en-US" sz="2000" b="0" dirty="0" smtClean="0">
                <a:solidFill>
                  <a:schemeClr val="tx1"/>
                </a:solidFill>
                <a:effectLst/>
              </a:rPr>
              <a:t> </a:t>
            </a:r>
            <a:r>
              <a:rPr lang="en-US" sz="2000" b="0" dirty="0" err="1" smtClean="0">
                <a:solidFill>
                  <a:schemeClr val="tx1"/>
                </a:solidFill>
                <a:effectLst/>
              </a:rPr>
              <a:t>scytal</a:t>
            </a:r>
            <a:r>
              <a:rPr lang="en-US" sz="2000" b="0" dirty="0" smtClean="0">
                <a:solidFill>
                  <a:schemeClr val="tx1"/>
                </a:solidFill>
                <a:effectLst/>
              </a:rPr>
              <a:t>”. Le </a:t>
            </a:r>
            <a:r>
              <a:rPr lang="en-US" sz="2000" b="0" dirty="0" err="1" smtClean="0">
                <a:solidFill>
                  <a:schemeClr val="tx1"/>
                </a:solidFill>
                <a:effectLst/>
              </a:rPr>
              <a:t>programme</a:t>
            </a:r>
            <a:r>
              <a:rPr lang="en-US" sz="2000" b="0" dirty="0" smtClean="0">
                <a:solidFill>
                  <a:schemeClr val="tx1"/>
                </a:solidFill>
                <a:effectLst/>
              </a:rPr>
              <a:t> </a:t>
            </a:r>
            <a:r>
              <a:rPr lang="en-US" sz="2000" b="0" dirty="0" err="1" smtClean="0">
                <a:solidFill>
                  <a:schemeClr val="tx1"/>
                </a:solidFill>
                <a:effectLst/>
              </a:rPr>
              <a:t>implemente</a:t>
            </a:r>
            <a:r>
              <a:rPr lang="en-US" sz="2000" b="0" dirty="0" smtClean="0">
                <a:solidFill>
                  <a:schemeClr val="tx1"/>
                </a:solidFill>
                <a:effectLst/>
              </a:rPr>
              <a:t> en </a:t>
            </a:r>
            <a:r>
              <a:rPr lang="en-US" sz="2000" b="0" dirty="0" err="1" smtClean="0">
                <a:solidFill>
                  <a:schemeClr val="tx1"/>
                </a:solidFill>
                <a:effectLst/>
              </a:rPr>
              <a:t>Phyton</a:t>
            </a:r>
            <a:r>
              <a:rPr lang="en-US" sz="2000" b="0" dirty="0" smtClean="0">
                <a:solidFill>
                  <a:schemeClr val="tx1"/>
                </a:solidFill>
                <a:effectLst/>
              </a:rPr>
              <a:t> </a:t>
            </a:r>
            <a:r>
              <a:rPr lang="en-US" sz="2000" b="0" dirty="0" err="1" smtClean="0">
                <a:solidFill>
                  <a:schemeClr val="tx1"/>
                </a:solidFill>
                <a:effectLst/>
              </a:rPr>
              <a:t>va</a:t>
            </a:r>
            <a:r>
              <a:rPr lang="en-US" sz="2000" b="0" dirty="0" smtClean="0">
                <a:solidFill>
                  <a:schemeClr val="tx1"/>
                </a:solidFill>
                <a:effectLst/>
              </a:rPr>
              <a:t> </a:t>
            </a:r>
            <a:r>
              <a:rPr lang="en-US" sz="2000" b="0" dirty="0" err="1" smtClean="0">
                <a:solidFill>
                  <a:schemeClr val="tx1"/>
                </a:solidFill>
                <a:effectLst/>
              </a:rPr>
              <a:t>afficher</a:t>
            </a:r>
            <a:r>
              <a:rPr lang="en-US" sz="2000" b="0" dirty="0" smtClean="0">
                <a:solidFill>
                  <a:schemeClr val="tx1"/>
                </a:solidFill>
                <a:effectLst/>
              </a:rPr>
              <a:t> le message code et </a:t>
            </a:r>
            <a:r>
              <a:rPr lang="en-US" sz="2000" b="0" dirty="0" err="1" smtClean="0">
                <a:solidFill>
                  <a:schemeClr val="tx1"/>
                </a:solidFill>
                <a:effectLst/>
              </a:rPr>
              <a:t>va</a:t>
            </a:r>
            <a:r>
              <a:rPr lang="en-US" sz="2000" b="0" dirty="0" smtClean="0">
                <a:solidFill>
                  <a:schemeClr val="tx1"/>
                </a:solidFill>
                <a:effectLst/>
              </a:rPr>
              <a:t> le decoder </a:t>
            </a:r>
            <a:r>
              <a:rPr lang="en-US" sz="2000" b="0" dirty="0" err="1" smtClean="0">
                <a:solidFill>
                  <a:schemeClr val="tx1"/>
                </a:solidFill>
                <a:effectLst/>
              </a:rPr>
              <a:t>si</a:t>
            </a:r>
            <a:r>
              <a:rPr lang="en-US" sz="2000" b="0" dirty="0" smtClean="0">
                <a:solidFill>
                  <a:schemeClr val="tx1"/>
                </a:solidFill>
                <a:effectLst/>
              </a:rPr>
              <a:t> </a:t>
            </a:r>
            <a:r>
              <a:rPr lang="en-US" sz="2000" b="0" dirty="0" err="1" smtClean="0">
                <a:solidFill>
                  <a:schemeClr val="tx1"/>
                </a:solidFill>
                <a:effectLst/>
              </a:rPr>
              <a:t>l’utilisateur</a:t>
            </a:r>
            <a:r>
              <a:rPr lang="en-US" sz="2000" b="0" dirty="0" smtClean="0">
                <a:solidFill>
                  <a:schemeClr val="tx1"/>
                </a:solidFill>
                <a:effectLst/>
              </a:rPr>
              <a:t> le desire, en </a:t>
            </a:r>
            <a:r>
              <a:rPr lang="en-US" sz="2000" b="0" dirty="0" err="1" smtClean="0">
                <a:solidFill>
                  <a:schemeClr val="tx1"/>
                </a:solidFill>
                <a:effectLst/>
              </a:rPr>
              <a:t>appuyant</a:t>
            </a:r>
            <a:r>
              <a:rPr lang="en-US" sz="2000" b="0" dirty="0" smtClean="0">
                <a:solidFill>
                  <a:schemeClr val="tx1"/>
                </a:solidFill>
                <a:effectLst/>
              </a:rPr>
              <a:t> </a:t>
            </a:r>
            <a:r>
              <a:rPr lang="en-US" sz="2000" b="0" dirty="0" err="1" smtClean="0">
                <a:solidFill>
                  <a:schemeClr val="tx1"/>
                </a:solidFill>
                <a:effectLst/>
              </a:rPr>
              <a:t>sur</a:t>
            </a:r>
            <a:r>
              <a:rPr lang="en-US" sz="2000" b="0" dirty="0" smtClean="0">
                <a:solidFill>
                  <a:schemeClr val="tx1"/>
                </a:solidFill>
                <a:effectLst/>
              </a:rPr>
              <a:t> le </a:t>
            </a:r>
            <a:r>
              <a:rPr lang="en-US" sz="2000" b="0" dirty="0" err="1" smtClean="0">
                <a:solidFill>
                  <a:schemeClr val="tx1"/>
                </a:solidFill>
                <a:effectLst/>
              </a:rPr>
              <a:t>boutton</a:t>
            </a:r>
            <a:r>
              <a:rPr lang="en-US" sz="2000" b="0" dirty="0" smtClean="0">
                <a:solidFill>
                  <a:schemeClr val="tx1"/>
                </a:solidFill>
                <a:effectLst/>
              </a:rPr>
              <a:t> “</a:t>
            </a:r>
            <a:r>
              <a:rPr lang="en-US" sz="2000" b="0" dirty="0" err="1" smtClean="0">
                <a:solidFill>
                  <a:schemeClr val="tx1"/>
                </a:solidFill>
                <a:effectLst/>
              </a:rPr>
              <a:t>Decodez</a:t>
            </a:r>
            <a:r>
              <a:rPr lang="en-US" sz="2000" b="0" dirty="0" smtClean="0">
                <a:solidFill>
                  <a:schemeClr val="tx1"/>
                </a:solidFill>
                <a:effectLst/>
              </a:rPr>
              <a:t>”. </a:t>
            </a:r>
            <a:endParaRPr lang="en-US" sz="2000" b="0" dirty="0">
              <a:solidFill>
                <a:schemeClr val="tx1"/>
              </a:solidFill>
              <a:effectLst/>
            </a:endParaRPr>
          </a:p>
        </p:txBody>
      </p:sp>
      <p:sp>
        <p:nvSpPr>
          <p:cNvPr id="3" name="Subtitle 2"/>
          <p:cNvSpPr>
            <a:spLocks noGrp="1"/>
          </p:cNvSpPr>
          <p:nvPr>
            <p:ph type="subTitle" idx="1"/>
          </p:nvPr>
        </p:nvSpPr>
        <p:spPr>
          <a:xfrm>
            <a:off x="722376" y="3685032"/>
            <a:ext cx="7772400" cy="2334768"/>
          </a:xfrm>
        </p:spPr>
        <p:txBody>
          <a:bodyPr/>
          <a:lstStyle/>
          <a:p>
            <a:endParaRPr lang="en-US" dirty="0"/>
          </a:p>
        </p:txBody>
      </p:sp>
      <p:pic>
        <p:nvPicPr>
          <p:cNvPr id="4" name="Picture 3" descr="se.png"/>
          <p:cNvPicPr>
            <a:picLocks noChangeAspect="1"/>
          </p:cNvPicPr>
          <p:nvPr/>
        </p:nvPicPr>
        <p:blipFill>
          <a:blip r:embed="rId2" cstate="print"/>
          <a:stretch>
            <a:fillRect/>
          </a:stretch>
        </p:blipFill>
        <p:spPr>
          <a:xfrm>
            <a:off x="381000" y="2819400"/>
            <a:ext cx="8382000" cy="362312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762000"/>
            <a:ext cx="7772400" cy="2057400"/>
          </a:xfrm>
        </p:spPr>
        <p:txBody>
          <a:bodyPr/>
          <a:lstStyle/>
          <a:p>
            <a:pPr algn="ctr"/>
            <a:r>
              <a:rPr lang="en-US" dirty="0" err="1" smtClean="0"/>
              <a:t>Qu’est</a:t>
            </a:r>
            <a:r>
              <a:rPr lang="en-US" dirty="0" smtClean="0"/>
              <a:t> </a:t>
            </a:r>
            <a:r>
              <a:rPr lang="en-US" dirty="0" err="1" smtClean="0"/>
              <a:t>ce</a:t>
            </a:r>
            <a:r>
              <a:rPr lang="en-US" dirty="0" smtClean="0"/>
              <a:t> </a:t>
            </a:r>
            <a:r>
              <a:rPr lang="en-US" dirty="0" err="1" smtClean="0"/>
              <a:t>que</a:t>
            </a:r>
            <a:r>
              <a:rPr lang="en-US" dirty="0" smtClean="0"/>
              <a:t> se </a:t>
            </a:r>
            <a:r>
              <a:rPr lang="en-US" dirty="0" err="1" smtClean="0"/>
              <a:t>passe</a:t>
            </a:r>
            <a:r>
              <a:rPr lang="en-US" dirty="0" smtClean="0"/>
              <a:t> “</a:t>
            </a:r>
            <a:r>
              <a:rPr lang="en-US" dirty="0" err="1" smtClean="0"/>
              <a:t>derri</a:t>
            </a:r>
            <a:r>
              <a:rPr lang="fr-FR" dirty="0" smtClean="0"/>
              <a:t>è</a:t>
            </a:r>
            <a:r>
              <a:rPr lang="en-US" dirty="0" smtClean="0"/>
              <a:t>re” ?</a:t>
            </a:r>
            <a:endParaRPr lang="en-US" dirty="0"/>
          </a:p>
        </p:txBody>
      </p:sp>
      <p:sp>
        <p:nvSpPr>
          <p:cNvPr id="3" name="Subtitle 2"/>
          <p:cNvSpPr>
            <a:spLocks noGrp="1"/>
          </p:cNvSpPr>
          <p:nvPr>
            <p:ph type="subTitle" idx="1"/>
          </p:nvPr>
        </p:nvSpPr>
        <p:spPr>
          <a:xfrm>
            <a:off x="722376" y="3685032"/>
            <a:ext cx="7772400" cy="2791968"/>
          </a:xfrm>
        </p:spPr>
        <p:txBody>
          <a:bodyPr/>
          <a:lstStyle/>
          <a:p>
            <a:pPr algn="l"/>
            <a:r>
              <a:rPr lang="en-US" u="sng" dirty="0" err="1" smtClean="0"/>
              <a:t>L’intéraction</a:t>
            </a:r>
            <a:r>
              <a:rPr lang="en-US" u="sng" dirty="0" smtClean="0"/>
              <a:t> entre le client et le </a:t>
            </a:r>
            <a:r>
              <a:rPr lang="en-US" u="sng" dirty="0" err="1" smtClean="0"/>
              <a:t>serveur</a:t>
            </a:r>
            <a:r>
              <a:rPr lang="en-US" u="sng" dirty="0" smtClean="0"/>
              <a:t> </a:t>
            </a:r>
            <a:r>
              <a:rPr lang="en-US" dirty="0" smtClean="0"/>
              <a:t>: </a:t>
            </a:r>
            <a:r>
              <a:rPr lang="en-US" dirty="0" err="1" smtClean="0"/>
              <a:t>est</a:t>
            </a:r>
            <a:r>
              <a:rPr lang="en-US" dirty="0" smtClean="0"/>
              <a:t> </a:t>
            </a:r>
            <a:r>
              <a:rPr lang="en-US" dirty="0" err="1" smtClean="0"/>
              <a:t>realisée</a:t>
            </a:r>
            <a:r>
              <a:rPr lang="en-US" dirty="0" smtClean="0"/>
              <a:t> à</a:t>
            </a:r>
          </a:p>
          <a:p>
            <a:pPr algn="l"/>
            <a:r>
              <a:rPr lang="en-US" dirty="0" smtClean="0"/>
              <a:t> </a:t>
            </a:r>
            <a:r>
              <a:rPr lang="en-US" dirty="0" err="1" smtClean="0"/>
              <a:t>travers</a:t>
            </a:r>
            <a:r>
              <a:rPr lang="en-US" dirty="0" smtClean="0"/>
              <a:t> l’ Hypertext Transfer Protocol (HTTP</a:t>
            </a:r>
            <a:r>
              <a:rPr lang="en-US" dirty="0" smtClean="0"/>
              <a:t>), en </a:t>
            </a:r>
            <a:r>
              <a:rPr lang="en-US" dirty="0" err="1" smtClean="0"/>
              <a:t>utilisant</a:t>
            </a:r>
            <a:r>
              <a:rPr lang="en-US" dirty="0" smtClean="0"/>
              <a:t> les </a:t>
            </a:r>
            <a:r>
              <a:rPr lang="en-US" dirty="0" err="1" smtClean="0"/>
              <a:t>méthodes</a:t>
            </a:r>
            <a:r>
              <a:rPr lang="en-US" dirty="0" smtClean="0"/>
              <a:t> GET et POST </a:t>
            </a:r>
            <a:r>
              <a:rPr lang="en-US" dirty="0" err="1" smtClean="0"/>
              <a:t>consacrées</a:t>
            </a:r>
            <a:r>
              <a:rPr lang="en-US" dirty="0" smtClean="0"/>
              <a:t>. De </a:t>
            </a:r>
            <a:r>
              <a:rPr lang="en-US" dirty="0" err="1" smtClean="0"/>
              <a:t>cette</a:t>
            </a:r>
            <a:r>
              <a:rPr lang="en-US" dirty="0" smtClean="0"/>
              <a:t> </a:t>
            </a:r>
            <a:r>
              <a:rPr lang="en-US" dirty="0" err="1" smtClean="0"/>
              <a:t>fa</a:t>
            </a:r>
            <a:r>
              <a:rPr lang="en-US" dirty="0" err="1" smtClean="0"/>
              <a:t>ç</a:t>
            </a:r>
            <a:r>
              <a:rPr lang="en-US" dirty="0" err="1" smtClean="0"/>
              <a:t>on</a:t>
            </a:r>
            <a:r>
              <a:rPr lang="en-US" dirty="0" smtClean="0"/>
              <a:t>, le message qui a </a:t>
            </a:r>
            <a:r>
              <a:rPr lang="en-US" dirty="0" err="1" smtClean="0"/>
              <a:t>été</a:t>
            </a:r>
            <a:r>
              <a:rPr lang="en-US" dirty="0" smtClean="0"/>
              <a:t> </a:t>
            </a:r>
            <a:r>
              <a:rPr lang="en-US" dirty="0" err="1" smtClean="0"/>
              <a:t>introduit</a:t>
            </a:r>
            <a:r>
              <a:rPr lang="en-US" dirty="0" smtClean="0"/>
              <a:t> par </a:t>
            </a:r>
            <a:r>
              <a:rPr lang="en-US" dirty="0" err="1" smtClean="0"/>
              <a:t>l’utilisateur</a:t>
            </a:r>
            <a:r>
              <a:rPr lang="en-US" dirty="0" smtClean="0"/>
              <a:t> </a:t>
            </a:r>
            <a:r>
              <a:rPr lang="en-US" dirty="0" err="1" smtClean="0"/>
              <a:t>afin</a:t>
            </a:r>
            <a:r>
              <a:rPr lang="en-US" dirty="0" smtClean="0"/>
              <a:t> d’être </a:t>
            </a:r>
            <a:r>
              <a:rPr lang="en-US" dirty="0" err="1" smtClean="0"/>
              <a:t>cripté</a:t>
            </a:r>
            <a:r>
              <a:rPr lang="en-US" dirty="0" smtClean="0"/>
              <a:t>, sera </a:t>
            </a:r>
            <a:r>
              <a:rPr lang="en-US" dirty="0" err="1" smtClean="0"/>
              <a:t>envoyé</a:t>
            </a:r>
            <a:r>
              <a:rPr lang="en-US" dirty="0" smtClean="0"/>
              <a:t> </a:t>
            </a:r>
            <a:r>
              <a:rPr lang="en-US" dirty="0" err="1" smtClean="0"/>
              <a:t>vers</a:t>
            </a:r>
            <a:r>
              <a:rPr lang="en-US" dirty="0" smtClean="0"/>
              <a:t> le </a:t>
            </a:r>
            <a:r>
              <a:rPr lang="en-US" dirty="0" err="1" smtClean="0"/>
              <a:t>serveur</a:t>
            </a:r>
            <a:r>
              <a:rPr lang="en-US" dirty="0" smtClean="0"/>
              <a:t>, le </a:t>
            </a:r>
            <a:r>
              <a:rPr lang="en-US" dirty="0" err="1" smtClean="0"/>
              <a:t>programme</a:t>
            </a:r>
            <a:r>
              <a:rPr lang="en-US" dirty="0" smtClean="0"/>
              <a:t> en python </a:t>
            </a:r>
            <a:r>
              <a:rPr lang="en-US" dirty="0" err="1" smtClean="0"/>
              <a:t>va</a:t>
            </a:r>
            <a:r>
              <a:rPr lang="en-US" dirty="0" smtClean="0"/>
              <a:t> le </a:t>
            </a:r>
            <a:r>
              <a:rPr lang="en-US" dirty="0" err="1" smtClean="0"/>
              <a:t>cripter</a:t>
            </a:r>
            <a:r>
              <a:rPr lang="en-US" dirty="0" smtClean="0"/>
              <a:t> et </a:t>
            </a:r>
            <a:r>
              <a:rPr lang="en-US" dirty="0" err="1" smtClean="0"/>
              <a:t>l’afficher</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83880" cy="838200"/>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Le code César</a:t>
            </a:r>
            <a:endParaRPr lang="en-US" dirty="0"/>
          </a:p>
        </p:txBody>
      </p:sp>
      <p:sp>
        <p:nvSpPr>
          <p:cNvPr id="3" name="Content Placeholder 2"/>
          <p:cNvSpPr>
            <a:spLocks noGrp="1"/>
          </p:cNvSpPr>
          <p:nvPr>
            <p:ph idx="1"/>
          </p:nvPr>
        </p:nvSpPr>
        <p:spPr>
          <a:xfrm>
            <a:off x="533400" y="1600200"/>
            <a:ext cx="8183880" cy="2438400"/>
          </a:xfrm>
        </p:spPr>
        <p:txBody>
          <a:bodyPr>
            <a:normAutofit fontScale="70000" lnSpcReduction="20000"/>
          </a:bodyPr>
          <a:lstStyle/>
          <a:p>
            <a:pPr algn="just"/>
            <a:r>
              <a:rPr lang="fr-FR" dirty="0" smtClean="0"/>
              <a:t>Le chiffrement est en fait une simple substitution </a:t>
            </a:r>
            <a:r>
              <a:rPr lang="fr-FR" dirty="0" err="1" smtClean="0"/>
              <a:t>monoalphabétique</a:t>
            </a:r>
            <a:r>
              <a:rPr lang="fr-FR" dirty="0" smtClean="0"/>
              <a:t>, c'est-à-dire qu'une lettre est remplacée par une seule </a:t>
            </a:r>
            <a:r>
              <a:rPr lang="fr-FR" dirty="0" err="1" smtClean="0"/>
              <a:t>autre.Le</a:t>
            </a:r>
            <a:r>
              <a:rPr lang="fr-FR" dirty="0" smtClean="0"/>
              <a:t> </a:t>
            </a:r>
            <a:r>
              <a:rPr lang="fr-FR" dirty="0" smtClean="0"/>
              <a:t>code de César a la particularité qu'il est basé sur un simple décalage de l'alphabet et, ainsi, si on note A = 1, B = 2, ..., Z = 26, que l'on ajoute une constante et que l'on conserve le résultat modulo 26. On obtient le texte codé</a:t>
            </a:r>
            <a:r>
              <a:rPr lang="fr-FR" dirty="0" smtClean="0"/>
              <a:t>.</a:t>
            </a:r>
          </a:p>
          <a:p>
            <a:pPr algn="just"/>
            <a:r>
              <a:rPr lang="fr-FR" dirty="0" smtClean="0"/>
              <a:t>Dans notre cas, le </a:t>
            </a:r>
            <a:r>
              <a:rPr lang="en-US" dirty="0" err="1" smtClean="0"/>
              <a:t>décalage</a:t>
            </a:r>
            <a:r>
              <a:rPr lang="en-US" dirty="0" smtClean="0"/>
              <a:t> </a:t>
            </a:r>
            <a:r>
              <a:rPr lang="en-US" dirty="0" err="1" smtClean="0"/>
              <a:t>est</a:t>
            </a:r>
            <a:r>
              <a:rPr lang="en-US" dirty="0" smtClean="0"/>
              <a:t> de 2, </a:t>
            </a:r>
            <a:r>
              <a:rPr lang="fr-FR" dirty="0" smtClean="0"/>
              <a:t>la lettre A devient </a:t>
            </a:r>
            <a:r>
              <a:rPr lang="fr-FR" dirty="0" smtClean="0"/>
              <a:t>C, </a:t>
            </a:r>
            <a:r>
              <a:rPr lang="fr-FR" dirty="0" smtClean="0"/>
              <a:t>que l'on nomme la clé</a:t>
            </a:r>
            <a:r>
              <a:rPr lang="fr-FR" dirty="0" smtClean="0"/>
              <a:t>.</a:t>
            </a:r>
          </a:p>
          <a:p>
            <a:endParaRPr lang="fr-FR" dirty="0" smtClean="0"/>
          </a:p>
          <a:p>
            <a:endParaRPr lang="fr-FR" dirty="0" smtClean="0"/>
          </a:p>
          <a:p>
            <a:endParaRPr lang="en-US" dirty="0"/>
          </a:p>
        </p:txBody>
      </p:sp>
      <p:sp>
        <p:nvSpPr>
          <p:cNvPr id="4" name="Content Placeholder 2"/>
          <p:cNvSpPr txBox="1">
            <a:spLocks/>
          </p:cNvSpPr>
          <p:nvPr/>
        </p:nvSpPr>
        <p:spPr>
          <a:xfrm>
            <a:off x="685800" y="3886200"/>
            <a:ext cx="8183880" cy="2514600"/>
          </a:xfrm>
          <a:prstGeom prst="rect">
            <a:avLst/>
          </a:prstGeom>
        </p:spPr>
        <p:txBody>
          <a:bodyPr vert="horz" lIns="182880" tIns="91440">
            <a:normAutofit/>
          </a:bodyPr>
          <a:lstStyle/>
          <a:p>
            <a:r>
              <a:rPr lang="en-US" sz="1600" dirty="0" smtClean="0"/>
              <a:t>def </a:t>
            </a:r>
            <a:r>
              <a:rPr lang="en-US" sz="1600" dirty="0" err="1" smtClean="0"/>
              <a:t>encrypt_cesar</a:t>
            </a:r>
            <a:r>
              <a:rPr lang="en-US" sz="1600" dirty="0" smtClean="0"/>
              <a:t>(self, message, key):</a:t>
            </a:r>
          </a:p>
          <a:p>
            <a:r>
              <a:rPr lang="en-US" sz="1600" dirty="0" smtClean="0"/>
              <a:t>        </a:t>
            </a:r>
            <a:r>
              <a:rPr lang="en-US" sz="1600" dirty="0" err="1" smtClean="0"/>
              <a:t>abc</a:t>
            </a:r>
            <a:r>
              <a:rPr lang="en-US" sz="1600" dirty="0" smtClean="0"/>
              <a:t> = "</a:t>
            </a:r>
            <a:r>
              <a:rPr lang="en-US" sz="1600" dirty="0" err="1" smtClean="0"/>
              <a:t>abcdefghijklmnopqrstuvwxyz</a:t>
            </a:r>
            <a:r>
              <a:rPr lang="en-US" sz="1600" dirty="0" smtClean="0"/>
              <a:t>"</a:t>
            </a:r>
          </a:p>
          <a:p>
            <a:r>
              <a:rPr lang="en-US" sz="1600" dirty="0" smtClean="0"/>
              <a:t>        </a:t>
            </a:r>
            <a:r>
              <a:rPr lang="en-US" sz="1600" dirty="0" err="1" smtClean="0"/>
              <a:t>text_encrypted</a:t>
            </a:r>
            <a:r>
              <a:rPr lang="en-US" sz="1600" dirty="0" smtClean="0"/>
              <a:t> = ''</a:t>
            </a:r>
          </a:p>
          <a:p>
            <a:r>
              <a:rPr lang="en-US" sz="1600" dirty="0" smtClean="0"/>
              <a:t>        for </a:t>
            </a:r>
            <a:r>
              <a:rPr lang="en-US" sz="1600" dirty="0" err="1" smtClean="0"/>
              <a:t>leter</a:t>
            </a:r>
            <a:r>
              <a:rPr lang="en-US" sz="1600" dirty="0" smtClean="0"/>
              <a:t> in message:</a:t>
            </a:r>
          </a:p>
          <a:p>
            <a:r>
              <a:rPr lang="en-US" sz="1600" dirty="0" smtClean="0"/>
              <a:t>                sum = </a:t>
            </a:r>
            <a:r>
              <a:rPr lang="en-US" sz="1600" dirty="0" err="1" smtClean="0"/>
              <a:t>abc.find</a:t>
            </a:r>
            <a:r>
              <a:rPr lang="en-US" sz="1600" dirty="0" smtClean="0"/>
              <a:t>(</a:t>
            </a:r>
            <a:r>
              <a:rPr lang="en-US" sz="1600" dirty="0" err="1" smtClean="0"/>
              <a:t>leter</a:t>
            </a:r>
            <a:r>
              <a:rPr lang="en-US" sz="1600" dirty="0" smtClean="0"/>
              <a:t>) + key</a:t>
            </a:r>
          </a:p>
          <a:p>
            <a:r>
              <a:rPr lang="en-US" sz="1600" dirty="0" smtClean="0"/>
              <a:t>                modulo = </a:t>
            </a:r>
            <a:r>
              <a:rPr lang="en-US" sz="1600" dirty="0" err="1" smtClean="0"/>
              <a:t>int</a:t>
            </a:r>
            <a:r>
              <a:rPr lang="en-US" sz="1600" dirty="0" smtClean="0"/>
              <a:t>(sum) % </a:t>
            </a:r>
            <a:r>
              <a:rPr lang="en-US" sz="1600" dirty="0" err="1" smtClean="0"/>
              <a:t>len</a:t>
            </a:r>
            <a:r>
              <a:rPr lang="en-US" sz="1600" dirty="0" smtClean="0"/>
              <a:t>(</a:t>
            </a:r>
            <a:r>
              <a:rPr lang="en-US" sz="1600" dirty="0" err="1" smtClean="0"/>
              <a:t>abc</a:t>
            </a:r>
            <a:r>
              <a:rPr lang="en-US" sz="1600" dirty="0" smtClean="0"/>
              <a:t>)</a:t>
            </a:r>
          </a:p>
          <a:p>
            <a:r>
              <a:rPr lang="en-US" sz="1600" dirty="0" smtClean="0"/>
              <a:t>                </a:t>
            </a:r>
            <a:r>
              <a:rPr lang="en-US" sz="1600" dirty="0" err="1" smtClean="0"/>
              <a:t>text_encrypted</a:t>
            </a:r>
            <a:r>
              <a:rPr lang="en-US" sz="1600" dirty="0" smtClean="0"/>
              <a:t> = </a:t>
            </a:r>
            <a:r>
              <a:rPr lang="en-US" sz="1600" dirty="0" err="1" smtClean="0"/>
              <a:t>text_encrypted</a:t>
            </a:r>
            <a:r>
              <a:rPr lang="en-US" sz="1600" dirty="0" smtClean="0"/>
              <a:t> + </a:t>
            </a:r>
            <a:r>
              <a:rPr lang="en-US" sz="1600" dirty="0" err="1" smtClean="0"/>
              <a:t>str</a:t>
            </a:r>
            <a:r>
              <a:rPr lang="en-US" sz="1600" dirty="0" smtClean="0"/>
              <a:t>(</a:t>
            </a:r>
            <a:r>
              <a:rPr lang="en-US" sz="1600" dirty="0" err="1" smtClean="0"/>
              <a:t>abc</a:t>
            </a:r>
            <a:r>
              <a:rPr lang="en-US" sz="1600" dirty="0" smtClean="0"/>
              <a:t>[modulo])</a:t>
            </a:r>
          </a:p>
          <a:p>
            <a:r>
              <a:rPr lang="en-US" sz="1600" dirty="0" smtClean="0"/>
              <a:t>        return </a:t>
            </a:r>
            <a:r>
              <a:rPr lang="en-US" sz="1600" dirty="0" err="1" smtClean="0"/>
              <a:t>text_encrypted</a:t>
            </a:r>
            <a:endParaRPr lang="en-US" sz="1600" dirty="0" smtClean="0"/>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fr-FR"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83880" cy="1051560"/>
          </a:xfrm>
        </p:spPr>
        <p:txBody>
          <a:bodyPr>
            <a:normAutofit/>
          </a:bodyPr>
          <a:lstStyle/>
          <a:p>
            <a:pPr algn="ctr"/>
            <a:r>
              <a:rPr lang="en-US" dirty="0" smtClean="0"/>
              <a:t>Le code </a:t>
            </a:r>
            <a:r>
              <a:rPr lang="en-US" dirty="0" err="1" smtClean="0"/>
              <a:t>Scytale</a:t>
            </a:r>
            <a:endParaRPr lang="en-US" dirty="0"/>
          </a:p>
        </p:txBody>
      </p:sp>
      <p:sp>
        <p:nvSpPr>
          <p:cNvPr id="3" name="Content Placeholder 2"/>
          <p:cNvSpPr>
            <a:spLocks noGrp="1"/>
          </p:cNvSpPr>
          <p:nvPr>
            <p:ph idx="1"/>
          </p:nvPr>
        </p:nvSpPr>
        <p:spPr>
          <a:xfrm>
            <a:off x="304800" y="1524000"/>
            <a:ext cx="8305800" cy="2667000"/>
          </a:xfrm>
        </p:spPr>
        <p:txBody>
          <a:bodyPr>
            <a:normAutofit/>
          </a:bodyPr>
          <a:lstStyle/>
          <a:p>
            <a:pPr algn="just"/>
            <a:r>
              <a:rPr lang="fr-FR" sz="2000" dirty="0" smtClean="0"/>
              <a:t>Dans la </a:t>
            </a:r>
            <a:r>
              <a:rPr lang="fr-FR" sz="2000" dirty="0" smtClean="0"/>
              <a:t>G</a:t>
            </a:r>
            <a:r>
              <a:rPr lang="fr-FR" sz="2000" dirty="0" smtClean="0"/>
              <a:t>rèce </a:t>
            </a:r>
            <a:r>
              <a:rPr lang="fr-FR" sz="2000" dirty="0" smtClean="0"/>
              <a:t>A</a:t>
            </a:r>
            <a:r>
              <a:rPr lang="fr-FR" sz="2000" dirty="0" smtClean="0"/>
              <a:t>ntique, il est rapporté l'utilisation de </a:t>
            </a:r>
            <a:r>
              <a:rPr lang="fr-FR" sz="2000" dirty="0" err="1" smtClean="0"/>
              <a:t>batonnets</a:t>
            </a:r>
            <a:r>
              <a:rPr lang="fr-FR" sz="2000" dirty="0" smtClean="0"/>
              <a:t> par les Spartiates avec un message enroulé autour de </a:t>
            </a:r>
            <a:r>
              <a:rPr lang="fr-FR" sz="2000" dirty="0" err="1" smtClean="0"/>
              <a:t>celui-ci:une</a:t>
            </a:r>
            <a:r>
              <a:rPr lang="fr-FR" sz="2000" dirty="0" smtClean="0"/>
              <a:t> </a:t>
            </a:r>
            <a:r>
              <a:rPr lang="fr-FR" sz="2000" dirty="0" err="1" smtClean="0"/>
              <a:t>scytale</a:t>
            </a:r>
            <a:r>
              <a:rPr lang="fr-FR" sz="2000" dirty="0" smtClean="0"/>
              <a:t>. Pour crypter un message, on enroule en spirale une bandelette autour du </a:t>
            </a:r>
            <a:r>
              <a:rPr lang="fr-FR" sz="2000" dirty="0" err="1" smtClean="0"/>
              <a:t>baton</a:t>
            </a:r>
            <a:r>
              <a:rPr lang="fr-FR" sz="2000" dirty="0" smtClean="0"/>
              <a:t> pour ensuite écrire le message. Une fois déroulée la bandelette le texte du message est alors mélangé et pour le lire il suffit de </a:t>
            </a:r>
            <a:r>
              <a:rPr lang="fr-FR" sz="2000" dirty="0" err="1" smtClean="0"/>
              <a:t>réenrouler</a:t>
            </a:r>
            <a:r>
              <a:rPr lang="fr-FR" sz="2000" dirty="0" smtClean="0"/>
              <a:t> le message sur une autre </a:t>
            </a:r>
            <a:r>
              <a:rPr lang="fr-FR" sz="2000" dirty="0" err="1" smtClean="0"/>
              <a:t>scytale</a:t>
            </a:r>
            <a:r>
              <a:rPr lang="fr-FR" sz="2000" dirty="0" smtClean="0"/>
              <a:t>, de même taille</a:t>
            </a:r>
            <a:r>
              <a:rPr lang="fr-FR" sz="1800" dirty="0" smtClean="0"/>
              <a:t>.</a:t>
            </a:r>
          </a:p>
          <a:p>
            <a:pPr algn="just"/>
            <a:endParaRPr lang="fr-FR" sz="1800" dirty="0" smtClean="0"/>
          </a:p>
          <a:p>
            <a:pPr algn="just"/>
            <a:endParaRPr lang="en-US" dirty="0"/>
          </a:p>
        </p:txBody>
      </p:sp>
      <p:pic>
        <p:nvPicPr>
          <p:cNvPr id="1027" name="Picture 3" descr="C:\Users\Sorina\Desktop\Skytale.png"/>
          <p:cNvPicPr>
            <a:picLocks noChangeAspect="1" noChangeArrowheads="1"/>
          </p:cNvPicPr>
          <p:nvPr/>
        </p:nvPicPr>
        <p:blipFill>
          <a:blip r:embed="rId2" cstate="print"/>
          <a:srcRect/>
          <a:stretch>
            <a:fillRect/>
          </a:stretch>
        </p:blipFill>
        <p:spPr bwMode="auto">
          <a:xfrm>
            <a:off x="2133600" y="3962400"/>
            <a:ext cx="3962399" cy="226469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2136648"/>
          </a:xfrm>
        </p:spPr>
        <p:txBody>
          <a:bodyPr>
            <a:normAutofit fontScale="85000" lnSpcReduction="10000"/>
          </a:bodyPr>
          <a:lstStyle/>
          <a:p>
            <a:r>
              <a:rPr lang="fr-FR" dirty="0" smtClean="0"/>
              <a:t>Dans notre cas, pour </a:t>
            </a:r>
            <a:r>
              <a:rPr lang="fr-FR" dirty="0" smtClean="0"/>
              <a:t>le cryptage on a utilisé </a:t>
            </a:r>
            <a:r>
              <a:rPr lang="fr-FR" dirty="0" smtClean="0"/>
              <a:t>une matrice</a:t>
            </a:r>
            <a:r>
              <a:rPr lang="fr-FR" dirty="0" smtClean="0"/>
              <a:t>, </a:t>
            </a:r>
            <a:r>
              <a:rPr lang="fr-FR" dirty="0" smtClean="0"/>
              <a:t>où la </a:t>
            </a:r>
            <a:r>
              <a:rPr lang="fr-FR" dirty="0" smtClean="0"/>
              <a:t>longueur </a:t>
            </a:r>
            <a:r>
              <a:rPr lang="fr-FR" dirty="0" smtClean="0"/>
              <a:t>de la ligne est </a:t>
            </a:r>
            <a:r>
              <a:rPr lang="fr-FR" dirty="0" smtClean="0"/>
              <a:t>égale </a:t>
            </a:r>
            <a:r>
              <a:rPr lang="fr-FR" dirty="0" smtClean="0"/>
              <a:t>a la </a:t>
            </a:r>
            <a:r>
              <a:rPr lang="fr-FR" dirty="0" smtClean="0"/>
              <a:t>clé </a:t>
            </a:r>
            <a:r>
              <a:rPr lang="fr-FR" dirty="0" smtClean="0"/>
              <a:t>et </a:t>
            </a:r>
            <a:r>
              <a:rPr lang="fr-FR" dirty="0" smtClean="0"/>
              <a:t>on a introduit un </a:t>
            </a:r>
            <a:r>
              <a:rPr lang="en-US" dirty="0" err="1" smtClean="0"/>
              <a:t>chaîne</a:t>
            </a:r>
            <a:r>
              <a:rPr lang="fr-FR" dirty="0" smtClean="0"/>
              <a:t> </a:t>
            </a:r>
            <a:r>
              <a:rPr lang="fr-FR" dirty="0" smtClean="0"/>
              <a:t>dans la </a:t>
            </a:r>
            <a:r>
              <a:rPr lang="fr-FR" dirty="0" smtClean="0"/>
              <a:t>matrice. Après, </a:t>
            </a:r>
            <a:r>
              <a:rPr lang="fr-FR" dirty="0" smtClean="0"/>
              <a:t>les lignes se sont </a:t>
            </a:r>
            <a:r>
              <a:rPr lang="fr-FR" dirty="0" smtClean="0"/>
              <a:t>inversées </a:t>
            </a:r>
            <a:r>
              <a:rPr lang="fr-FR" dirty="0" smtClean="0"/>
              <a:t>avec les </a:t>
            </a:r>
            <a:r>
              <a:rPr lang="fr-FR" dirty="0" smtClean="0"/>
              <a:t>colonnes</a:t>
            </a:r>
            <a:r>
              <a:rPr lang="fr-FR" dirty="0" smtClean="0"/>
              <a:t>. Dans le cas de </a:t>
            </a:r>
            <a:r>
              <a:rPr lang="fr-FR" dirty="0" smtClean="0"/>
              <a:t>décryptage on a </a:t>
            </a:r>
            <a:r>
              <a:rPr lang="fr-FR" dirty="0" smtClean="0"/>
              <a:t>fait les </a:t>
            </a:r>
            <a:r>
              <a:rPr lang="fr-FR" dirty="0" smtClean="0"/>
              <a:t>mêmes opérations, mais dans l’ordre inverse.</a:t>
            </a:r>
            <a:endParaRPr lang="en-US" dirty="0"/>
          </a:p>
        </p:txBody>
      </p:sp>
      <p:sp>
        <p:nvSpPr>
          <p:cNvPr id="4" name="Content Placeholder 2"/>
          <p:cNvSpPr txBox="1">
            <a:spLocks/>
          </p:cNvSpPr>
          <p:nvPr/>
        </p:nvSpPr>
        <p:spPr>
          <a:xfrm>
            <a:off x="609600" y="2819400"/>
            <a:ext cx="8183880" cy="3733800"/>
          </a:xfrm>
          <a:prstGeom prst="rect">
            <a:avLst/>
          </a:prstGeom>
        </p:spPr>
        <p:txBody>
          <a:bodyPr vert="horz" lIns="182880" tIns="91440">
            <a:normAutofit fontScale="55000" lnSpcReduction="20000"/>
          </a:bodyPr>
          <a:lstStyle/>
          <a:p>
            <a:r>
              <a:rPr lang="en-US" sz="2800" dirty="0" smtClean="0"/>
              <a:t>  def </a:t>
            </a:r>
            <a:r>
              <a:rPr lang="en-US" sz="2800" dirty="0" err="1" smtClean="0"/>
              <a:t>encrypt_scytal</a:t>
            </a:r>
            <a:r>
              <a:rPr lang="en-US" sz="2800" dirty="0" smtClean="0"/>
              <a:t>(self, text, key):</a:t>
            </a:r>
          </a:p>
          <a:p>
            <a:r>
              <a:rPr lang="en-US" sz="2800" dirty="0" smtClean="0"/>
              <a:t>        if </a:t>
            </a:r>
            <a:r>
              <a:rPr lang="en-US" sz="2800" dirty="0" err="1" smtClean="0"/>
              <a:t>len</a:t>
            </a:r>
            <a:r>
              <a:rPr lang="en-US" sz="2800" dirty="0" smtClean="0"/>
              <a:t>(text) % key == 0:</a:t>
            </a:r>
          </a:p>
          <a:p>
            <a:r>
              <a:rPr lang="en-US" sz="2800" dirty="0" smtClean="0"/>
              <a:t>             </a:t>
            </a:r>
            <a:r>
              <a:rPr lang="en-US" sz="2800" dirty="0" err="1" smtClean="0"/>
              <a:t>rowLength</a:t>
            </a:r>
            <a:r>
              <a:rPr lang="en-US" sz="2800" dirty="0" smtClean="0"/>
              <a:t> = </a:t>
            </a:r>
            <a:r>
              <a:rPr lang="en-US" sz="2800" dirty="0" err="1" smtClean="0"/>
              <a:t>len</a:t>
            </a:r>
            <a:r>
              <a:rPr lang="en-US" sz="2800" dirty="0" smtClean="0"/>
              <a:t>(text) / key</a:t>
            </a:r>
          </a:p>
          <a:p>
            <a:r>
              <a:rPr lang="en-US" sz="2800" dirty="0" smtClean="0"/>
              <a:t>        else:</a:t>
            </a:r>
          </a:p>
          <a:p>
            <a:r>
              <a:rPr lang="en-US" sz="2800" dirty="0" smtClean="0"/>
              <a:t>            </a:t>
            </a:r>
            <a:r>
              <a:rPr lang="en-US" sz="2800" dirty="0" err="1" smtClean="0"/>
              <a:t>rowLength</a:t>
            </a:r>
            <a:r>
              <a:rPr lang="en-US" sz="2800" dirty="0" smtClean="0"/>
              <a:t> = </a:t>
            </a:r>
            <a:r>
              <a:rPr lang="en-US" sz="2800" dirty="0" err="1" smtClean="0"/>
              <a:t>len</a:t>
            </a:r>
            <a:r>
              <a:rPr lang="en-US" sz="2800" dirty="0" smtClean="0"/>
              <a:t>(text) / key + 1</a:t>
            </a:r>
          </a:p>
          <a:p>
            <a:r>
              <a:rPr lang="en-US" sz="2800" dirty="0" smtClean="0"/>
              <a:t>        </a:t>
            </a:r>
            <a:r>
              <a:rPr lang="en-US" sz="2800" dirty="0" err="1" smtClean="0"/>
              <a:t>encryptMatrix</a:t>
            </a:r>
            <a:r>
              <a:rPr lang="en-US" sz="2800" dirty="0" smtClean="0"/>
              <a:t> = [[' ' for </a:t>
            </a:r>
            <a:r>
              <a:rPr lang="en-US" sz="2800" dirty="0" err="1" smtClean="0"/>
              <a:t>i</a:t>
            </a:r>
            <a:r>
              <a:rPr lang="en-US" sz="2800" dirty="0" smtClean="0"/>
              <a:t> in range(</a:t>
            </a:r>
            <a:r>
              <a:rPr lang="en-US" sz="2800" dirty="0" err="1" smtClean="0"/>
              <a:t>rowLength</a:t>
            </a:r>
            <a:r>
              <a:rPr lang="en-US" sz="2800" dirty="0" smtClean="0"/>
              <a:t>)] for j in range(key)]</a:t>
            </a:r>
          </a:p>
          <a:p>
            <a:r>
              <a:rPr lang="en-US" sz="2800" dirty="0" smtClean="0"/>
              <a:t>        for y in range (0,key):</a:t>
            </a:r>
          </a:p>
          <a:p>
            <a:r>
              <a:rPr lang="en-US" sz="2800" dirty="0" smtClean="0"/>
              <a:t>         for x in range (0, </a:t>
            </a:r>
            <a:r>
              <a:rPr lang="en-US" sz="2800" dirty="0" err="1" smtClean="0"/>
              <a:t>rowLength</a:t>
            </a:r>
            <a:r>
              <a:rPr lang="en-US" sz="2800" dirty="0" smtClean="0"/>
              <a:t>):</a:t>
            </a:r>
          </a:p>
          <a:p>
            <a:r>
              <a:rPr lang="en-US" sz="2800" dirty="0" smtClean="0"/>
              <a:t>             if y * </a:t>
            </a:r>
            <a:r>
              <a:rPr lang="en-US" sz="2800" dirty="0" err="1" smtClean="0"/>
              <a:t>rowLength</a:t>
            </a:r>
            <a:r>
              <a:rPr lang="en-US" sz="2800" dirty="0" smtClean="0"/>
              <a:t> + x &lt; </a:t>
            </a:r>
            <a:r>
              <a:rPr lang="en-US" sz="2800" dirty="0" err="1" smtClean="0"/>
              <a:t>len</a:t>
            </a:r>
            <a:r>
              <a:rPr lang="en-US" sz="2800" dirty="0" smtClean="0"/>
              <a:t>(text):</a:t>
            </a:r>
          </a:p>
          <a:p>
            <a:r>
              <a:rPr lang="en-US" sz="2800" dirty="0" smtClean="0"/>
              <a:t>                 </a:t>
            </a:r>
            <a:r>
              <a:rPr lang="en-US" sz="2800" dirty="0" err="1" smtClean="0"/>
              <a:t>encryptMatrix</a:t>
            </a:r>
            <a:r>
              <a:rPr lang="en-US" sz="2800" dirty="0" smtClean="0"/>
              <a:t>[y][x] = text[y * </a:t>
            </a:r>
            <a:r>
              <a:rPr lang="en-US" sz="2800" dirty="0" err="1" smtClean="0"/>
              <a:t>rowLength</a:t>
            </a:r>
            <a:r>
              <a:rPr lang="en-US" sz="2800" dirty="0" smtClean="0"/>
              <a:t> + x]  </a:t>
            </a:r>
          </a:p>
          <a:p>
            <a:r>
              <a:rPr lang="en-US" sz="2800" dirty="0" smtClean="0"/>
              <a:t> </a:t>
            </a:r>
            <a:r>
              <a:rPr lang="en-US" sz="2800" dirty="0"/>
              <a:t> </a:t>
            </a:r>
            <a:r>
              <a:rPr lang="en-US" sz="2800" dirty="0" smtClean="0"/>
              <a:t>      </a:t>
            </a:r>
            <a:r>
              <a:rPr lang="en-US" sz="2800" dirty="0" err="1" smtClean="0"/>
              <a:t>encryptedText</a:t>
            </a:r>
            <a:r>
              <a:rPr lang="en-US" sz="2800" dirty="0" smtClean="0"/>
              <a:t> = ''</a:t>
            </a:r>
          </a:p>
          <a:p>
            <a:r>
              <a:rPr lang="en-US" sz="2800" dirty="0" smtClean="0"/>
              <a:t>        for x in range (0, </a:t>
            </a:r>
            <a:r>
              <a:rPr lang="en-US" sz="2800" dirty="0" err="1" smtClean="0"/>
              <a:t>rowLength</a:t>
            </a:r>
            <a:r>
              <a:rPr lang="en-US" sz="2800" dirty="0" smtClean="0"/>
              <a:t>):</a:t>
            </a:r>
          </a:p>
          <a:p>
            <a:r>
              <a:rPr lang="en-US" sz="2800" dirty="0" smtClean="0"/>
              <a:t>          for y in range (0, key):</a:t>
            </a:r>
          </a:p>
          <a:p>
            <a:r>
              <a:rPr lang="en-US" sz="2800" dirty="0" smtClean="0"/>
              <a:t>            </a:t>
            </a:r>
            <a:r>
              <a:rPr lang="en-US" sz="2800" dirty="0" err="1" smtClean="0"/>
              <a:t>encryptedText</a:t>
            </a:r>
            <a:r>
              <a:rPr lang="en-US" sz="2800" dirty="0" smtClean="0"/>
              <a:t>+=</a:t>
            </a:r>
            <a:r>
              <a:rPr lang="en-US" sz="2800" dirty="0" err="1" smtClean="0"/>
              <a:t>str</a:t>
            </a:r>
            <a:r>
              <a:rPr lang="en-US" sz="2800" dirty="0" smtClean="0"/>
              <a:t>(</a:t>
            </a:r>
            <a:r>
              <a:rPr lang="en-US" sz="2800" dirty="0" err="1" smtClean="0"/>
              <a:t>encryptMatrix</a:t>
            </a:r>
            <a:r>
              <a:rPr lang="en-US" sz="2800" dirty="0" smtClean="0"/>
              <a:t>[y][x])</a:t>
            </a:r>
          </a:p>
          <a:p>
            <a:r>
              <a:rPr lang="en-US" sz="2800" dirty="0" smtClean="0"/>
              <a:t>        </a:t>
            </a:r>
            <a:r>
              <a:rPr lang="en-US" sz="2800" dirty="0" err="1" smtClean="0"/>
              <a:t>finalEncrypted</a:t>
            </a:r>
            <a:r>
              <a:rPr lang="en-US" sz="2800" dirty="0" smtClean="0"/>
              <a:t> = ''.join(</a:t>
            </a:r>
            <a:r>
              <a:rPr lang="en-US" sz="2800" dirty="0" err="1" smtClean="0"/>
              <a:t>encryptedText</a:t>
            </a:r>
            <a:r>
              <a:rPr lang="en-US" sz="2800" dirty="0" smtClean="0"/>
              <a:t>)</a:t>
            </a:r>
          </a:p>
          <a:p>
            <a:r>
              <a:rPr lang="en-US" sz="2800" dirty="0" smtClean="0"/>
              <a:t>        return </a:t>
            </a:r>
            <a:r>
              <a:rPr lang="en-US" sz="2800" dirty="0" err="1" smtClean="0"/>
              <a:t>finalEncrypted</a:t>
            </a:r>
            <a:endParaRPr lang="en-US" sz="2800" dirty="0" smtClean="0"/>
          </a:p>
          <a:p>
            <a:pPr marL="265176" marR="0" lvl="0" indent="-265176" algn="just"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828800"/>
            <a:ext cx="8763000" cy="1828800"/>
          </a:xfrm>
        </p:spPr>
        <p:txBody>
          <a:bodyPr/>
          <a:lstStyle/>
          <a:p>
            <a:pPr algn="ctr"/>
            <a:r>
              <a:rPr lang="en-US" dirty="0" smtClean="0"/>
              <a:t>Merci pour </a:t>
            </a:r>
            <a:r>
              <a:rPr lang="en-US" dirty="0" err="1" smtClean="0"/>
              <a:t>votre</a:t>
            </a:r>
            <a:r>
              <a:rPr lang="en-US" dirty="0" smtClean="0"/>
              <a:t> </a:t>
            </a:r>
            <a:r>
              <a:rPr lang="en-US" dirty="0" smtClean="0"/>
              <a:t>     attention!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148</TotalTime>
  <Words>331</Words>
  <Application>Microsoft Office PowerPoint</Application>
  <PresentationFormat>On-screen Show (4:3)</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Sujet du projet : Algorithmes de cryptage avec un client pour décryptage  Equipe: Alexe Iulia Nitulescu Gabriela Vlasceanu Sorina  </vt:lpstr>
      <vt:lpstr> Le projet consiste dans le cryptage et decryptage d’un message en utilisant deux algorithmes specifiques: cesar et scytal. Pour faciliter l’interaction avec l’utilisateur, on a crée une page web, ou l’utilisateur doit simplement introduire le texte qu’il veut coder et cliquer sur le boutton “codez cesar” ou “codez scytal”. Le programme implemente en Phyton va afficher le message code et va le decoder si l’utilisateur le desire, en appuyant sur le boutton “Decodez”. </vt:lpstr>
      <vt:lpstr>Qu’est ce que se passe “derrière” ?</vt:lpstr>
      <vt:lpstr>             Le code César</vt:lpstr>
      <vt:lpstr>Le code Scytale</vt:lpstr>
      <vt:lpstr>Slide 6</vt:lpstr>
      <vt:lpstr>Merci pour votre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Sujet du projet : Le cryptage</dc:title>
  <dc:creator>Sorina</dc:creator>
  <cp:lastModifiedBy>Sorina</cp:lastModifiedBy>
  <cp:revision>18</cp:revision>
  <dcterms:created xsi:type="dcterms:W3CDTF">2014-03-20T12:45:38Z</dcterms:created>
  <dcterms:modified xsi:type="dcterms:W3CDTF">2014-03-20T15:13:48Z</dcterms:modified>
</cp:coreProperties>
</file>