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0" r:id="rId7"/>
    <p:sldId id="263" r:id="rId8"/>
    <p:sldId id="264" r:id="rId9"/>
    <p:sldId id="265" r:id="rId10"/>
    <p:sldId id="270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45950" y="550582"/>
            <a:ext cx="9870685" cy="2211010"/>
          </a:xfrm>
        </p:spPr>
        <p:txBody>
          <a:bodyPr/>
          <a:lstStyle/>
          <a:p>
            <a:pPr algn="ctr"/>
            <a:r>
              <a:rPr lang="ru-RU" sz="2800" dirty="0" smtClean="0"/>
              <a:t>\</a:t>
            </a:r>
            <a:br>
              <a:rPr lang="ru-RU" sz="2800" dirty="0" smtClean="0"/>
            </a:br>
            <a:r>
              <a:rPr lang="ru-RU" sz="2800" dirty="0">
                <a:cs typeface="Times New Roman" panose="02020603050405020304" pitchFamily="18" charset="0"/>
              </a:rPr>
              <a:t>Министерство образования Республики Беларусь</a:t>
            </a:r>
            <a:r>
              <a:rPr lang="ru-RU" sz="2800" dirty="0"/>
              <a:t/>
            </a:r>
            <a:br>
              <a:rPr lang="ru-RU" sz="2800" dirty="0"/>
            </a:br>
            <a:r>
              <a:rPr lang="ru-RU" sz="2800" dirty="0" smtClean="0"/>
              <a:t>Учреждение </a:t>
            </a:r>
            <a:r>
              <a:rPr lang="ru-RU" sz="2800" dirty="0"/>
              <a:t>образования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ru-RU" sz="2800" dirty="0"/>
              <a:t> «Белорусский государственный университет информатики и радиоэлектроники»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ru-RU" sz="2800" dirty="0"/>
              <a:t>филиал «Минский радиотехнический колледж»</a:t>
            </a:r>
            <a:endParaRPr lang="en-US" sz="2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99093" y="2962190"/>
            <a:ext cx="8825658" cy="861420"/>
          </a:xfrm>
        </p:spPr>
        <p:txBody>
          <a:bodyPr>
            <a:noAutofit/>
          </a:bodyPr>
          <a:lstStyle/>
          <a:p>
            <a:r>
              <a:rPr lang="ru-RU" sz="3200" dirty="0" err="1" smtClean="0">
                <a:solidFill>
                  <a:schemeClr val="bg1"/>
                </a:solidFill>
              </a:rPr>
              <a:t>тЕма</a:t>
            </a:r>
            <a:r>
              <a:rPr lang="ru-RU" sz="3200" dirty="0" smtClean="0">
                <a:solidFill>
                  <a:schemeClr val="bg1"/>
                </a:solidFill>
              </a:rPr>
              <a:t> Дипломного проекта</a:t>
            </a:r>
            <a:r>
              <a:rPr lang="en-US" sz="3200" dirty="0" smtClean="0">
                <a:solidFill>
                  <a:schemeClr val="bg1"/>
                </a:solidFill>
              </a:rPr>
              <a:t>: </a:t>
            </a:r>
            <a:r>
              <a:rPr lang="ru-RU" sz="3200" dirty="0" smtClean="0">
                <a:solidFill>
                  <a:schemeClr val="bg1"/>
                </a:solidFill>
              </a:rPr>
              <a:t>система автозапуска бензинового двигателя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97773" y="5129713"/>
            <a:ext cx="35557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Учащийся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ru-RU" dirty="0" smtClean="0">
                <a:solidFill>
                  <a:schemeClr val="bg1"/>
                </a:solidFill>
              </a:rPr>
              <a:t> Власов Р.Е.</a:t>
            </a:r>
          </a:p>
          <a:p>
            <a:r>
              <a:rPr lang="ru-RU" dirty="0" smtClean="0">
                <a:solidFill>
                  <a:schemeClr val="bg1"/>
                </a:solidFill>
              </a:rPr>
              <a:t>Руководитель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ru-RU" dirty="0" smtClean="0">
                <a:solidFill>
                  <a:schemeClr val="bg1"/>
                </a:solidFill>
              </a:rPr>
              <a:t> Косарева А.А</a:t>
            </a:r>
            <a:r>
              <a:rPr lang="ru-RU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455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63113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88512">
                  <a:extLst>
                    <a:ext uri="{9D8B030D-6E8A-4147-A177-3AD203B41FA5}">
                      <a16:colId xmlns:a16="http://schemas.microsoft.com/office/drawing/2014/main" val="1301740508"/>
                    </a:ext>
                  </a:extLst>
                </a:gridCol>
                <a:gridCol w="3302917">
                  <a:extLst>
                    <a:ext uri="{9D8B030D-6E8A-4147-A177-3AD203B41FA5}">
                      <a16:colId xmlns:a16="http://schemas.microsoft.com/office/drawing/2014/main" val="741081419"/>
                    </a:ext>
                  </a:extLst>
                </a:gridCol>
                <a:gridCol w="5700571">
                  <a:extLst>
                    <a:ext uri="{9D8B030D-6E8A-4147-A177-3AD203B41FA5}">
                      <a16:colId xmlns:a16="http://schemas.microsoft.com/office/drawing/2014/main" val="2819368105"/>
                    </a:ext>
                  </a:extLst>
                </a:gridCol>
              </a:tblGrid>
              <a:tr h="326571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  <a:tab pos="630555" algn="l"/>
                        </a:tabLst>
                      </a:pPr>
                      <a:r>
                        <a:rPr lang="ru-RU" sz="1800" dirty="0">
                          <a:effectLst/>
                        </a:rPr>
                        <a:t>Устройство не запускается 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1573" marR="215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  <a:tab pos="630555" algn="l"/>
                        </a:tabLst>
                      </a:pPr>
                      <a:r>
                        <a:rPr lang="ru-RU" sz="1800" dirty="0">
                          <a:effectLst/>
                        </a:rPr>
                        <a:t>1 отсутствие питания</a:t>
                      </a:r>
                      <a:endParaRPr lang="en-US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  <a:tab pos="630555" algn="l"/>
                        </a:tabLst>
                      </a:pPr>
                      <a:r>
                        <a:rPr lang="ru-RU" sz="1800" dirty="0">
                          <a:effectLst/>
                        </a:rPr>
                        <a:t>2 неполадки в цепи питания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1573" marR="2157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800">
                          <a:effectLst/>
                        </a:rPr>
                        <a:t>1 Диагностика АКБ:</a:t>
                      </a:r>
                      <a:endParaRPr lang="en-US" sz="18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  <a:tab pos="630555" algn="l"/>
                        </a:tabLst>
                      </a:pPr>
                      <a:r>
                        <a:rPr lang="ru-RU" sz="1800">
                          <a:effectLst/>
                        </a:rPr>
                        <a:t>проверка клемм питания Если контакты окислились, их надо зачистить.</a:t>
                      </a:r>
                      <a:endParaRPr lang="en-US" sz="18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  <a:tab pos="630555" algn="l"/>
                        </a:tabLst>
                      </a:pPr>
                      <a:r>
                        <a:rPr lang="ru-RU" sz="1800">
                          <a:effectLst/>
                        </a:rPr>
                        <a:t>2 диагностика цепи питания, замена основных ее компонентов или замена устройства</a:t>
                      </a:r>
                      <a:endParaRPr lang="en-US" sz="180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800">
                          <a:effectLst/>
                        </a:rPr>
                        <a:t>Осмотрите корпус устройства. При наличии трещин на корпусе аккумулятор подлежит замене, поскольку исправить такую проблему невозможно.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573" marR="21573" marT="0" marB="0"/>
                </a:tc>
                <a:extLst>
                  <a:ext uri="{0D108BD9-81ED-4DB2-BD59-A6C34878D82A}">
                    <a16:rowId xmlns:a16="http://schemas.microsoft.com/office/drawing/2014/main" val="3658018550"/>
                  </a:ext>
                </a:extLst>
              </a:tr>
              <a:tr h="130628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800" dirty="0">
                          <a:effectLst/>
                        </a:rPr>
                        <a:t>Нет запуска по таймеру двигателя, датчик температуры </a:t>
                      </a:r>
                      <a:endParaRPr lang="en-US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800" dirty="0">
                          <a:effectLst/>
                        </a:rPr>
                        <a:t>установлен.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573" marR="215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  <a:tab pos="630555" algn="l"/>
                        </a:tabLst>
                      </a:pPr>
                      <a:r>
                        <a:rPr lang="ru-RU" sz="1800" dirty="0">
                          <a:effectLst/>
                        </a:rPr>
                        <a:t>Прошивка микроконтроллера даёт сбой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1573" marR="2157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800">
                          <a:effectLst/>
                        </a:rPr>
                        <a:t>Перепрошить микроконтроллер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573" marR="21573" marT="0" marB="0"/>
                </a:tc>
                <a:extLst>
                  <a:ext uri="{0D108BD9-81ED-4DB2-BD59-A6C34878D82A}">
                    <a16:rowId xmlns:a16="http://schemas.microsoft.com/office/drawing/2014/main" val="1915761113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800">
                          <a:effectLst/>
                        </a:rPr>
                        <a:t>Зажигание включается, о стартер не крутит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573" marR="215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800" dirty="0">
                          <a:effectLst/>
                        </a:rPr>
                        <a:t>Произошло повреждение устройства, вызванное падением или воздействием воды на девайс, аппаратная неисправность в работе автозапуска ,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573" marR="215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800" dirty="0">
                          <a:effectLst/>
                        </a:rPr>
                        <a:t>1 проверить заряд </a:t>
                      </a:r>
                      <a:r>
                        <a:rPr lang="ru-RU" sz="1800" dirty="0" err="1">
                          <a:effectLst/>
                        </a:rPr>
                        <a:t>акб</a:t>
                      </a:r>
                      <a:endParaRPr lang="en-US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800" dirty="0">
                          <a:effectLst/>
                        </a:rPr>
                        <a:t>2 диагностика </a:t>
                      </a:r>
                      <a:r>
                        <a:rPr lang="ru-RU" sz="1800" dirty="0" err="1">
                          <a:effectLst/>
                        </a:rPr>
                        <a:t>микроконтролера</a:t>
                      </a:r>
                      <a:r>
                        <a:rPr lang="ru-RU" sz="1800" dirty="0">
                          <a:effectLst/>
                        </a:rPr>
                        <a:t> и, возможно, его </a:t>
                      </a:r>
                      <a:r>
                        <a:rPr lang="ru-RU" sz="1800" dirty="0" err="1">
                          <a:effectLst/>
                        </a:rPr>
                        <a:t>перепрошивка</a:t>
                      </a:r>
                      <a:r>
                        <a:rPr lang="ru-RU" sz="1800" dirty="0">
                          <a:effectLst/>
                        </a:rPr>
                        <a:t>.</a:t>
                      </a:r>
                      <a:endParaRPr lang="en-US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800" dirty="0">
                          <a:effectLst/>
                        </a:rPr>
                        <a:t>3 проверить оптрон </a:t>
                      </a:r>
                      <a:r>
                        <a:rPr lang="en-US" sz="1800" dirty="0">
                          <a:effectLst/>
                        </a:rPr>
                        <a:t>U</a:t>
                      </a:r>
                      <a:r>
                        <a:rPr lang="ru-RU" sz="1800" dirty="0">
                          <a:effectLst/>
                        </a:rPr>
                        <a:t>3, транзистор </a:t>
                      </a:r>
                      <a:r>
                        <a:rPr lang="en-US" sz="1800" dirty="0">
                          <a:effectLst/>
                        </a:rPr>
                        <a:t>VT</a:t>
                      </a:r>
                      <a:r>
                        <a:rPr lang="ru-RU" sz="1800" dirty="0">
                          <a:effectLst/>
                        </a:rPr>
                        <a:t>2, диод </a:t>
                      </a:r>
                      <a:r>
                        <a:rPr lang="en-US" sz="1800" dirty="0">
                          <a:effectLst/>
                        </a:rPr>
                        <a:t>VD</a:t>
                      </a:r>
                      <a:r>
                        <a:rPr lang="ru-RU" sz="1800" dirty="0">
                          <a:effectLst/>
                        </a:rPr>
                        <a:t>2.</a:t>
                      </a:r>
                      <a:endParaRPr lang="en-US" sz="18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800" dirty="0">
                          <a:effectLst/>
                        </a:rPr>
                        <a:t>4 проверка дефектов печатной платы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573" marR="21573" marT="0" marB="0"/>
                </a:tc>
                <a:extLst>
                  <a:ext uri="{0D108BD9-81ED-4DB2-BD59-A6C34878D82A}">
                    <a16:rowId xmlns:a16="http://schemas.microsoft.com/office/drawing/2014/main" val="2131675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475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Экономический раздел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3669026"/>
                  </p:ext>
                </p:extLst>
              </p:nvPr>
            </p:nvGraphicFramePr>
            <p:xfrm>
              <a:off x="496388" y="2043815"/>
              <a:ext cx="11181805" cy="492626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063151">
                      <a:extLst>
                        <a:ext uri="{9D8B030D-6E8A-4147-A177-3AD203B41FA5}">
                          <a16:colId xmlns:a16="http://schemas.microsoft.com/office/drawing/2014/main" val="1419434255"/>
                        </a:ext>
                      </a:extLst>
                    </a:gridCol>
                    <a:gridCol w="1452408">
                      <a:extLst>
                        <a:ext uri="{9D8B030D-6E8A-4147-A177-3AD203B41FA5}">
                          <a16:colId xmlns:a16="http://schemas.microsoft.com/office/drawing/2014/main" val="2801608681"/>
                        </a:ext>
                      </a:extLst>
                    </a:gridCol>
                    <a:gridCol w="1643779">
                      <a:extLst>
                        <a:ext uri="{9D8B030D-6E8A-4147-A177-3AD203B41FA5}">
                          <a16:colId xmlns:a16="http://schemas.microsoft.com/office/drawing/2014/main" val="2818907751"/>
                        </a:ext>
                      </a:extLst>
                    </a:gridCol>
                    <a:gridCol w="1643779">
                      <a:extLst>
                        <a:ext uri="{9D8B030D-6E8A-4147-A177-3AD203B41FA5}">
                          <a16:colId xmlns:a16="http://schemas.microsoft.com/office/drawing/2014/main" val="1943926343"/>
                        </a:ext>
                      </a:extLst>
                    </a:gridCol>
                    <a:gridCol w="1689344">
                      <a:extLst>
                        <a:ext uri="{9D8B030D-6E8A-4147-A177-3AD203B41FA5}">
                          <a16:colId xmlns:a16="http://schemas.microsoft.com/office/drawing/2014/main" val="2494633966"/>
                        </a:ext>
                      </a:extLst>
                    </a:gridCol>
                    <a:gridCol w="1689344">
                      <a:extLst>
                        <a:ext uri="{9D8B030D-6E8A-4147-A177-3AD203B41FA5}">
                          <a16:colId xmlns:a16="http://schemas.microsoft.com/office/drawing/2014/main" val="4259945571"/>
                        </a:ext>
                      </a:extLst>
                    </a:gridCol>
                  </a:tblGrid>
                  <a:tr h="246181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  <a:tab pos="5393055" algn="r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Показатель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  <a:tab pos="5393055" algn="r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Единица измерения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 gridSpan="4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  <a:tab pos="5393055" algn="r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Год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0664518"/>
                      </a:ext>
                    </a:extLst>
                  </a:tr>
                  <a:tr h="26352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  <a:tab pos="5393055" algn="r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1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  <a:tab pos="5393055" algn="r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2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  <a:tab pos="5393055" algn="r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3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  <a:tab pos="5393055" algn="r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4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extLst>
                      <a:ext uri="{0D108BD9-81ED-4DB2-BD59-A6C34878D82A}">
                        <a16:rowId xmlns:a16="http://schemas.microsoft.com/office/drawing/2014/main" val="1043716002"/>
                      </a:ext>
                    </a:extLst>
                  </a:tr>
                  <a:tr h="2463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  <a:tab pos="5393055" algn="r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1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  <a:tab pos="5393055" algn="r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2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  <a:tab pos="5393055" algn="r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3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4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5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  <a:tab pos="5393055" algn="r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6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extLst>
                      <a:ext uri="{0D108BD9-81ED-4DB2-BD59-A6C34878D82A}">
                        <a16:rowId xmlns:a16="http://schemas.microsoft.com/office/drawing/2014/main" val="2827102188"/>
                      </a:ext>
                    </a:extLst>
                  </a:tr>
                  <a:tr h="50970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  <a:tab pos="5393055" algn="r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Прогнозируемая цена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  <a:tab pos="5393055" algn="r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руб.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57,97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57,97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57,97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57,97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extLst>
                      <a:ext uri="{0D108BD9-81ED-4DB2-BD59-A6C34878D82A}">
                        <a16:rowId xmlns:a16="http://schemas.microsoft.com/office/drawing/2014/main" val="2660674914"/>
                      </a:ext>
                    </a:extLst>
                  </a:tr>
                  <a:tr h="50970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  <a:tab pos="5393055" algn="r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Себестоимость </a:t>
                          </a:r>
                          <a:r>
                            <a:rPr lang="ru-RU" sz="1800" dirty="0">
                              <a:effectLst/>
                            </a:rPr>
                            <a:t>единицы </a:t>
                          </a:r>
                          <a:r>
                            <a:rPr lang="ru-RU" sz="1800" dirty="0" smtClean="0">
                              <a:effectLst/>
                            </a:rPr>
                            <a:t>продукции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  <a:tab pos="5393055" algn="r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руб.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40,26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40,26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40,26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40,26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extLst>
                      <a:ext uri="{0D108BD9-81ED-4DB2-BD59-A6C34878D82A}">
                        <a16:rowId xmlns:a16="http://schemas.microsoft.com/office/drawing/2014/main" val="3925124856"/>
                      </a:ext>
                    </a:extLst>
                  </a:tr>
                  <a:tr h="50970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  <a:tab pos="5393055" algn="r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Чистая </a:t>
                          </a:r>
                          <a:r>
                            <a:rPr lang="ru-RU" sz="1800" dirty="0">
                              <a:effectLst/>
                            </a:rPr>
                            <a:t>прибыль с учётом фактора </a:t>
                          </a:r>
                          <a:r>
                            <a:rPr lang="ru-RU" sz="1800" dirty="0" smtClean="0">
                              <a:effectLst/>
                            </a:rPr>
                            <a:t>времени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  <a:tab pos="5393055" algn="r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руб.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ru-RU" sz="1800" spc="-20">
                                    <a:effectLst/>
                                  </a:rPr>
                                  <m:t>66010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60729,2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56108,5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52147,9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extLst>
                      <a:ext uri="{0D108BD9-81ED-4DB2-BD59-A6C34878D82A}">
                        <a16:rowId xmlns:a16="http://schemas.microsoft.com/office/drawing/2014/main" val="1519531898"/>
                      </a:ext>
                    </a:extLst>
                  </a:tr>
                  <a:tr h="50970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  <a:tab pos="5393055" algn="r"/>
                            </a:tabLst>
                          </a:pPr>
                          <a:r>
                            <a:rPr lang="ru-RU" sz="1800" dirty="0" err="1" smtClean="0">
                              <a:effectLst/>
                            </a:rPr>
                            <a:t>Препроизводственные</a:t>
                          </a:r>
                          <a:r>
                            <a:rPr lang="ru-RU" sz="1800" dirty="0" smtClean="0">
                              <a:effectLst/>
                            </a:rPr>
                            <a:t> затраты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  <a:tab pos="5393055" algn="r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руб.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ru-RU" sz="1800">
                                  <a:effectLst/>
                                </a:rPr>
                                <m:t>64909,78</m:t>
                              </m:r>
                            </m:oMath>
                          </a14:m>
                          <a:r>
                            <a:rPr lang="ru-RU" sz="1800" dirty="0">
                              <a:effectLst/>
                            </a:rPr>
                            <a:t> 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 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 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 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extLst>
                      <a:ext uri="{0D108BD9-81ED-4DB2-BD59-A6C34878D82A}">
                        <a16:rowId xmlns:a16="http://schemas.microsoft.com/office/drawing/2014/main" val="2950633821"/>
                      </a:ext>
                    </a:extLst>
                  </a:tr>
                  <a:tr h="2463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  <a:tab pos="5393055" algn="r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Затраты </a:t>
                          </a:r>
                          <a:r>
                            <a:rPr lang="ru-RU" sz="1800" dirty="0">
                              <a:effectLst/>
                            </a:rPr>
                            <a:t>на </a:t>
                          </a:r>
                          <a:r>
                            <a:rPr lang="ru-RU" sz="1800" dirty="0" smtClean="0">
                              <a:effectLst/>
                            </a:rPr>
                            <a:t>рекламу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  <a:tab pos="5393055" algn="r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руб.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17391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17391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17391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17391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extLst>
                      <a:ext uri="{0D108BD9-81ED-4DB2-BD59-A6C34878D82A}">
                        <a16:rowId xmlns:a16="http://schemas.microsoft.com/office/drawing/2014/main" val="1484545064"/>
                      </a:ext>
                    </a:extLst>
                  </a:tr>
                  <a:tr h="50281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  <a:tab pos="5393055" algn="r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Затраты </a:t>
                          </a:r>
                          <a:r>
                            <a:rPr lang="ru-RU" sz="1800" dirty="0">
                              <a:effectLst/>
                            </a:rPr>
                            <a:t>с учетом фактора времени </a:t>
                          </a:r>
                          <a:endParaRPr lang="en-US" sz="1800" dirty="0">
                            <a:effectLst/>
                          </a:endParaRPr>
                        </a:p>
                      </a:txBody>
                      <a:tcPr marL="21346" marR="213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  <a:tab pos="5393055" algn="r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руб.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82300,78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15999,72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14782,35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13738,89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extLst>
                      <a:ext uri="{0D108BD9-81ED-4DB2-BD59-A6C34878D82A}">
                        <a16:rowId xmlns:a16="http://schemas.microsoft.com/office/drawing/2014/main" val="3826425250"/>
                      </a:ext>
                    </a:extLst>
                  </a:tr>
                  <a:tr h="50970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  <a:tab pos="5393055" algn="r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ЧДД </a:t>
                          </a:r>
                          <a:r>
                            <a:rPr lang="ru-RU" sz="1800" dirty="0">
                              <a:effectLst/>
                            </a:rPr>
                            <a:t>с нарастающим итогом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  <a:tab pos="5393055" algn="r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руб.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-16290,78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28438,62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69764,77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108173,78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extLst>
                      <a:ext uri="{0D108BD9-81ED-4DB2-BD59-A6C34878D82A}">
                        <a16:rowId xmlns:a16="http://schemas.microsoft.com/office/drawing/2014/main" val="1496163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13669026"/>
                  </p:ext>
                </p:extLst>
              </p:nvPr>
            </p:nvGraphicFramePr>
            <p:xfrm>
              <a:off x="496388" y="2043815"/>
              <a:ext cx="11181805" cy="481418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063151">
                      <a:extLst>
                        <a:ext uri="{9D8B030D-6E8A-4147-A177-3AD203B41FA5}">
                          <a16:colId xmlns:a16="http://schemas.microsoft.com/office/drawing/2014/main" val="1419434255"/>
                        </a:ext>
                      </a:extLst>
                    </a:gridCol>
                    <a:gridCol w="1452408">
                      <a:extLst>
                        <a:ext uri="{9D8B030D-6E8A-4147-A177-3AD203B41FA5}">
                          <a16:colId xmlns:a16="http://schemas.microsoft.com/office/drawing/2014/main" val="2801608681"/>
                        </a:ext>
                      </a:extLst>
                    </a:gridCol>
                    <a:gridCol w="1643779">
                      <a:extLst>
                        <a:ext uri="{9D8B030D-6E8A-4147-A177-3AD203B41FA5}">
                          <a16:colId xmlns:a16="http://schemas.microsoft.com/office/drawing/2014/main" val="2818907751"/>
                        </a:ext>
                      </a:extLst>
                    </a:gridCol>
                    <a:gridCol w="1643779">
                      <a:extLst>
                        <a:ext uri="{9D8B030D-6E8A-4147-A177-3AD203B41FA5}">
                          <a16:colId xmlns:a16="http://schemas.microsoft.com/office/drawing/2014/main" val="1943926343"/>
                        </a:ext>
                      </a:extLst>
                    </a:gridCol>
                    <a:gridCol w="1689344">
                      <a:extLst>
                        <a:ext uri="{9D8B030D-6E8A-4147-A177-3AD203B41FA5}">
                          <a16:colId xmlns:a16="http://schemas.microsoft.com/office/drawing/2014/main" val="2494633966"/>
                        </a:ext>
                      </a:extLst>
                    </a:gridCol>
                    <a:gridCol w="1689344">
                      <a:extLst>
                        <a:ext uri="{9D8B030D-6E8A-4147-A177-3AD203B41FA5}">
                          <a16:colId xmlns:a16="http://schemas.microsoft.com/office/drawing/2014/main" val="4259945571"/>
                        </a:ext>
                      </a:extLst>
                    </a:gridCol>
                  </a:tblGrid>
                  <a:tr h="315468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  <a:tab pos="5393055" algn="r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Показатель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  <a:tab pos="5393055" algn="r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Единица измерения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 gridSpan="4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  <a:tab pos="5393055" algn="r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Год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0664518"/>
                      </a:ext>
                    </a:extLst>
                  </a:tr>
                  <a:tr h="315468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  <a:tab pos="5393055" algn="r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1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  <a:tab pos="5393055" algn="r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2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  <a:tab pos="5393055" algn="r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3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  <a:tab pos="5393055" algn="r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4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extLst>
                      <a:ext uri="{0D108BD9-81ED-4DB2-BD59-A6C34878D82A}">
                        <a16:rowId xmlns:a16="http://schemas.microsoft.com/office/drawing/2014/main" val="1043716002"/>
                      </a:ext>
                    </a:extLst>
                  </a:tr>
                  <a:tr h="31546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  <a:tab pos="5393055" algn="r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1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  <a:tab pos="5393055" algn="r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2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  <a:tab pos="5393055" algn="r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3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4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5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  <a:tab pos="5393055" algn="r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6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extLst>
                      <a:ext uri="{0D108BD9-81ED-4DB2-BD59-A6C34878D82A}">
                        <a16:rowId xmlns:a16="http://schemas.microsoft.com/office/drawing/2014/main" val="2827102188"/>
                      </a:ext>
                    </a:extLst>
                  </a:tr>
                  <a:tr h="50970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  <a:tab pos="5393055" algn="r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Прогнозируемая цена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  <a:tab pos="5393055" algn="r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руб.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57,97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57,97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57,97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57,97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extLst>
                      <a:ext uri="{0D108BD9-81ED-4DB2-BD59-A6C34878D82A}">
                        <a16:rowId xmlns:a16="http://schemas.microsoft.com/office/drawing/2014/main" val="2660674914"/>
                      </a:ext>
                    </a:extLst>
                  </a:tr>
                  <a:tr h="61017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  <a:tab pos="5393055" algn="r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Себестоимость </a:t>
                          </a:r>
                          <a:r>
                            <a:rPr lang="ru-RU" sz="1800" dirty="0">
                              <a:effectLst/>
                            </a:rPr>
                            <a:t>единицы </a:t>
                          </a:r>
                          <a:r>
                            <a:rPr lang="ru-RU" sz="1800" dirty="0" smtClean="0">
                              <a:effectLst/>
                            </a:rPr>
                            <a:t>продукции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  <a:tab pos="5393055" algn="r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руб.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40,26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40,26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40,26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40,26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extLst>
                      <a:ext uri="{0D108BD9-81ED-4DB2-BD59-A6C34878D82A}">
                        <a16:rowId xmlns:a16="http://schemas.microsoft.com/office/drawing/2014/main" val="3925124856"/>
                      </a:ext>
                    </a:extLst>
                  </a:tr>
                  <a:tr h="61017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  <a:tab pos="5393055" algn="r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Чистая </a:t>
                          </a:r>
                          <a:r>
                            <a:rPr lang="ru-RU" sz="1800" dirty="0">
                              <a:effectLst/>
                            </a:rPr>
                            <a:t>прибыль с учётом фактора </a:t>
                          </a:r>
                          <a:r>
                            <a:rPr lang="ru-RU" sz="1800" dirty="0" smtClean="0">
                              <a:effectLst/>
                            </a:rPr>
                            <a:t>времени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  <a:tab pos="5393055" algn="r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руб.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1346" marR="21346" marT="0" marB="0" anchor="ctr">
                        <a:blipFill>
                          <a:blip r:embed="rId2"/>
                          <a:stretch>
                            <a:fillRect l="-274815" t="-350000" r="-306667" b="-37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60729,2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56108,5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52147,9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extLst>
                      <a:ext uri="{0D108BD9-81ED-4DB2-BD59-A6C34878D82A}">
                        <a16:rowId xmlns:a16="http://schemas.microsoft.com/office/drawing/2014/main" val="1519531898"/>
                      </a:ext>
                    </a:extLst>
                  </a:tr>
                  <a:tr h="61017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  <a:tab pos="5393055" algn="r"/>
                            </a:tabLst>
                          </a:pPr>
                          <a:r>
                            <a:rPr lang="ru-RU" sz="1800" dirty="0" err="1" smtClean="0">
                              <a:effectLst/>
                            </a:rPr>
                            <a:t>Препроизводственные</a:t>
                          </a:r>
                          <a:r>
                            <a:rPr lang="ru-RU" sz="1800" dirty="0" smtClean="0">
                              <a:effectLst/>
                            </a:rPr>
                            <a:t> затраты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  <a:tab pos="5393055" algn="r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руб.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1346" marR="21346" marT="0" marB="0" anchor="ctr">
                        <a:blipFill>
                          <a:blip r:embed="rId2"/>
                          <a:stretch>
                            <a:fillRect l="-274815" t="-450000" r="-306667" b="-273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 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 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 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extLst>
                      <a:ext uri="{0D108BD9-81ED-4DB2-BD59-A6C34878D82A}">
                        <a16:rowId xmlns:a16="http://schemas.microsoft.com/office/drawing/2014/main" val="2950633821"/>
                      </a:ext>
                    </a:extLst>
                  </a:tr>
                  <a:tr h="31546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  <a:tab pos="5393055" algn="r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Затраты </a:t>
                          </a:r>
                          <a:r>
                            <a:rPr lang="ru-RU" sz="1800" dirty="0">
                              <a:effectLst/>
                            </a:rPr>
                            <a:t>на </a:t>
                          </a:r>
                          <a:r>
                            <a:rPr lang="ru-RU" sz="1800" dirty="0" smtClean="0">
                              <a:effectLst/>
                            </a:rPr>
                            <a:t>рекламу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  <a:tab pos="5393055" algn="r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руб.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17391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17391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17391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17391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extLst>
                      <a:ext uri="{0D108BD9-81ED-4DB2-BD59-A6C34878D82A}">
                        <a16:rowId xmlns:a16="http://schemas.microsoft.com/office/drawing/2014/main" val="1484545064"/>
                      </a:ext>
                    </a:extLst>
                  </a:tr>
                  <a:tr h="60191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  <a:tab pos="5393055" algn="r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Затраты </a:t>
                          </a:r>
                          <a:r>
                            <a:rPr lang="ru-RU" sz="1800" dirty="0">
                              <a:effectLst/>
                            </a:rPr>
                            <a:t>с учетом фактора времени </a:t>
                          </a:r>
                          <a:endParaRPr lang="en-US" sz="1800" dirty="0">
                            <a:effectLst/>
                          </a:endParaRPr>
                        </a:p>
                      </a:txBody>
                      <a:tcPr marL="21346" marR="21346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  <a:tab pos="5393055" algn="r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руб.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82300,78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15999,72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14782,35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13738,89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extLst>
                      <a:ext uri="{0D108BD9-81ED-4DB2-BD59-A6C34878D82A}">
                        <a16:rowId xmlns:a16="http://schemas.microsoft.com/office/drawing/2014/main" val="3826425250"/>
                      </a:ext>
                    </a:extLst>
                  </a:tr>
                  <a:tr h="610172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  <a:tab pos="5393055" algn="r"/>
                            </a:tabLst>
                          </a:pPr>
                          <a:r>
                            <a:rPr lang="ru-RU" sz="1800" dirty="0" smtClean="0">
                              <a:effectLst/>
                            </a:rPr>
                            <a:t>ЧДД </a:t>
                          </a:r>
                          <a:r>
                            <a:rPr lang="ru-RU" sz="1800" dirty="0">
                              <a:effectLst/>
                            </a:rPr>
                            <a:t>с нарастающим итогом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  <a:tab pos="5393055" algn="r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руб.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-16290,78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28438,62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ru-RU" sz="1800">
                              <a:effectLst/>
                            </a:rPr>
                            <a:t>69764,77</a:t>
                          </a:r>
                          <a:endParaRPr lang="en-US" sz="18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  <a:tabLst>
                              <a:tab pos="630555" algn="l"/>
                            </a:tabLst>
                          </a:pPr>
                          <a:r>
                            <a:rPr lang="ru-RU" sz="1800" dirty="0">
                              <a:effectLst/>
                            </a:rPr>
                            <a:t>108173,78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21346" marR="21346" marT="0" marB="0" anchor="ctr"/>
                    </a:tc>
                    <a:extLst>
                      <a:ext uri="{0D108BD9-81ED-4DB2-BD59-A6C34878D82A}">
                        <a16:rowId xmlns:a16="http://schemas.microsoft.com/office/drawing/2014/main" val="149616331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63060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Охрана труда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54954" y="2942141"/>
            <a:ext cx="10686232" cy="2322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lnSpc>
                <a:spcPct val="115000"/>
              </a:lnSpc>
              <a:spcAft>
                <a:spcPts val="0"/>
              </a:spcAft>
            </a:pP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 заданной теме охраны труда был обоснован выбор </a:t>
            </a:r>
            <a:r>
              <a:rPr lang="ru-RU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шумозащитных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устройств для нормализации акустических условий труда при производстве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системы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автозапуска бензинового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двигателя. На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стадии конструирования производственного помещения, отделения с повышенным фоновым шумом были отдалены от основного производственного отдела и дополнительно оборудованы защитным кожухом. В помещениях, на которых используются фрезерные станки и в процессе ультразвуковой отмывки печатных узлов и компонентов остатков технологических материалов после пайки, рабочие используют дополнительные СИЗ в виде наушников.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20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Назначение устройства</a:t>
            </a: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09302" y="2361087"/>
            <a:ext cx="937477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</a:rPr>
              <a:t>Вся система дистанционного запуска находится в компактном пластиковом корпусе, который располагается под приборной панелью салона автомобиля. Внутри содержится электронная плата, которая после подключения к автомобилю связывается с группой датчиков. Блок автозапуска с помощью комплекта проводов подключается к штатной электропроводке транспортного средства </a:t>
            </a:r>
            <a:endParaRPr lang="en-US" dirty="0"/>
          </a:p>
        </p:txBody>
      </p:sp>
      <p:pic>
        <p:nvPicPr>
          <p:cNvPr id="4" name="Рисунок 3" descr="https://avtobez.com/wp-content/uploads/modul_avtozapuska_dvigatelya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55" b="4644"/>
          <a:stretch/>
        </p:blipFill>
        <p:spPr bwMode="auto">
          <a:xfrm>
            <a:off x="2980918" y="3944983"/>
            <a:ext cx="6311265" cy="25603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49892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http://xn--2-ctbiaj6cd.xn--p1ai/images/GSM_modul/GSM_750.jp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69"/>
          <a:stretch/>
        </p:blipFill>
        <p:spPr bwMode="auto">
          <a:xfrm>
            <a:off x="1453787" y="1195251"/>
            <a:ext cx="3288030" cy="3089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 descr="https://www.avto-zapusk.ru/images/17176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70" y="1763621"/>
            <a:ext cx="4858385" cy="19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4741817" y="248194"/>
            <a:ext cx="2342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 smtClean="0"/>
              <a:t>Аналоги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298246" y="771414"/>
            <a:ext cx="344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Автозапуск по</a:t>
            </a:r>
            <a:r>
              <a:rPr lang="en-US" dirty="0" smtClean="0"/>
              <a:t> GSM-</a:t>
            </a:r>
            <a:r>
              <a:rPr lang="ru-RU" dirty="0" smtClean="0"/>
              <a:t>модул</a:t>
            </a:r>
            <a:r>
              <a:rPr lang="ru-RU" dirty="0"/>
              <a:t>ю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65668" y="1010585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Fortin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34343" y="4417499"/>
            <a:ext cx="10654937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540385" algn="just">
              <a:lnSpc>
                <a:spcPct val="115000"/>
              </a:lnSpc>
              <a:spcAft>
                <a:spcPts val="0"/>
              </a:spcAft>
              <a:tabLst>
                <a:tab pos="630555" algn="l"/>
              </a:tabLst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Разрабатываемая система автозапуска проста в подключении, не даёт сильную нагрузку на аккумуляторную батарею, в отличии от конкурентов, благодаря комплектующим, выбранным на стадии проектирования </a:t>
            </a:r>
            <a:r>
              <a:rPr lang="ru-RU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устройства. Нет лишних 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затрат на приобретение и запись дополнительного штатного ключа и GSM-модуля. Автолюбитель экономит время, деньги, получает максимум комфорта и прогретый автомобиль.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76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817" y="0"/>
            <a:ext cx="11769634" cy="604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29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3" y="0"/>
            <a:ext cx="11691257" cy="659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31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39" y="0"/>
            <a:ext cx="9670869" cy="469943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1256" b="3454"/>
          <a:stretch/>
        </p:blipFill>
        <p:spPr>
          <a:xfrm>
            <a:off x="1096826" y="4699438"/>
            <a:ext cx="3735524" cy="199774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9812" y="4876679"/>
            <a:ext cx="2100263" cy="182050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0613" y="4876679"/>
            <a:ext cx="2243138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14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97" y="0"/>
            <a:ext cx="10779851" cy="474987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59" y="4919276"/>
            <a:ext cx="6150973" cy="193872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6216" y="5011419"/>
            <a:ext cx="3108208" cy="175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36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Расчет надежности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1154955" y="3962760"/>
                <a:ext cx="8890382" cy="10786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540385" algn="just">
                  <a:lnSpc>
                    <a:spcPct val="115000"/>
                  </a:lnSpc>
                  <a:spcAft>
                    <a:spcPts val="0"/>
                  </a:spcAft>
                  <a:tabLst>
                    <a:tab pos="180340" algn="l"/>
                    <a:tab pos="630555" algn="l"/>
                  </a:tabLst>
                </a:pPr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Рассчитанная вероятность безотказной работы равна 0,92, заданная вероятность безотказной работы равна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Σ</m:t>
                        </m:r>
                        <m:r>
                          <a:rPr lang="ru-RU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ru-RU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ru-RU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</m:sSub>
                    <m:r>
                      <a:rPr lang="ru-RU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=0,9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соответственно требование будет выполнятся, мер по повышению надежности производить не требуется</a:t>
                </a:r>
                <a:r>
                  <a:rPr lang="ru-RU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955" y="3962760"/>
                <a:ext cx="8890382" cy="1078629"/>
              </a:xfrm>
              <a:prstGeom prst="rect">
                <a:avLst/>
              </a:prstGeom>
              <a:blipFill>
                <a:blip r:embed="rId2"/>
                <a:stretch>
                  <a:fillRect l="-548" t="-1130" r="-548" b="-5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6683968" y="3097344"/>
                <a:ext cx="3598806" cy="6799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d>
                            <m:dPr>
                              <m:begChr m:val="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  <m:sub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−15000</m:t>
                              </m:r>
                            </m:num>
                            <m:den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122189 </m:t>
                              </m:r>
                            </m:den>
                          </m:f>
                        </m:sup>
                      </m:sSup>
                      <m:r>
                        <a:rPr lang="en-US" sz="2400" i="0">
                          <a:latin typeface="Cambria Math" panose="02040503050406030204" pitchFamily="18" charset="0"/>
                        </a:rPr>
                        <m:t>=0,92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3968" y="3097344"/>
                <a:ext cx="3598806" cy="6799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154954" y="2808752"/>
                <a:ext cx="5424370" cy="9211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Полученное значение наработки на отказ составляет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8,1840725∙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i="0">
                                <a:latin typeface="Cambria Math" panose="02040503050406030204" pitchFamily="18" charset="0"/>
                              </a:rPr>
                              <m:t>−6</m:t>
                            </m:r>
                          </m:sup>
                        </m:sSup>
                      </m:den>
                    </m:f>
                    <m:r>
                      <a:rPr lang="en-US" sz="2400" i="0">
                        <a:latin typeface="Cambria Math" panose="02040503050406030204" pitchFamily="18" charset="0"/>
                      </a:rPr>
                      <m:t>=122189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0">
                            <a:latin typeface="Cambria Math" panose="02040503050406030204" pitchFamily="18" charset="0"/>
                          </a:rPr>
                          <m:t>ч</m:t>
                        </m:r>
                      </m:e>
                    </m:d>
                    <m:r>
                      <a:rPr lang="en-US" sz="2400" i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954" y="2808752"/>
                <a:ext cx="5424370" cy="921150"/>
              </a:xfrm>
              <a:prstGeom prst="rect">
                <a:avLst/>
              </a:prstGeom>
              <a:blipFill>
                <a:blip r:embed="rId4"/>
                <a:stretch>
                  <a:fillRect l="-899" t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8978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Техническая эксплуатация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3424" y="5760974"/>
            <a:ext cx="10568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данном разделе определены характерные неисправности, их профилактика, метод устранения неполадки по самой частой неисправности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052696"/>
              </p:ext>
            </p:extLst>
          </p:nvPr>
        </p:nvGraphicFramePr>
        <p:xfrm>
          <a:off x="209550" y="2125980"/>
          <a:ext cx="11715750" cy="47320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63961">
                  <a:extLst>
                    <a:ext uri="{9D8B030D-6E8A-4147-A177-3AD203B41FA5}">
                      <a16:colId xmlns:a16="http://schemas.microsoft.com/office/drawing/2014/main" val="1713947702"/>
                    </a:ext>
                  </a:extLst>
                </a:gridCol>
                <a:gridCol w="3173897">
                  <a:extLst>
                    <a:ext uri="{9D8B030D-6E8A-4147-A177-3AD203B41FA5}">
                      <a16:colId xmlns:a16="http://schemas.microsoft.com/office/drawing/2014/main" val="2326054800"/>
                    </a:ext>
                  </a:extLst>
                </a:gridCol>
                <a:gridCol w="5477892">
                  <a:extLst>
                    <a:ext uri="{9D8B030D-6E8A-4147-A177-3AD203B41FA5}">
                      <a16:colId xmlns:a16="http://schemas.microsoft.com/office/drawing/2014/main" val="4128431341"/>
                    </a:ext>
                  </a:extLst>
                </a:gridCol>
              </a:tblGrid>
              <a:tr h="122689">
                <a:tc>
                  <a:txBody>
                    <a:bodyPr/>
                    <a:lstStyle/>
                    <a:p>
                      <a:pPr indent="142875"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  <a:tab pos="630555" algn="l"/>
                        </a:tabLst>
                      </a:pPr>
                      <a:r>
                        <a:rPr lang="ru-RU" sz="1800">
                          <a:effectLst/>
                        </a:rPr>
                        <a:t>Неполадки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1573" marR="21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  <a:tab pos="630555" algn="l"/>
                        </a:tabLst>
                      </a:pPr>
                      <a:r>
                        <a:rPr lang="ru-RU" sz="1800">
                          <a:effectLst/>
                        </a:rPr>
                        <a:t>Возможная причина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1573" marR="21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  <a:tab pos="630555" algn="l"/>
                        </a:tabLst>
                      </a:pPr>
                      <a:r>
                        <a:rPr lang="ru-RU" sz="1800">
                          <a:effectLst/>
                        </a:rPr>
                        <a:t>Решение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1573" marR="21573" marT="0" marB="0" anchor="ctr"/>
                </a:tc>
                <a:extLst>
                  <a:ext uri="{0D108BD9-81ED-4DB2-BD59-A6C34878D82A}">
                    <a16:rowId xmlns:a16="http://schemas.microsoft.com/office/drawing/2014/main" val="1406100902"/>
                  </a:ext>
                </a:extLst>
              </a:tr>
              <a:tr h="971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  <a:tab pos="630555" algn="l"/>
                        </a:tabLst>
                      </a:pPr>
                      <a:r>
                        <a:rPr lang="ru-RU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1573" marR="21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  <a:tab pos="630555" algn="l"/>
                        </a:tabLst>
                      </a:pPr>
                      <a:r>
                        <a:rPr lang="ru-RU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1573" marR="2157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  <a:tab pos="630555" algn="l"/>
                        </a:tabLst>
                      </a:pPr>
                      <a:r>
                        <a:rPr lang="ru-RU" sz="18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1573" marR="21573" marT="0" marB="0" anchor="ctr"/>
                </a:tc>
                <a:extLst>
                  <a:ext uri="{0D108BD9-81ED-4DB2-BD59-A6C34878D82A}">
                    <a16:rowId xmlns:a16="http://schemas.microsoft.com/office/drawing/2014/main" val="2272280370"/>
                  </a:ext>
                </a:extLst>
              </a:tr>
              <a:tr h="61765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800">
                          <a:effectLst/>
                        </a:rPr>
                        <a:t>При попытке автозапуска сигнализация издает 4 звуковых сигнала и запуск не происходит, автомобиль с МКПП.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573" marR="215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800">
                          <a:effectLst/>
                        </a:rPr>
                        <a:t>не выполнена программная нейтраль.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573" marR="215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800" dirty="0">
                          <a:effectLst/>
                        </a:rPr>
                        <a:t>выполнить программную </a:t>
                      </a:r>
                      <a:r>
                        <a:rPr lang="ru-RU" sz="1800" dirty="0" err="1">
                          <a:effectLst/>
                        </a:rPr>
                        <a:t>нейтраль</a:t>
                      </a:r>
                      <a:r>
                        <a:rPr lang="ru-RU" sz="1800" dirty="0">
                          <a:effectLst/>
                        </a:rPr>
                        <a:t> согласно инструкции.</a:t>
                      </a:r>
                      <a:endParaRPr lang="en-US" sz="1800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800" dirty="0">
                          <a:effectLst/>
                        </a:rPr>
                        <a:t>Для этого: завести двигатель и затянуть ручной тормоз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573" marR="21573" marT="0" marB="0"/>
                </a:tc>
                <a:extLst>
                  <a:ext uri="{0D108BD9-81ED-4DB2-BD59-A6C34878D82A}">
                    <a16:rowId xmlns:a16="http://schemas.microsoft.com/office/drawing/2014/main" val="88491972"/>
                  </a:ext>
                </a:extLst>
              </a:tr>
              <a:tr h="8823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800" dirty="0">
                          <a:effectLst/>
                        </a:rPr>
                        <a:t>При попытке автозапуска система включает зажигание и стартер, показывает на экране брелока, что двигатель запущен, но двигатель не запустился.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573" marR="21573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1800">
                          <a:effectLst/>
                        </a:rPr>
                        <a:t>ошибка в подключении серо-черного провода сигнализации (контроль работы двигателя).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1573" marR="21573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180340" algn="l"/>
                          <a:tab pos="630555" algn="l"/>
                        </a:tabLst>
                      </a:pPr>
                      <a:r>
                        <a:rPr lang="ru-RU" sz="1800" dirty="0">
                          <a:effectLst/>
                        </a:rPr>
                        <a:t>подключить указанный провод к тахометру или лампе генератора.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1573" marR="21573" marT="0" marB="0"/>
                </a:tc>
                <a:extLst>
                  <a:ext uri="{0D108BD9-81ED-4DB2-BD59-A6C34878D82A}">
                    <a16:rowId xmlns:a16="http://schemas.microsoft.com/office/drawing/2014/main" val="2015520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30524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TM02900722[[fn=Ион (конференц-зал)]]</Template>
  <TotalTime>335</TotalTime>
  <Words>545</Words>
  <Application>Microsoft Office PowerPoint</Application>
  <PresentationFormat>Широкоэкранный</PresentationFormat>
  <Paragraphs>105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Cambria Math</vt:lpstr>
      <vt:lpstr>Century Gothic</vt:lpstr>
      <vt:lpstr>Times New Roman</vt:lpstr>
      <vt:lpstr>Wingdings 3</vt:lpstr>
      <vt:lpstr>Совет директоров</vt:lpstr>
      <vt:lpstr>\ Министерство образования Республики Беларусь Учреждение образования  «Белорусский государственный университет информатики и радиоэлектроники» филиал «Минский радиотехнический колледж»</vt:lpstr>
      <vt:lpstr>Назначение устройства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Расчет надежности</vt:lpstr>
      <vt:lpstr>Техническая эксплуатация</vt:lpstr>
      <vt:lpstr>Презентация PowerPoint</vt:lpstr>
      <vt:lpstr>Экономический раздел</vt:lpstr>
      <vt:lpstr>Охрана труда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УО БГУИР филиал МРК</dc:title>
  <dc:creator>Власов Роман</dc:creator>
  <cp:lastModifiedBy>Власов Роман</cp:lastModifiedBy>
  <cp:revision>17</cp:revision>
  <dcterms:created xsi:type="dcterms:W3CDTF">2021-05-08T20:13:59Z</dcterms:created>
  <dcterms:modified xsi:type="dcterms:W3CDTF">2021-05-18T19:26:57Z</dcterms:modified>
</cp:coreProperties>
</file>