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52"/>
  </p:notesMasterIdLst>
  <p:sldIdLst>
    <p:sldId id="256" r:id="rId2"/>
    <p:sldId id="258" r:id="rId3"/>
    <p:sldId id="257" r:id="rId4"/>
    <p:sldId id="259" r:id="rId5"/>
    <p:sldId id="461" r:id="rId6"/>
    <p:sldId id="260" r:id="rId7"/>
    <p:sldId id="296" r:id="rId8"/>
    <p:sldId id="463" r:id="rId9"/>
    <p:sldId id="268" r:id="rId10"/>
    <p:sldId id="462" r:id="rId11"/>
    <p:sldId id="464" r:id="rId12"/>
    <p:sldId id="465" r:id="rId13"/>
    <p:sldId id="473" r:id="rId14"/>
    <p:sldId id="466" r:id="rId15"/>
    <p:sldId id="470" r:id="rId16"/>
    <p:sldId id="467" r:id="rId17"/>
    <p:sldId id="469" r:id="rId18"/>
    <p:sldId id="476" r:id="rId19"/>
    <p:sldId id="471" r:id="rId20"/>
    <p:sldId id="474" r:id="rId21"/>
    <p:sldId id="475" r:id="rId22"/>
    <p:sldId id="478" r:id="rId23"/>
    <p:sldId id="479" r:id="rId24"/>
    <p:sldId id="480" r:id="rId25"/>
    <p:sldId id="481" r:id="rId26"/>
    <p:sldId id="482" r:id="rId27"/>
    <p:sldId id="483" r:id="rId28"/>
    <p:sldId id="484" r:id="rId29"/>
    <p:sldId id="485" r:id="rId30"/>
    <p:sldId id="486" r:id="rId31"/>
    <p:sldId id="493" r:id="rId32"/>
    <p:sldId id="495" r:id="rId33"/>
    <p:sldId id="487" r:id="rId34"/>
    <p:sldId id="489" r:id="rId35"/>
    <p:sldId id="491" r:id="rId36"/>
    <p:sldId id="492" r:id="rId37"/>
    <p:sldId id="494" r:id="rId38"/>
    <p:sldId id="496" r:id="rId39"/>
    <p:sldId id="497" r:id="rId40"/>
    <p:sldId id="498" r:id="rId41"/>
    <p:sldId id="488" r:id="rId42"/>
    <p:sldId id="490" r:id="rId43"/>
    <p:sldId id="499" r:id="rId44"/>
    <p:sldId id="500" r:id="rId45"/>
    <p:sldId id="502" r:id="rId46"/>
    <p:sldId id="501" r:id="rId47"/>
    <p:sldId id="503" r:id="rId48"/>
    <p:sldId id="504" r:id="rId49"/>
    <p:sldId id="505" r:id="rId50"/>
    <p:sldId id="506" r:id="rId51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Семинар 1" id="{923D1632-AFD7-4115-84CA-DBF8E4231200}">
          <p14:sldIdLst>
            <p14:sldId id="256"/>
          </p14:sldIdLst>
        </p14:section>
        <p14:section name="Введение" id="{4C649859-3E25-4317-BC3C-84A062D5F7EF}">
          <p14:sldIdLst>
            <p14:sldId id="258"/>
            <p14:sldId id="257"/>
            <p14:sldId id="259"/>
            <p14:sldId id="461"/>
            <p14:sldId id="260"/>
          </p14:sldIdLst>
        </p14:section>
        <p14:section name="Лекция 1" id="{5002F979-87F7-4557-B234-8E558B274E89}">
          <p14:sldIdLst>
            <p14:sldId id="296"/>
            <p14:sldId id="463"/>
            <p14:sldId id="268"/>
            <p14:sldId id="462"/>
            <p14:sldId id="464"/>
            <p14:sldId id="465"/>
            <p14:sldId id="473"/>
            <p14:sldId id="466"/>
            <p14:sldId id="470"/>
            <p14:sldId id="467"/>
            <p14:sldId id="469"/>
            <p14:sldId id="476"/>
            <p14:sldId id="471"/>
            <p14:sldId id="474"/>
            <p14:sldId id="475"/>
            <p14:sldId id="478"/>
            <p14:sldId id="479"/>
            <p14:sldId id="480"/>
            <p14:sldId id="481"/>
            <p14:sldId id="482"/>
          </p14:sldIdLst>
        </p14:section>
        <p14:section name="Приведение типов" id="{130B5D78-9F9C-455E-860B-7C0DB080177A}">
          <p14:sldIdLst>
            <p14:sldId id="483"/>
            <p14:sldId id="484"/>
            <p14:sldId id="485"/>
            <p14:sldId id="486"/>
            <p14:sldId id="493"/>
            <p14:sldId id="495"/>
            <p14:sldId id="487"/>
            <p14:sldId id="489"/>
            <p14:sldId id="491"/>
            <p14:sldId id="492"/>
            <p14:sldId id="494"/>
            <p14:sldId id="496"/>
            <p14:sldId id="497"/>
            <p14:sldId id="498"/>
            <p14:sldId id="488"/>
            <p14:sldId id="490"/>
            <p14:sldId id="499"/>
            <p14:sldId id="500"/>
            <p14:sldId id="502"/>
            <p14:sldId id="501"/>
            <p14:sldId id="503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D541"/>
    <a:srgbClr val="FFDB05"/>
    <a:srgbClr val="EAC900"/>
    <a:srgbClr val="EEE800"/>
    <a:srgbClr val="CDC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69" autoAdjust="0"/>
    <p:restoredTop sz="67115" autoAdjust="0"/>
  </p:normalViewPr>
  <p:slideViewPr>
    <p:cSldViewPr>
      <p:cViewPr varScale="1">
        <p:scale>
          <a:sx n="110" d="100"/>
          <a:sy n="110" d="100"/>
        </p:scale>
        <p:origin x="1818" y="96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124" d="100"/>
          <a:sy n="124" d="100"/>
        </p:scale>
        <p:origin x="495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81AD23-A9BC-49AE-B2EA-67CD667A4040}" type="datetimeFigureOut">
              <a:rPr lang="ru-RU" smtClean="0"/>
              <a:t>24.08.2025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ru-RU" dirty="0"/>
              <a:t>вращает</a:t>
            </a:r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652AB4-DE5D-4182-9A2A-8BB7D7D182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7619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начинается с проблемы.</a:t>
            </a:r>
            <a:br>
              <a:rPr lang="ru-RU" dirty="0"/>
            </a:br>
            <a:r>
              <a:rPr lang="ru-RU" dirty="0"/>
              <a:t>Функция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ru-RU" dirty="0"/>
              <a:t>может сделать что-то плохое к </a:t>
            </a:r>
            <a:r>
              <a:rPr lang="en-US" dirty="0"/>
              <a:t>obj</a:t>
            </a:r>
            <a:r>
              <a:rPr lang="ru-RU" dirty="0"/>
              <a:t> в том числе и очищение переменной </a:t>
            </a:r>
            <a:r>
              <a:rPr lang="en-US" dirty="0"/>
              <a:t>obj.</a:t>
            </a:r>
          </a:p>
          <a:p>
            <a:r>
              <a:rPr lang="ru-RU" dirty="0"/>
              <a:t>Таким образом хотя мы вроде и хотим владеть объектом, то есть управлять ресурсами, которые мы ему выделили, простая передача его по указателю в функцию может стоить нам предсказуемости состояния нашего объекта. Функция </a:t>
            </a:r>
            <a:r>
              <a:rPr lang="en-US" dirty="0" err="1"/>
              <a:t>func</a:t>
            </a:r>
            <a:r>
              <a:rPr lang="en-US" dirty="0"/>
              <a:t> </a:t>
            </a:r>
            <a:r>
              <a:rPr lang="ru-RU" dirty="0"/>
              <a:t>может делать что угодно: удалить </a:t>
            </a:r>
            <a:r>
              <a:rPr lang="en-US" dirty="0"/>
              <a:t>obj, </a:t>
            </a:r>
            <a:r>
              <a:rPr lang="ru-RU" dirty="0"/>
              <a:t>поменять какие-то внутренние данные, ничего не сделать</a:t>
            </a:r>
          </a:p>
          <a:p>
            <a:r>
              <a:rPr lang="ru-RU" dirty="0"/>
              <a:t>Обычно мы хотим, чтобы наш код был предсказуем и надежен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6193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1CDDC-F9E5-F044-BC50-4B4C45F9B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0479633-7671-2F6A-9C87-1891D924FE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CFAF370-8A0C-39F9-2F5B-4975270DA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make_unique</a:t>
            </a:r>
            <a:r>
              <a:rPr lang="en-US" dirty="0"/>
              <a:t>&lt;A&gt; </a:t>
            </a:r>
            <a:r>
              <a:rPr lang="ru-RU" dirty="0"/>
              <a:t>является временным объектом</a:t>
            </a:r>
            <a:r>
              <a:rPr lang="en-US" dirty="0"/>
              <a:t> </a:t>
            </a:r>
            <a:r>
              <a:rPr lang="ru-RU" dirty="0"/>
              <a:t>и при выходе из области видимости автоматически вызовется деструктор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5A897F3-176E-7D27-0E71-01492F360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5325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Какая здесь проблема?</a:t>
            </a:r>
            <a:br>
              <a:rPr lang="ru-RU" dirty="0"/>
            </a:br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не знает хранит ли кто-то указатель на объект, которые ему передали. Это может вызывать проблемы, поэтому такого не стоит допускать.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370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36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объекта с типом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также производится с помощью функции </a:t>
            </a:r>
            <a:r>
              <a:rPr lang="en-US" dirty="0" err="1"/>
              <a:t>make_shared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879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FEA38-C0A8-6CAD-079E-E469F1A69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63FA918-B58D-DBAA-F5EB-17211F7E68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8868752F-68A8-81A8-CFC4-466AF5B62F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Создание объекта с типом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производится с помощью функции </a:t>
            </a:r>
            <a:r>
              <a:rPr lang="en-US" dirty="0" err="1"/>
              <a:t>make_shared</a:t>
            </a:r>
            <a:r>
              <a:rPr lang="en-US" dirty="0"/>
              <a:t> </a:t>
            </a:r>
            <a:r>
              <a:rPr lang="ru-RU" dirty="0"/>
              <a:t>и имеет те же преимущества перед </a:t>
            </a:r>
            <a:r>
              <a:rPr lang="en-US" dirty="0"/>
              <a:t>new </a:t>
            </a:r>
            <a:r>
              <a:rPr lang="ru-RU" dirty="0"/>
              <a:t>как и </a:t>
            </a:r>
            <a:r>
              <a:rPr lang="en-US" dirty="0" err="1"/>
              <a:t>make_unique</a:t>
            </a:r>
            <a:endParaRPr lang="ru-RU" dirty="0"/>
          </a:p>
          <a:p>
            <a:r>
              <a:rPr lang="ru-RU" dirty="0"/>
              <a:t>Кроме того его использование возможно начиная с </a:t>
            </a:r>
            <a:r>
              <a:rPr lang="en-US" dirty="0"/>
              <a:t>C++11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5945D7-F9AE-C655-8DC3-C47CB58C0A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4703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вам здесь не нравится?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1769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9C981-3FD2-27C8-5AC1-232B6BA5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3416B4A-FF45-F739-653A-C1A7E150CE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1D8D3C45-7651-2232-6335-7A2E076B3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они никогда не удалятся, так как указывают друг на друга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5433030-62A9-0E57-19CF-00122107C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1342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std::</a:t>
            </a:r>
            <a:r>
              <a:rPr lang="en-US" b="1" dirty="0" err="1"/>
              <a:t>weak_ptr</a:t>
            </a:r>
            <a:r>
              <a:rPr lang="en-US" b="1" dirty="0"/>
              <a:t> </a:t>
            </a:r>
            <a:r>
              <a:rPr lang="ru-RU" dirty="0"/>
              <a:t>ничем не владеет, однако, позволяет узнать, есть ли у ресурса актуальные владельцы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6525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Weak_ptr</a:t>
            </a:r>
            <a:r>
              <a:rPr lang="en-US" dirty="0"/>
              <a:t> - </a:t>
            </a:r>
            <a:r>
              <a:rPr lang="ru-RU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Наблюдатель без права владения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966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dirty="0"/>
              <a:t>Предположим, </a:t>
            </a:r>
            <a:r>
              <a:rPr lang="ru-RU" dirty="0" err="1"/>
              <a:t>fastLoadWidget</a:t>
            </a:r>
            <a:r>
              <a:rPr lang="ru-RU" dirty="0"/>
              <a:t> – фабричная функция, т.е. производит некие объекты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dirty="0"/>
              <a:t>Производство и хранение объектов – </a:t>
            </a:r>
            <a:r>
              <a:rPr lang="ru-RU" dirty="0" err="1"/>
              <a:t>ресурсозатратная</a:t>
            </a:r>
            <a:r>
              <a:rPr lang="ru-RU" dirty="0"/>
              <a:t> задача, и у фабрики много одинаковых запросов, поэтому желательно кэшировать данные объекты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unique_ptr</a:t>
            </a:r>
            <a:r>
              <a:rPr lang="ru-RU" dirty="0"/>
              <a:t> – хороший выбор для фабрики, но не в случае кэширования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shared_ptr</a:t>
            </a:r>
            <a:r>
              <a:rPr lang="ru-RU" dirty="0"/>
              <a:t> обеспечил бы разделение владения объектом между клиентами фабрики и её кэшем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dirty="0"/>
              <a:t>Но когда никто из клиентов не использует объект, хранить его нет смысла – это дорого</a:t>
            </a:r>
          </a:p>
          <a:p>
            <a:pPr>
              <a:buClr>
                <a:schemeClr val="accent1"/>
              </a:buClr>
              <a:buSzPct val="80000"/>
              <a:buFont typeface="Wingdings"/>
              <a:buChar char="Ø"/>
              <a:defRPr/>
            </a:pPr>
            <a:r>
              <a:rPr lang="ru-RU" dirty="0" err="1"/>
              <a:t>std</a:t>
            </a:r>
            <a:r>
              <a:rPr lang="ru-RU" dirty="0"/>
              <a:t>::</a:t>
            </a:r>
            <a:r>
              <a:rPr lang="ru-RU" dirty="0" err="1"/>
              <a:t>weak_ptr</a:t>
            </a:r>
            <a:r>
              <a:rPr lang="ru-RU" dirty="0"/>
              <a:t>!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3577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решения проблем непредсказуемых манипуляций с памятью является идиома </a:t>
            </a:r>
            <a:r>
              <a:rPr lang="en-US" dirty="0"/>
              <a:t>RAII</a:t>
            </a:r>
            <a:br>
              <a:rPr lang="en-US" dirty="0"/>
            </a:br>
            <a:r>
              <a:rPr lang="ru-RU" dirty="0"/>
              <a:t>Одна из основные идиом в C++, которая предполагает, что тот кто владеет объектом, должен как выделять для него ресурсы, так и очищать их в конце его жизни</a:t>
            </a:r>
          </a:p>
          <a:p>
            <a:r>
              <a:rPr lang="ru-RU" dirty="0"/>
              <a:t>Тот кто владеет объектом тот должен его инициализировать и уничтожать</a:t>
            </a:r>
          </a:p>
          <a:p>
            <a:r>
              <a:rPr lang="ru-RU" dirty="0"/>
              <a:t>Какой пример использования идиомы </a:t>
            </a:r>
            <a:r>
              <a:rPr lang="en-US" dirty="0"/>
              <a:t>RAII </a:t>
            </a:r>
            <a:r>
              <a:rPr lang="ru-RU" dirty="0"/>
              <a:t>уже был разобран в курсе МИСП? (выделение ресурсов в конструкторе и их очистка в деструкторе)</a:t>
            </a:r>
            <a:br>
              <a:rPr lang="ru-RU" dirty="0"/>
            </a:br>
            <a:br>
              <a:rPr lang="ru-RU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22276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76847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12401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B9A46-CDF9-33E8-267E-652D6096F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5D3B76A-06A3-9C4E-3FB5-3750B52B0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A5CDA52-074B-31E1-0FED-728F6985A3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6A72F26-397A-D9BA-EFBF-C13D313002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8248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const_cast</a:t>
            </a:r>
            <a:r>
              <a:rPr lang="en-US" dirty="0"/>
              <a:t> </a:t>
            </a:r>
            <a:r>
              <a:rPr lang="ru-RU" dirty="0"/>
              <a:t>довольно прост. Он либо снимает </a:t>
            </a:r>
            <a:r>
              <a:rPr lang="en-US" dirty="0"/>
              <a:t>const/volatile</a:t>
            </a:r>
            <a:r>
              <a:rPr lang="ru-RU" dirty="0"/>
              <a:t>, либо навешивает. В большинстве случаев в этом необходимости нет, так как тот кто писал </a:t>
            </a:r>
            <a:r>
              <a:rPr lang="en-US" dirty="0"/>
              <a:t>const</a:t>
            </a:r>
            <a:r>
              <a:rPr lang="ru-RU" dirty="0"/>
              <a:t> вкладывал в него какой-то смысл. Поэтому если переменная действительно не должна изменяться или наоборот должна изменяться, то применение</a:t>
            </a:r>
            <a:r>
              <a:rPr lang="en-US" dirty="0"/>
              <a:t> </a:t>
            </a:r>
            <a:r>
              <a:rPr lang="en-US" dirty="0" err="1"/>
              <a:t>const_cast</a:t>
            </a:r>
            <a:r>
              <a:rPr lang="en-US" dirty="0"/>
              <a:t> </a:t>
            </a:r>
            <a:r>
              <a:rPr lang="ru-RU" dirty="0"/>
              <a:t>не оправдано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450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en-US" dirty="0" err="1"/>
              <a:t>reinterpret_cast</a:t>
            </a:r>
            <a:r>
              <a:rPr lang="en-US" dirty="0"/>
              <a:t> </a:t>
            </a:r>
            <a:r>
              <a:rPr lang="ru-RU" dirty="0"/>
              <a:t>тоже все просто. Он может преобразовывать типы, преобразование которых на первый взгляд не является логичным и оправданным</a:t>
            </a:r>
            <a:endParaRPr lang="en-US" dirty="0"/>
          </a:p>
          <a:p>
            <a:r>
              <a:rPr lang="ru-RU" dirty="0"/>
              <a:t>Так что если что-то хочется преобразовать </a:t>
            </a:r>
            <a:r>
              <a:rPr lang="en-US" dirty="0" err="1"/>
              <a:t>reinterpret_cast</a:t>
            </a:r>
            <a:r>
              <a:rPr lang="en-US" dirty="0"/>
              <a:t>, </a:t>
            </a:r>
            <a:r>
              <a:rPr lang="ru-RU" dirty="0"/>
              <a:t>то вы должны быть уверены что в этом есть хоть какой-то смысл, иначе биты одного типа будут просто </a:t>
            </a:r>
            <a:r>
              <a:rPr lang="ru-RU" dirty="0" err="1"/>
              <a:t>реинтерпретированы</a:t>
            </a:r>
            <a:r>
              <a:rPr lang="ru-RU" dirty="0"/>
              <a:t> как биты совершенно другого типа (возможно залезая за границы изначального)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42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безопасные преобразования: </a:t>
            </a:r>
            <a:r>
              <a:rPr lang="ru-RU" dirty="0" err="1"/>
              <a:t>int</a:t>
            </a:r>
            <a:r>
              <a:rPr lang="ru-RU" dirty="0"/>
              <a:t> -&gt; </a:t>
            </a:r>
            <a:r>
              <a:rPr lang="ru-RU" dirty="0" err="1"/>
              <a:t>double</a:t>
            </a:r>
            <a:r>
              <a:rPr lang="ru-RU" dirty="0"/>
              <a:t>; </a:t>
            </a:r>
            <a:r>
              <a:rPr lang="ru-RU" dirty="0" err="1"/>
              <a:t>char</a:t>
            </a:r>
            <a:r>
              <a:rPr lang="ru-RU" dirty="0"/>
              <a:t> -&gt; </a:t>
            </a:r>
            <a:r>
              <a:rPr lang="ru-RU" dirty="0" err="1"/>
              <a:t>int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**явное преобразование**- меняет битовые представления</a:t>
            </a:r>
            <a:r>
              <a:rPr lang="en-US" dirty="0"/>
              <a:t> (</a:t>
            </a:r>
            <a:r>
              <a:rPr lang="en-US" dirty="0" err="1"/>
              <a:t>const_cast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reinterpret_cast</a:t>
            </a:r>
            <a:r>
              <a:rPr lang="en-US" dirty="0"/>
              <a:t> </a:t>
            </a:r>
            <a:r>
              <a:rPr lang="ru-RU" dirty="0"/>
              <a:t>не меняют</a:t>
            </a:r>
            <a:r>
              <a:rPr lang="en-US" dirty="0"/>
              <a:t>)</a:t>
            </a:r>
          </a:p>
          <a:p>
            <a:pPr marL="171450" indent="-171450">
              <a:buFontTx/>
              <a:buChar char="-"/>
            </a:pPr>
            <a:r>
              <a:rPr lang="ru-RU" dirty="0"/>
              <a:t>**должен быть** использован при множественном наследовании при преобразовании *вниз*(из родителя к потомку). Он добавляет к уже имеющемуся указателю биты недостающих родителей ([[</a:t>
            </a:r>
            <a:r>
              <a:rPr lang="ru-RU" dirty="0" err="1"/>
              <a:t>mult-casts</a:t>
            </a:r>
            <a:r>
              <a:rPr lang="ru-RU" dirty="0"/>
              <a:t>]])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то есть при преобразовании вниз он прибавляет биты недостающих родителей, а при преобразовании вверх наоборот отнимает (все видно в примере)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но `</a:t>
            </a:r>
            <a:r>
              <a:rPr lang="ru-RU" dirty="0" err="1"/>
              <a:t>static_cast</a:t>
            </a:r>
            <a:r>
              <a:rPr lang="ru-RU" dirty="0"/>
              <a:t>` не умеет в виртуальное наследование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37152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7FD81-98F9-F34F-5CC5-CDE9E9C4C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644719A-6651-3974-E1EB-70F7F11A33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28BCAF3-80A4-11D6-3358-C17B67AA3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 обычными безопасными преобразованиями все ясно</a:t>
            </a:r>
          </a:p>
          <a:p>
            <a:r>
              <a:rPr lang="ru-RU" dirty="0"/>
              <a:t>Но надо разобраться можно ли использовать </a:t>
            </a:r>
            <a:r>
              <a:rPr lang="en-US" dirty="0" err="1"/>
              <a:t>static_cast</a:t>
            </a:r>
            <a:r>
              <a:rPr lang="en-US" dirty="0"/>
              <a:t> </a:t>
            </a:r>
            <a:r>
              <a:rPr lang="ru-RU" dirty="0"/>
              <a:t>для преобразований в дереве иерархии</a:t>
            </a:r>
            <a:br>
              <a:rPr lang="ru-RU" dirty="0"/>
            </a:br>
            <a:r>
              <a:rPr lang="ru-RU" dirty="0"/>
              <a:t>Для начала разберемся с терминами. Что такое преобразование вверх, а что такое преобразование вниз?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A142159-A343-499E-28AE-DB20C91216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209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060F1-2604-5629-3B5C-2C26CE035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CD332B4-D730-8F12-81CB-2553B9D811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0DBCC47-8647-247F-CF04-53BAFD486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Static_cast</a:t>
            </a:r>
            <a:r>
              <a:rPr lang="en-US" dirty="0"/>
              <a:t> </a:t>
            </a:r>
            <a:r>
              <a:rPr lang="ru-RU" dirty="0"/>
              <a:t>на этапе компиляция может определять ошибки невозможности приведения типов. Так, например, при попытке преобразовать класс </a:t>
            </a:r>
            <a:r>
              <a:rPr lang="en-US" dirty="0"/>
              <a:t>C </a:t>
            </a:r>
            <a:r>
              <a:rPr lang="ru-RU" dirty="0"/>
              <a:t>в </a:t>
            </a:r>
            <a:r>
              <a:rPr lang="en-US" dirty="0"/>
              <a:t>B </a:t>
            </a:r>
            <a:r>
              <a:rPr lang="ru-RU" dirty="0"/>
              <a:t>возникнет ошибка компиляции</a:t>
            </a:r>
          </a:p>
          <a:p>
            <a:r>
              <a:rPr lang="ru-RU" dirty="0"/>
              <a:t>Можно ли использовать </a:t>
            </a:r>
            <a:r>
              <a:rPr lang="en-US" dirty="0" err="1"/>
              <a:t>static_cast</a:t>
            </a:r>
            <a:r>
              <a:rPr lang="en-US" dirty="0"/>
              <a:t> </a:t>
            </a:r>
            <a:r>
              <a:rPr lang="ru-RU" dirty="0"/>
              <a:t>для преобразования классов, правильно располагающихся в дереве иерархии?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0DAA6D-4EA9-A384-1C7E-CC545A8389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367333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D9CF2-9EC5-E76E-A23C-7C9F1A4FF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28F513D9-1AD2-D5D3-C932-89861417F4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7605178-6654-BA1C-04A1-1A3D9771AA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Для каста вниз, то есть от потомка к родителю такой подход является единственно правильным, так как </a:t>
            </a:r>
            <a:r>
              <a:rPr lang="en-US" dirty="0" err="1"/>
              <a:t>static_cast</a:t>
            </a:r>
            <a:r>
              <a:rPr lang="en-US" dirty="0"/>
              <a:t> </a:t>
            </a:r>
            <a:r>
              <a:rPr lang="ru-RU" dirty="0"/>
              <a:t>просто добавляет все что связано с наследником, сохраняя биты родителя. И если преобразование было сделано верно то сохраняются все унаследованные виртуальные функции и ошибок не возникает</a:t>
            </a:r>
          </a:p>
          <a:p>
            <a:r>
              <a:rPr lang="ru-RU" dirty="0"/>
              <a:t>Каст вверх работает даже в неявном виде, то есть даже без использования </a:t>
            </a:r>
            <a:r>
              <a:rPr lang="en-US" dirty="0" err="1"/>
              <a:t>static_cast</a:t>
            </a:r>
            <a:r>
              <a:rPr lang="en-US" dirty="0"/>
              <a:t>, </a:t>
            </a:r>
            <a:r>
              <a:rPr lang="ru-RU" dirty="0"/>
              <a:t>так как потомок является объектом родительского класса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Однако при слишком активном хождении по иерархии классов, могут возникать проблемы, особенно при множественном наследовании (примеры в коде)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23E1BF6-FA6D-B773-8FB6-88A58E24B4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842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Примерно так </a:t>
            </a:r>
            <a:r>
              <a:rPr lang="en-US" dirty="0" err="1"/>
              <a:t>static_cast</a:t>
            </a:r>
            <a:r>
              <a:rPr lang="ru-RU" dirty="0"/>
              <a:t> производит преобразования при множественном наследовании. Если упрощать, то он приписывает к битам родителя, биты потомком</a:t>
            </a:r>
          </a:p>
          <a:p>
            <a:r>
              <a:rPr lang="ru-RU" dirty="0"/>
              <a:t>Посмотрим как это выглядит на примере (файл </a:t>
            </a:r>
            <a:r>
              <a:rPr lang="en-US" dirty="0"/>
              <a:t>mult_cast.cpp</a:t>
            </a:r>
            <a:r>
              <a:rPr lang="ru-RU" dirty="0"/>
              <a:t>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0812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этом классе проблема никуда не ушла. Данные, которыми владеет класс </a:t>
            </a:r>
            <a:r>
              <a:rPr lang="en-US" dirty="0" err="1"/>
              <a:t>MyClass</a:t>
            </a:r>
            <a:r>
              <a:rPr lang="en-US" dirty="0"/>
              <a:t> </a:t>
            </a:r>
            <a:r>
              <a:rPr lang="ru-RU" dirty="0"/>
              <a:t>все также могут быть уничтожены извне</a:t>
            </a:r>
          </a:p>
          <a:p>
            <a:r>
              <a:rPr lang="ru-RU" dirty="0"/>
              <a:t>Какое есть решение? (Вынести их в </a:t>
            </a:r>
            <a:r>
              <a:rPr lang="en-US" dirty="0"/>
              <a:t>private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Кроме того, раз в классе есть конструктор с параметром и должен быть реализован деструктор, то как еще должен быть доработан данные класс? (правило 5, которое не позволит приватному указателю быть скопированным дефолтным конструктором или оператором копирования)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24673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E3B85-309E-988A-B4B0-F188EAC95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112FBA0-C222-C132-CA8E-05E60D0C5C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CD61ED2-DADC-1F1A-18DC-CAA6989421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static_cast</a:t>
            </a:r>
            <a:r>
              <a:rPr lang="en-US" dirty="0"/>
              <a:t> </a:t>
            </a:r>
            <a:r>
              <a:rPr lang="ru-RU" dirty="0"/>
              <a:t>хотя и умный</a:t>
            </a:r>
            <a:r>
              <a:rPr lang="en-US" dirty="0"/>
              <a:t>, </a:t>
            </a:r>
            <a:r>
              <a:rPr lang="ru-RU" dirty="0"/>
              <a:t>но он не умеет в виртуальное наследование, так как он не знает сколько памяти нужно выделять, чтобы вставить биты кого из родителей, так как они могут пересекаться</a:t>
            </a:r>
          </a:p>
          <a:p>
            <a:r>
              <a:rPr lang="ru-RU" dirty="0"/>
              <a:t>Тут приходит время </a:t>
            </a:r>
            <a:r>
              <a:rPr lang="en-US" dirty="0" err="1"/>
              <a:t>dynamic_cast</a:t>
            </a:r>
            <a:r>
              <a:rPr lang="en-US" dirty="0"/>
              <a:t> </a:t>
            </a:r>
            <a:r>
              <a:rPr lang="ru-RU" dirty="0"/>
              <a:t>и страшная вещь, которой он пользуется: </a:t>
            </a:r>
            <a:r>
              <a:rPr lang="en-US" dirty="0"/>
              <a:t>RTTI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2EC5C30-6610-C821-B801-343FEE14C8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58124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Однако это противоречит идеологии языка: «Вы не платите, за то что не используете»</a:t>
            </a:r>
          </a:p>
          <a:p>
            <a:r>
              <a:rPr lang="ru-RU" dirty="0"/>
              <a:t>Из-за использования данного механизма при приведении типов, </a:t>
            </a:r>
            <a:r>
              <a:rPr lang="en-US" dirty="0" err="1"/>
              <a:t>dynamic_cast</a:t>
            </a:r>
            <a:r>
              <a:rPr lang="en-US" dirty="0"/>
              <a:t> </a:t>
            </a:r>
            <a:r>
              <a:rPr lang="ru-RU" dirty="0"/>
              <a:t>является довольно дорогой функцией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78147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/>
              <a:t>Но при неправильном или безумном преобразовании типов</a:t>
            </a:r>
            <a:r>
              <a:rPr lang="en-US" sz="1200" dirty="0"/>
              <a:t> </a:t>
            </a:r>
            <a:r>
              <a:rPr lang="en-US" sz="1200" dirty="0" err="1"/>
              <a:t>dynamic_cast</a:t>
            </a:r>
            <a:r>
              <a:rPr lang="en-US" sz="1200" dirty="0"/>
              <a:t> </a:t>
            </a:r>
            <a:r>
              <a:rPr lang="ru-RU" sz="1200" dirty="0"/>
              <a:t>сообщает об ошибке только в </a:t>
            </a:r>
            <a:r>
              <a:rPr lang="en-US" sz="1200" dirty="0"/>
              <a:t>runtime, </a:t>
            </a:r>
            <a:r>
              <a:rPr lang="ru-RU" sz="1200" dirty="0"/>
              <a:t>только когда построятся все таблицы виртуальных функций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51954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Говоря про преобразование типов, нельзя не упомянуть срезку. Данная срезка не является общепринятой, но несет тот же смысл</a:t>
            </a:r>
          </a:p>
          <a:p>
            <a:r>
              <a:rPr lang="ru-RU" dirty="0"/>
              <a:t>Чему будут равны а и </a:t>
            </a:r>
            <a:r>
              <a:rPr lang="en-US" dirty="0"/>
              <a:t>b </a:t>
            </a:r>
            <a:r>
              <a:rPr lang="ru-RU" dirty="0"/>
              <a:t>в </a:t>
            </a:r>
            <a:r>
              <a:rPr lang="en-US" dirty="0"/>
              <a:t>b1?</a:t>
            </a:r>
            <a:endParaRPr lang="ru-RU" dirty="0"/>
          </a:p>
          <a:p>
            <a:endParaRPr lang="ru-RU" dirty="0"/>
          </a:p>
          <a:p>
            <a:r>
              <a:rPr lang="ru-RU" dirty="0"/>
              <a:t>Вызовется неявное преобразование из </a:t>
            </a:r>
            <a:r>
              <a:rPr lang="en-US" dirty="0"/>
              <a:t>B </a:t>
            </a:r>
            <a:r>
              <a:rPr lang="ru-RU" dirty="0"/>
              <a:t>в </a:t>
            </a:r>
            <a:r>
              <a:rPr lang="en-US" dirty="0"/>
              <a:t>A </a:t>
            </a:r>
            <a:r>
              <a:rPr lang="ru-RU" dirty="0"/>
              <a:t>и просто скопирует значение а из </a:t>
            </a:r>
            <a:r>
              <a:rPr lang="en-US" dirty="0"/>
              <a:t>b2 </a:t>
            </a:r>
            <a:r>
              <a:rPr lang="ru-RU" dirty="0"/>
              <a:t>в </a:t>
            </a:r>
            <a:r>
              <a:rPr lang="en-US" dirty="0" err="1"/>
              <a:t>a_ref</a:t>
            </a:r>
            <a:endParaRPr lang="en-US" dirty="0"/>
          </a:p>
          <a:p>
            <a:r>
              <a:rPr lang="ru-RU" dirty="0"/>
              <a:t>Оператор присваивания работает не полиморфно, то есть не знает что когда-то </a:t>
            </a:r>
            <a:r>
              <a:rPr lang="en-US" dirty="0" err="1"/>
              <a:t>a_ref</a:t>
            </a:r>
            <a:r>
              <a:rPr lang="en-US" dirty="0"/>
              <a:t> </a:t>
            </a:r>
            <a:r>
              <a:rPr lang="ru-RU" dirty="0"/>
              <a:t>был преобразован из </a:t>
            </a:r>
            <a:r>
              <a:rPr lang="en-US" dirty="0"/>
              <a:t>b1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65420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Что значит работает как в шаблонах? Что тут вообще рассматривать, разве </a:t>
            </a:r>
            <a:r>
              <a:rPr lang="en-US" dirty="0"/>
              <a:t>auto </a:t>
            </a:r>
            <a:r>
              <a:rPr lang="ru-RU" dirty="0"/>
              <a:t>не становится просто типом, определяемым из какого-нибудь конструктора?</a:t>
            </a:r>
          </a:p>
          <a:p>
            <a:r>
              <a:rPr lang="ru-RU" dirty="0"/>
              <a:t>На самом деле все немного сложнее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99097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8DBED-15AB-C9ED-953E-7E49D699C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A95A94CF-CAD2-FBAD-8EFC-97E912060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E3FE290-DC70-DCA2-B700-0D7E489D4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87203FD-0591-B645-AC2A-0EA517892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76238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582F33-7C2C-E8BB-0B38-994B6DC41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F7004C6F-A776-8114-E7EF-BAEEC65CE4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D568FEF-A2FE-AE0D-4FD4-DCF1D8A9EF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D2891F-A609-A8CB-5F6C-4FEAAB74A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563694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69421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Теперь инкапсулированные данные доступны только классу </a:t>
            </a:r>
            <a:r>
              <a:rPr lang="en-US" dirty="0" err="1"/>
              <a:t>MyClass</a:t>
            </a:r>
            <a:r>
              <a:rPr lang="en-US" dirty="0"/>
              <a:t>. </a:t>
            </a:r>
            <a:r>
              <a:rPr lang="ru-RU" dirty="0"/>
              <a:t>Испортить нам жизнь могут только дружественные функции, которым будет доступно владение приватными ресурсами.</a:t>
            </a:r>
          </a:p>
          <a:p>
            <a:r>
              <a:rPr lang="ru-RU" dirty="0"/>
              <a:t>Однако, чтобы нам не реализовывать правило пяти для всех классов, </a:t>
            </a:r>
            <a:r>
              <a:rPr lang="en-US" dirty="0"/>
              <a:t>C++ </a:t>
            </a:r>
            <a:r>
              <a:rPr lang="ru-RU" dirty="0"/>
              <a:t>предоставляет умные указатели. Начнем с наиболее подходящего для данной задачи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9795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Таким образом предыдущая задача может быть сведена к созданию </a:t>
            </a:r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или как поле класса, или в принципе вместо всего класса, если кроме владения ничего больше не интересует</a:t>
            </a:r>
            <a:br>
              <a:rPr lang="ru-RU" dirty="0"/>
            </a:br>
            <a:r>
              <a:rPr lang="en-US" dirty="0" err="1"/>
              <a:t>Unique_ptr</a:t>
            </a:r>
            <a:r>
              <a:rPr lang="en-US" dirty="0"/>
              <a:t>, </a:t>
            </a:r>
            <a:r>
              <a:rPr lang="ru-RU" dirty="0"/>
              <a:t>как и другие умные указатели находятся в заголовочном файле </a:t>
            </a:r>
            <a:r>
              <a:rPr lang="en-US" dirty="0"/>
              <a:t>&lt;memory&gt;</a:t>
            </a:r>
          </a:p>
          <a:p>
            <a:r>
              <a:rPr lang="en-US" dirty="0" err="1"/>
              <a:t>Unique_ptr</a:t>
            </a:r>
            <a:r>
              <a:rPr lang="en-US" dirty="0"/>
              <a:t> </a:t>
            </a:r>
            <a:r>
              <a:rPr lang="ru-RU" dirty="0"/>
              <a:t>является идеальной </a:t>
            </a:r>
            <a:r>
              <a:rPr lang="en-US" dirty="0"/>
              <a:t>raii </a:t>
            </a:r>
            <a:r>
              <a:rPr lang="ru-RU" dirty="0"/>
              <a:t>классом, который сам (как и другие умные указатели) очищает указатель, которым владеет</a:t>
            </a:r>
          </a:p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393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802A1-0F8D-0B5D-3672-914194169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894DBD4-58B7-973D-4A1D-B9CE2D6E7A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5D65961-1F95-4941-19E2-A81DFF9CB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ru-RU" dirty="0"/>
              <a:t>Удален конструктор и оператор копирования</a:t>
            </a:r>
          </a:p>
          <a:p>
            <a:pPr marL="228600" indent="-228600">
              <a:buAutoNum type="arabicParenR"/>
            </a:pPr>
            <a:r>
              <a:rPr lang="ru-RU" dirty="0"/>
              <a:t>Он является шаблонным, для работы со всеми типами</a:t>
            </a:r>
            <a:endParaRPr lang="en-US" dirty="0"/>
          </a:p>
          <a:p>
            <a:pPr marL="228600" indent="-228600">
              <a:buAutoNum type="arabicParenR"/>
            </a:pPr>
            <a:endParaRPr lang="en-US" dirty="0"/>
          </a:p>
          <a:p>
            <a:pPr marL="0" indent="0">
              <a:buNone/>
            </a:pPr>
            <a:r>
              <a:rPr lang="ru-RU" dirty="0"/>
              <a:t>Таким образом он является крайне эффективным, так как никогда не копируется, а только перемещает указатель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228600" indent="-228600">
              <a:buAutoNum type="arabicParenR"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7556D3E-5780-78FF-0181-4AA9161ED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6409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Есть два способа создания умного указателя </a:t>
            </a:r>
            <a:r>
              <a:rPr lang="en-US" dirty="0" err="1"/>
              <a:t>unique_ptr</a:t>
            </a:r>
            <a:r>
              <a:rPr lang="en-US" dirty="0"/>
              <a:t>. </a:t>
            </a:r>
            <a:r>
              <a:rPr lang="ru-RU" dirty="0"/>
              <a:t>Старый добрый(?) </a:t>
            </a:r>
            <a:r>
              <a:rPr lang="en-US" dirty="0"/>
              <a:t>new</a:t>
            </a:r>
            <a:r>
              <a:rPr lang="ru-RU" dirty="0"/>
              <a:t> и </a:t>
            </a:r>
            <a:r>
              <a:rPr lang="en-US" dirty="0" err="1"/>
              <a:t>make_unique</a:t>
            </a:r>
            <a:r>
              <a:rPr lang="en-US" dirty="0"/>
              <a:t>. </a:t>
            </a:r>
            <a:r>
              <a:rPr lang="ru-RU" dirty="0"/>
              <a:t>Как вы думаете, что предпочтительнее?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4412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/>
              <a:t>1) </a:t>
            </a:r>
            <a:r>
              <a:rPr lang="en-US" sz="1200" dirty="0" err="1"/>
              <a:t>make_unique</a:t>
            </a:r>
            <a:r>
              <a:rPr lang="en-US" sz="1200" dirty="0"/>
              <a:t> </a:t>
            </a:r>
            <a:r>
              <a:rPr lang="ru-RU" sz="1200" dirty="0"/>
              <a:t>позволяет не писать </a:t>
            </a:r>
            <a:r>
              <a:rPr lang="en-US" sz="1200" dirty="0"/>
              <a:t>new, </a:t>
            </a:r>
            <a:r>
              <a:rPr lang="ru-RU" sz="1200" dirty="0"/>
              <a:t>так как используя умные указатели мы как раз пытаемся этого избегать</a:t>
            </a:r>
          </a:p>
          <a:p>
            <a:pPr marL="0" indent="0">
              <a:buNone/>
            </a:pPr>
            <a:r>
              <a:rPr lang="ru-RU" sz="1200" dirty="0"/>
              <a:t>2)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Выглядит проще, делая код чище</a:t>
            </a:r>
          </a:p>
          <a:p>
            <a:pPr marL="0" indent="0">
              <a:buNone/>
            </a:pP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3) Эффективнее, так как делает не только выделение памяти, но и дополнительные процедуры. Также вся память принадлежащая умному указателю находится в одном месте, иначе бы указатель на объект создался отдельно от данных умного указателя. Особенно это отражается на </a:t>
            </a:r>
            <a:r>
              <a:rPr lang="en-US" sz="1200" dirty="0" err="1">
                <a:solidFill>
                  <a:schemeClr val="accent1">
                    <a:lumMod val="75000"/>
                  </a:schemeClr>
                </a:solidFill>
              </a:rPr>
              <a:t>shared_ptr</a:t>
            </a:r>
            <a:r>
              <a:rPr lang="en-US" sz="1200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ru-RU" sz="1200" dirty="0">
                <a:solidFill>
                  <a:schemeClr val="accent1">
                    <a:lumMod val="75000"/>
                  </a:schemeClr>
                </a:solidFill>
              </a:rPr>
              <a:t>который хранит кроме указателя еще и счетчики ссылок разных типов</a:t>
            </a:r>
          </a:p>
          <a:p>
            <a:endParaRPr lang="ru-RU" sz="1200" dirty="0"/>
          </a:p>
          <a:p>
            <a:r>
              <a:rPr lang="ru-RU" sz="1200" dirty="0"/>
              <a:t>Минусы: </a:t>
            </a:r>
          </a:p>
          <a:p>
            <a:r>
              <a:rPr lang="ru-RU" sz="1200" dirty="0"/>
              <a:t>1) Кастомные </a:t>
            </a:r>
            <a:r>
              <a:rPr lang="en-US" sz="1200" dirty="0" err="1"/>
              <a:t>deleter</a:t>
            </a:r>
            <a:r>
              <a:rPr lang="en-US" sz="1200" dirty="0"/>
              <a:t>/allocator  </a:t>
            </a:r>
            <a:r>
              <a:rPr lang="ru-RU" sz="1200" dirty="0"/>
              <a:t>позволяют манипулировать памятью самого объекта, а не его внутренними переменными, как это делает деструктор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625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оператор </a:t>
            </a:r>
            <a:r>
              <a:rPr lang="en-US" dirty="0"/>
              <a:t>new </a:t>
            </a:r>
            <a:r>
              <a:rPr lang="ru-RU" dirty="0"/>
              <a:t>может вызывать исключения.</a:t>
            </a:r>
          </a:p>
          <a:p>
            <a:r>
              <a:rPr lang="ru-RU" dirty="0"/>
              <a:t>Когда-нибудь может не хватить памяти и </a:t>
            </a:r>
            <a:r>
              <a:rPr lang="en-US" dirty="0"/>
              <a:t>new </a:t>
            </a:r>
            <a:r>
              <a:rPr lang="ru-RU" dirty="0"/>
              <a:t>выдаст исключение </a:t>
            </a:r>
            <a:r>
              <a:rPr lang="en-US" dirty="0"/>
              <a:t>std::</a:t>
            </a:r>
            <a:r>
              <a:rPr lang="en-US" dirty="0" err="1"/>
              <a:t>bad_alloc</a:t>
            </a:r>
            <a:r>
              <a:rPr lang="ru-RU" dirty="0"/>
              <a:t>. Если так посмотреть, ничего страшного, ведь память не выделена и утечки нет</a:t>
            </a:r>
          </a:p>
          <a:p>
            <a:endParaRPr lang="ru-RU" dirty="0"/>
          </a:p>
          <a:p>
            <a:r>
              <a:rPr lang="ru-RU" dirty="0"/>
              <a:t>Допустим </a:t>
            </a:r>
            <a:r>
              <a:rPr lang="en-US" dirty="0"/>
              <a:t>new A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отработал нормально, а </a:t>
            </a:r>
            <a:r>
              <a:rPr lang="en-US" dirty="0"/>
              <a:t>new B</a:t>
            </a:r>
            <a:r>
              <a:rPr lang="ru-RU" dirty="0"/>
              <a:t>()</a:t>
            </a:r>
            <a:r>
              <a:rPr lang="en-US" dirty="0"/>
              <a:t> </a:t>
            </a:r>
            <a:r>
              <a:rPr lang="ru-RU" dirty="0"/>
              <a:t>нет. Тогда память, выделенная под А никогда не будет очищена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652AB4-DE5D-4182-9A2A-8BB7D7D1827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35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28700"/>
            <a:ext cx="7848600" cy="1445419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628900"/>
            <a:ext cx="64008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229BF-C22A-43CD-9F90-2894FDE78B03}" type="datetime1">
              <a:rPr lang="ru-RU" smtClean="0"/>
              <a:t>24.08.2025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2548890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32CAC-3605-4CA0-B07D-F5616636060E}" type="datetime1">
              <a:rPr lang="ru-RU" smtClean="0"/>
              <a:t>24.08.2025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4400550"/>
          </a:xfrm>
        </p:spPr>
        <p:txBody>
          <a:bodyPr vert="eaVert" anchor="b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44005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15B7-52D8-4812-BF7E-4E2A68001255}" type="datetime1">
              <a:rPr lang="ru-RU" smtClean="0"/>
              <a:t>24.08.2025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EA36-C13A-4EFD-A489-17C61058F01A}" type="datetime1">
              <a:rPr lang="ru-RU" smtClean="0"/>
              <a:t>24.08.2025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71651"/>
            <a:ext cx="7772400" cy="1650206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470149"/>
            <a:ext cx="7772400" cy="1125140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D0B86-5F5A-44CB-A48D-C68D27158D6F}" type="datetime1">
              <a:rPr lang="ru-RU" smtClean="0"/>
              <a:t>24.08.2025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3449574"/>
            <a:ext cx="7848600" cy="119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55014"/>
            <a:ext cx="4038600" cy="35387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4CA1FD-290F-4218-944C-9DDB7AC3C082}" type="datetime1">
              <a:rPr lang="ru-RU" smtClean="0"/>
              <a:t>24.08.2025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257300"/>
            <a:ext cx="3931920" cy="47982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1828800"/>
            <a:ext cx="3931920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79F9-030D-4C8E-914E-14DBC83A9B4B}" type="datetime1">
              <a:rPr lang="ru-RU" smtClean="0"/>
              <a:t>24.08.2025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806462" y="3034268"/>
            <a:ext cx="353187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8BD3-E895-4848-8541-19EDD3B1CE39}" type="datetime1">
              <a:rPr lang="ru-RU" smtClean="0"/>
              <a:t>24.08.2025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7267D4-DB50-4CA1-8353-B1B50F8C2D37}" type="datetime1">
              <a:rPr lang="ru-RU" smtClean="0"/>
              <a:t>24.08.2025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060"/>
            <a:ext cx="2139696" cy="946404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594060"/>
            <a:ext cx="5715000" cy="418338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597915"/>
            <a:ext cx="2139696" cy="3182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038B1-BF8D-442C-B046-049FAC378703}" type="datetime1">
              <a:rPr lang="ru-RU" smtClean="0"/>
              <a:t>24.08.2025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684114" y="2684956"/>
            <a:ext cx="418338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60"/>
            <a:ext cx="2142680" cy="94869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628651"/>
            <a:ext cx="5904390" cy="4125342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2139696" cy="31821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68402-4FD4-4A21-B87D-FC7317837797}" type="datetime1">
              <a:rPr lang="ru-RU" smtClean="0"/>
              <a:t>24.08.2025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165590"/>
            <a:ext cx="9144000" cy="17145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2743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3716"/>
            <a:ext cx="28956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3D7D9B-A655-43EF-941F-9AA9DDF20EAD}" type="datetime1">
              <a:rPr lang="ru-RU" smtClean="0"/>
              <a:t>24.08.2025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3716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3716"/>
            <a:ext cx="1066800" cy="2468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42C5C8D-314C-48F6-A8F7-E5E48CE6BF8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erbsutter.com/2013/05/29/gotw-89-solution-smart-pointers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5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ru-RU" sz="3200" cap="small" dirty="0"/>
              <a:t>Методы и стандарты программирования 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cap="small" dirty="0"/>
              <a:t>Лекции</a:t>
            </a:r>
            <a:r>
              <a:rPr lang="en-US" cap="small" dirty="0"/>
              <a:t>, </a:t>
            </a:r>
            <a:r>
              <a:rPr lang="en-US" dirty="0"/>
              <a:t>III</a:t>
            </a:r>
            <a:r>
              <a:rPr lang="ru-RU" dirty="0"/>
              <a:t> семестр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00375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AC9648-CCE2-5289-F00F-0F19EB957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 </a:t>
            </a:r>
            <a:r>
              <a:rPr lang="ru-RU" dirty="0"/>
              <a:t>класс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392A77-050F-D226-1BC4-22722A73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10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0C5A3A5-D389-170C-2EAD-11DBBCFF82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1059582"/>
            <a:ext cx="5349228" cy="3312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6178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4780AE-9F1A-9169-5CF7-BF9EBA293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  <a:r>
              <a:rPr lang="ru-RU" dirty="0"/>
              <a:t> класс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6864224-38BE-7F31-A2A3-EF469C286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11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DF59AE2-7760-BFB5-914A-9845552AA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876316"/>
            <a:ext cx="5904656" cy="3867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615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48FBF0-9E18-F2D8-2645-820737F61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6DDD279-E472-00A7-B3B5-7B4C13737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31C84D-3DFF-1939-0F3A-CB73ED4A6531}"/>
              </a:ext>
            </a:extLst>
          </p:cNvPr>
          <p:cNvSpPr txBox="1"/>
          <p:nvPr/>
        </p:nvSpPr>
        <p:spPr>
          <a:xfrm>
            <a:off x="432638" y="1282446"/>
            <a:ext cx="80277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80000"/>
              <a:defRPr/>
            </a:pPr>
            <a:r>
              <a:rPr lang="en-US" sz="2000" b="1" dirty="0"/>
              <a:t>std::</a:t>
            </a:r>
            <a:r>
              <a:rPr lang="en-US" sz="2000" b="1" dirty="0" err="1"/>
              <a:t>unique_ptr</a:t>
            </a:r>
            <a:r>
              <a:rPr lang="en-US" sz="2000" b="1" dirty="0"/>
              <a:t> </a:t>
            </a:r>
            <a:r>
              <a:rPr lang="ru-RU" sz="2000" dirty="0"/>
              <a:t>реализует эксклюзивное владение – гарантирует единственность экземпляра и владельца</a:t>
            </a:r>
            <a:endParaRPr lang="en-US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5E4149-6AC1-6D23-A98A-20DC16839D85}"/>
              </a:ext>
            </a:extLst>
          </p:cNvPr>
          <p:cNvSpPr txBox="1"/>
          <p:nvPr/>
        </p:nvSpPr>
        <p:spPr>
          <a:xfrm>
            <a:off x="7380312" y="4587974"/>
            <a:ext cx="1627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unique_ptr.hpp</a:t>
            </a:r>
            <a:endParaRPr lang="ru-RU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54FFEB8E-C8D3-89A1-35AF-DDB5B2FA0B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2288815"/>
            <a:ext cx="6480720" cy="172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69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294DD7-3545-CFB9-1554-A9E571142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79CD70-033A-0913-235B-90C8AEC36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C87460-71BA-1088-52B3-13F571F1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13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42845C-63B5-40B9-7F1A-87B8E04D348C}"/>
              </a:ext>
            </a:extLst>
          </p:cNvPr>
          <p:cNvSpPr txBox="1"/>
          <p:nvPr/>
        </p:nvSpPr>
        <p:spPr>
          <a:xfrm>
            <a:off x="457200" y="1287308"/>
            <a:ext cx="8432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Как должен выглядеть класс </a:t>
            </a:r>
            <a:r>
              <a:rPr lang="en-US" sz="2000" dirty="0" err="1"/>
              <a:t>unique_ptr</a:t>
            </a:r>
            <a:r>
              <a:rPr lang="ru-RU" sz="2000" dirty="0"/>
              <a:t>, чтобы удовлетворять данным требованиям?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97E121-83EC-676E-D1F1-70A401093523}"/>
              </a:ext>
            </a:extLst>
          </p:cNvPr>
          <p:cNvSpPr txBox="1"/>
          <p:nvPr/>
        </p:nvSpPr>
        <p:spPr>
          <a:xfrm>
            <a:off x="457200" y="2067694"/>
            <a:ext cx="7381918" cy="6186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1900" dirty="0">
                <a:solidFill>
                  <a:schemeClr val="accent1">
                    <a:lumMod val="75000"/>
                  </a:schemeClr>
                </a:solidFill>
              </a:rPr>
              <a:t>Удален конструктор и оператор копирования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1900" dirty="0">
                <a:solidFill>
                  <a:schemeClr val="accent1">
                    <a:lumMod val="75000"/>
                  </a:schemeClr>
                </a:solidFill>
              </a:rPr>
              <a:t>Он является шаблонным, для работы со всеми типами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26CFC0-DE4B-7EC6-DAB6-6630A3E1EB11}"/>
              </a:ext>
            </a:extLst>
          </p:cNvPr>
          <p:cNvSpPr txBox="1"/>
          <p:nvPr/>
        </p:nvSpPr>
        <p:spPr>
          <a:xfrm>
            <a:off x="457200" y="3219822"/>
            <a:ext cx="52828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/>
              <a:t>Можно ли передать </a:t>
            </a:r>
            <a:r>
              <a:rPr lang="en-US" sz="2000" dirty="0" err="1"/>
              <a:t>unique_ptr</a:t>
            </a:r>
            <a:r>
              <a:rPr lang="en-US" sz="2000" dirty="0"/>
              <a:t> </a:t>
            </a:r>
            <a:r>
              <a:rPr lang="ru-RU" sz="2000" dirty="0"/>
              <a:t>в другой </a:t>
            </a:r>
            <a:r>
              <a:rPr lang="ru-RU" sz="2000" dirty="0" err="1"/>
              <a:t>скоуп</a:t>
            </a:r>
            <a:r>
              <a:rPr lang="ru-RU" sz="2000" dirty="0"/>
              <a:t>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863A1C-B36A-BFEA-5B92-60F3E103DC6A}"/>
              </a:ext>
            </a:extLst>
          </p:cNvPr>
          <p:cNvSpPr txBox="1"/>
          <p:nvPr/>
        </p:nvSpPr>
        <p:spPr>
          <a:xfrm>
            <a:off x="457200" y="3589154"/>
            <a:ext cx="4101636" cy="3262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1900" dirty="0">
                <a:solidFill>
                  <a:schemeClr val="accent1">
                    <a:lumMod val="75000"/>
                  </a:schemeClr>
                </a:solidFill>
              </a:rPr>
              <a:t>Можно с помощью </a:t>
            </a:r>
            <a:r>
              <a:rPr lang="en-US" sz="1900" dirty="0">
                <a:solidFill>
                  <a:schemeClr val="accent1">
                    <a:lumMod val="75000"/>
                  </a:schemeClr>
                </a:solidFill>
              </a:rPr>
              <a:t>move </a:t>
            </a:r>
            <a:r>
              <a:rPr lang="ru-RU" sz="1900" dirty="0">
                <a:solidFill>
                  <a:schemeClr val="accent1">
                    <a:lumMod val="75000"/>
                  </a:schemeClr>
                </a:solidFill>
              </a:rPr>
              <a:t>семантики</a:t>
            </a:r>
          </a:p>
        </p:txBody>
      </p:sp>
    </p:spTree>
    <p:extLst>
      <p:ext uri="{BB962C8B-B14F-4D97-AF65-F5344CB8AC3E}">
        <p14:creationId xmlns:p14="http://schemas.microsoft.com/office/powerpoint/2010/main" val="3375603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5427E1-9871-9D33-7C5E-53A67FAD6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unique_ptr</a:t>
            </a:r>
            <a:r>
              <a:rPr lang="en-US" dirty="0"/>
              <a:t>: </a:t>
            </a:r>
            <a:r>
              <a:rPr lang="ru-RU" dirty="0"/>
              <a:t>создание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7A099D-7672-0C83-AD06-796237CD0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14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54A4AC-4774-B896-AC1F-F236B459219D}"/>
              </a:ext>
            </a:extLst>
          </p:cNvPr>
          <p:cNvSpPr txBox="1"/>
          <p:nvPr/>
        </p:nvSpPr>
        <p:spPr>
          <a:xfrm>
            <a:off x="457200" y="1491630"/>
            <a:ext cx="7571184" cy="704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6F42C1"/>
                </a:solidFill>
                <a:latin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  <a:r>
              <a:rPr lang="ru-RU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old_create_ptr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6F42C1"/>
                </a:solidFill>
                <a:latin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&lt;A&gt;(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A);</a:t>
            </a:r>
            <a:endParaRPr lang="ru-RU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6F42C1"/>
                </a:solidFill>
                <a:latin typeface="Consolas" panose="020B0609020204030204" pitchFamily="49" charset="0"/>
              </a:rPr>
              <a:t>unique_ptr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A</a:t>
            </a:r>
            <a:r>
              <a:rPr lang="en-US" sz="1400" dirty="0">
                <a:solidFill>
                  <a:srgbClr val="24292E"/>
                </a:solidFill>
                <a:latin typeface="Consolas" panose="020B0609020204030204" pitchFamily="49" charset="0"/>
              </a:rPr>
              <a:t>&gt;</a:t>
            </a:r>
            <a:r>
              <a:rPr lang="ru-RU" sz="1400" dirty="0">
                <a:solidFill>
                  <a:srgbClr val="24292E"/>
                </a:solidFill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effectLst/>
                <a:latin typeface="Consolas" panose="020B0609020204030204" pitchFamily="49" charset="0"/>
              </a:rPr>
              <a:t>modern_create_ptr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6F42C1"/>
                </a:solidFill>
                <a:latin typeface="Consolas" panose="020B0609020204030204" pitchFamily="49" charset="0"/>
              </a:rPr>
              <a:t>std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6F42C1"/>
                </a:solidFill>
                <a:latin typeface="Consolas" panose="020B0609020204030204" pitchFamily="49" charset="0"/>
              </a:rPr>
              <a:t>make_unique</a:t>
            </a:r>
            <a:r>
              <a:rPr lang="en-US" sz="1400" b="0" dirty="0">
                <a:effectLst/>
                <a:latin typeface="Consolas" panose="020B0609020204030204" pitchFamily="49" charset="0"/>
              </a:rPr>
              <a:t>&lt;A&gt;();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C55A4B-8D3E-FB9C-6073-6B5155F8A266}"/>
              </a:ext>
            </a:extLst>
          </p:cNvPr>
          <p:cNvSpPr txBox="1"/>
          <p:nvPr/>
        </p:nvSpPr>
        <p:spPr>
          <a:xfrm>
            <a:off x="6588224" y="4574173"/>
            <a:ext cx="24208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3"/>
              </a:rPr>
              <a:t>Herb Sutter: smart pointers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98623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81F137-0FB6-B088-8A12-5A7B34074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make_unique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09ED93-DD85-A4D9-D137-8DED24C47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003232" cy="1299592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sz="2600" dirty="0">
                <a:solidFill>
                  <a:schemeClr val="accent1">
                    <a:lumMod val="75000"/>
                  </a:schemeClr>
                </a:solidFill>
              </a:rPr>
              <a:t>Преимущества</a:t>
            </a:r>
            <a:r>
              <a:rPr lang="ru-RU" sz="2600" dirty="0">
                <a:solidFill>
                  <a:schemeClr val="accent1"/>
                </a:solidFill>
              </a:rPr>
              <a:t>:</a:t>
            </a:r>
            <a:endParaRPr lang="en-US" sz="2600" dirty="0">
              <a:solidFill>
                <a:schemeClr val="accent1"/>
              </a:solidFill>
            </a:endParaRPr>
          </a:p>
          <a:p>
            <a:pPr>
              <a:defRPr/>
            </a:pPr>
            <a:r>
              <a:rPr lang="en-US" sz="2200" dirty="0" err="1"/>
              <a:t>make_unique</a:t>
            </a:r>
            <a:r>
              <a:rPr lang="en-US" sz="2200" dirty="0"/>
              <a:t> </a:t>
            </a:r>
            <a:r>
              <a:rPr lang="ru-RU" sz="2200" dirty="0"/>
              <a:t>позволяет не писать </a:t>
            </a:r>
            <a:r>
              <a:rPr lang="en-US" sz="2200" dirty="0"/>
              <a:t>new</a:t>
            </a:r>
            <a:endParaRPr lang="ru-RU" sz="2200" dirty="0"/>
          </a:p>
          <a:p>
            <a:pPr>
              <a:defRPr/>
            </a:pPr>
            <a:r>
              <a:rPr lang="ru-RU" sz="2200" dirty="0"/>
              <a:t>Выглядит проще, делая код чище</a:t>
            </a:r>
          </a:p>
          <a:p>
            <a:pPr>
              <a:defRPr/>
            </a:pPr>
            <a:r>
              <a:rPr lang="ru-RU" sz="2200" dirty="0"/>
              <a:t>Эффективнее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161C5C7-3AA5-AF9D-32B7-1529FBB02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15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F2CA0-A245-C99B-17C0-9D227FCE8659}"/>
              </a:ext>
            </a:extLst>
          </p:cNvPr>
          <p:cNvSpPr txBox="1"/>
          <p:nvPr/>
        </p:nvSpPr>
        <p:spPr>
          <a:xfrm>
            <a:off x="457200" y="2931790"/>
            <a:ext cx="75711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ru-RU" sz="1900" dirty="0">
                <a:solidFill>
                  <a:schemeClr val="accent6">
                    <a:lumMod val="50000"/>
                  </a:schemeClr>
                </a:solidFill>
              </a:rPr>
              <a:t>Недостатки</a:t>
            </a:r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1900" dirty="0"/>
              <a:t>Не позволяет использовать свою функцию</a:t>
            </a:r>
            <a:r>
              <a:rPr lang="en-US" sz="1900" dirty="0"/>
              <a:t> </a:t>
            </a:r>
            <a:r>
              <a:rPr lang="en-US" sz="1900" dirty="0" err="1"/>
              <a:t>deleter</a:t>
            </a:r>
            <a:r>
              <a:rPr lang="en-US" sz="1900" dirty="0"/>
              <a:t>/allocator</a:t>
            </a:r>
            <a:endParaRPr lang="ru-RU" sz="1900" dirty="0"/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1900" dirty="0"/>
              <a:t>Нельзя привязать «сырой» указатель</a:t>
            </a:r>
            <a:endParaRPr lang="en-US" sz="1900" dirty="0"/>
          </a:p>
          <a:p>
            <a:pPr marL="182880" indent="-18288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1900" dirty="0"/>
              <a:t>Доступен только с </a:t>
            </a:r>
            <a:r>
              <a:rPr lang="en-US" sz="1900" dirty="0"/>
              <a:t>C++14</a:t>
            </a:r>
          </a:p>
          <a:p>
            <a:pPr marL="342900" indent="-342900">
              <a:buAutoNum type="arabicParenR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5634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013726-8586-76CA-3990-2EB70A389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</a:t>
            </a:r>
            <a:r>
              <a:rPr lang="en-US" dirty="0"/>
              <a:t>new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017934B-A9ED-01BF-C77F-F16249E7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83E4B30-8817-2E4A-4CF5-856797895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064" y="1626951"/>
            <a:ext cx="7705872" cy="1889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469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7032D-E29B-FB98-3618-1ECD2FEB5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B43E82-6113-85C7-5E95-8E3AC39EC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make_unique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3AED310-5641-0769-BE77-9FBF498D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17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1A5C5B5-E4A9-3E68-CB0B-2783BEF331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840" y="1608695"/>
            <a:ext cx="7452320" cy="192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0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8FAFC-2CB4-F2CB-0DD6-2187EC8A9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9F6E9E9-BC63-C58E-ED40-BE7F0EF4C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18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3E68475-3334-9EE5-0037-38C947AD7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1563638"/>
            <a:ext cx="4320480" cy="274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7879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6871F1-7001-0E30-5F07-FE384B7E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shared_ptr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ED4D72-3D6F-9F29-825D-A67EFC695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19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9AC7FE-A4C9-2895-4B88-C015E53C78AC}"/>
              </a:ext>
            </a:extLst>
          </p:cNvPr>
          <p:cNvSpPr txBox="1"/>
          <p:nvPr/>
        </p:nvSpPr>
        <p:spPr>
          <a:xfrm>
            <a:off x="466328" y="1282446"/>
            <a:ext cx="78488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accent1"/>
              </a:buClr>
              <a:buSzPct val="80000"/>
              <a:defRPr/>
            </a:pPr>
            <a:r>
              <a:rPr lang="en-US" sz="2000" b="1" dirty="0"/>
              <a:t>std::</a:t>
            </a:r>
            <a:r>
              <a:rPr lang="en-US" sz="2000" b="1" dirty="0" err="1"/>
              <a:t>shared_ptr</a:t>
            </a:r>
            <a:r>
              <a:rPr lang="ru-RU" sz="2000" b="1" dirty="0"/>
              <a:t> </a:t>
            </a:r>
            <a:r>
              <a:rPr lang="ru-RU" sz="2000" dirty="0"/>
              <a:t>реализует совместное владение ресурсом. Существование ресурса зависит от того, есть ли у него хотя бы один владелец</a:t>
            </a:r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A15347-9E94-1259-1332-5801BA16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2296100"/>
            <a:ext cx="4399128" cy="230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2944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9D24BF-2651-4E4F-8EB6-2FE00B26F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6E581E-EA81-47EE-9947-A561A4FF89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D099AC3-9F06-4AAC-BE60-28FC2379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535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B57BA-7408-1DC9-57E3-B6B67FD65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08E4A97-D7B8-1AD9-0665-B728A154E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shared_ptr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52602BD-7193-A5E2-46A4-E078BA324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CA52C8-C640-9F3E-A542-149458DD19C7}"/>
              </a:ext>
            </a:extLst>
          </p:cNvPr>
          <p:cNvSpPr txBox="1"/>
          <p:nvPr/>
        </p:nvSpPr>
        <p:spPr>
          <a:xfrm>
            <a:off x="435422" y="1203598"/>
            <a:ext cx="838505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Ведёт подсчёт экземпляров </a:t>
            </a:r>
            <a:r>
              <a:rPr lang="ru-RU" sz="2000" dirty="0" err="1"/>
              <a:t>shared_ptr</a:t>
            </a:r>
            <a:r>
              <a:rPr lang="ru-RU" sz="2000" dirty="0"/>
              <a:t>, ссылающихся на данный объект на текущий момент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При вызове следующих действий счетчик экземпляров уменьшается: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Присваивание (копирующее и перемещающее)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 err="1"/>
              <a:t>void</a:t>
            </a:r>
            <a:r>
              <a:rPr lang="ru-RU" sz="2000" dirty="0"/>
              <a:t> </a:t>
            </a:r>
            <a:r>
              <a:rPr lang="ru-RU" sz="2000" dirty="0" err="1"/>
              <a:t>reset</a:t>
            </a:r>
            <a:r>
              <a:rPr lang="ru-RU" sz="2000" dirty="0"/>
              <a:t>(T* </a:t>
            </a:r>
            <a:r>
              <a:rPr lang="ru-RU" sz="2000" dirty="0" err="1"/>
              <a:t>ptr</a:t>
            </a:r>
            <a:r>
              <a:rPr lang="ru-RU" sz="2000" dirty="0"/>
              <a:t>)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Деструктор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Когда на объект никто не ссылается (счетчик ссылок == 0), очищает выделенную память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148FDA-A7FE-E1A9-C277-B17B527A05FD}"/>
              </a:ext>
            </a:extLst>
          </p:cNvPr>
          <p:cNvSpPr txBox="1"/>
          <p:nvPr/>
        </p:nvSpPr>
        <p:spPr>
          <a:xfrm>
            <a:off x="7380312" y="4587974"/>
            <a:ext cx="1550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shared_ptr.hpp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8814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B9802-EC10-3A32-7506-BC2875514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7B7E74-E101-0692-16AA-FA3AAA77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make_shared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09901D1-E302-15C0-8D62-DC75209DC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21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FFF01F4-C1D2-2103-44C8-633D99FC8E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096" y="1657988"/>
            <a:ext cx="7129808" cy="1827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64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CE88E4-808A-097A-9D35-AA87A3D4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shared_ptr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DCC879-E478-2367-61D9-C8DF7652A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22</a:t>
            </a:fld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3BFABE0-35B3-B588-9E86-CE836170B7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8520" y="915566"/>
            <a:ext cx="4752526" cy="394218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546133A-09AC-677D-D071-AED922223B3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1381293"/>
            <a:ext cx="5450756" cy="285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304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CF41-B7CA-5FFF-6F0B-0FE032442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D21689-3E7E-8D97-3803-139178071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</a:t>
            </a:r>
            <a:r>
              <a:rPr lang="en-US" dirty="0" err="1"/>
              <a:t>shared_ptr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FB4BEEB-7030-26B3-27C6-CDB4418F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23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6256E7-BE2F-1737-FED9-3A04E19D74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1635646"/>
            <a:ext cx="3781953" cy="224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3122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C94BA-95D0-CF0B-A096-CD8288DB2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weak_ptr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6273EB-AFAF-FDFC-9CAE-9E6806F7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24</a:t>
            </a:fld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7370F9-5FDA-2E5D-93F6-ACB9B05597EE}"/>
              </a:ext>
            </a:extLst>
          </p:cNvPr>
          <p:cNvSpPr txBox="1"/>
          <p:nvPr/>
        </p:nvSpPr>
        <p:spPr>
          <a:xfrm>
            <a:off x="470371" y="1282446"/>
            <a:ext cx="777686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Хранит указатель 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shared_ptr</a:t>
            </a:r>
            <a:r>
              <a:rPr lang="ru-RU" sz="2000" dirty="0"/>
              <a:t>, который уже владеет ресурсом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Сам 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weak_ptr</a:t>
            </a:r>
            <a:r>
              <a:rPr lang="ru-RU" sz="2000" dirty="0"/>
              <a:t> нельзя ни </a:t>
            </a:r>
            <a:r>
              <a:rPr lang="ru-RU" sz="2000" dirty="0" err="1"/>
              <a:t>разыменовать</a:t>
            </a:r>
            <a:r>
              <a:rPr lang="ru-RU" sz="2000" dirty="0"/>
              <a:t>,</a:t>
            </a:r>
            <a:r>
              <a:rPr lang="en-US" sz="2000" dirty="0"/>
              <a:t> </a:t>
            </a:r>
            <a:r>
              <a:rPr lang="ru-RU" sz="2000" dirty="0"/>
              <a:t>ни проверить на равенство нулю</a:t>
            </a:r>
            <a:r>
              <a:rPr lang="en-US" sz="2000" dirty="0"/>
              <a:t> (</a:t>
            </a:r>
            <a:r>
              <a:rPr lang="en-US" sz="2000" dirty="0" err="1"/>
              <a:t>nullptr</a:t>
            </a:r>
            <a:r>
              <a:rPr lang="en-US" sz="2000" dirty="0"/>
              <a:t>)</a:t>
            </a:r>
            <a:endParaRPr lang="ru-RU" sz="2000" dirty="0"/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Это вообще не самостоятельный умный указатель, а расширение 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shared_ptr</a:t>
            </a:r>
            <a:endParaRPr lang="ru-RU" sz="2000" dirty="0"/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Может быть преобразован в 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shared_ptr</a:t>
            </a:r>
            <a:r>
              <a:rPr lang="ru-RU" sz="2000" dirty="0"/>
              <a:t> </a:t>
            </a:r>
            <a:r>
              <a:rPr lang="ru-RU" sz="2000" dirty="0" err="1"/>
              <a:t>потокобезопасным</a:t>
            </a:r>
            <a:r>
              <a:rPr lang="ru-RU" sz="2000" dirty="0"/>
              <a:t> способом: если 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weak_ptr</a:t>
            </a:r>
            <a:r>
              <a:rPr lang="ru-RU" sz="2000" dirty="0"/>
              <a:t>::</a:t>
            </a:r>
            <a:r>
              <a:rPr lang="ru-RU" sz="2000" dirty="0" err="1"/>
              <a:t>lock</a:t>
            </a:r>
            <a:r>
              <a:rPr lang="ru-RU" sz="2000" dirty="0"/>
              <a:t>() возвращает </a:t>
            </a:r>
            <a:r>
              <a:rPr lang="ru-RU" sz="2000" dirty="0" err="1"/>
              <a:t>nullptr</a:t>
            </a:r>
            <a:r>
              <a:rPr lang="ru-RU" sz="2000" dirty="0"/>
              <a:t>, у ресурса неактуален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Позволяет проверить, актуален ли ещё его 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shared_ptr</a:t>
            </a:r>
            <a:r>
              <a:rPr lang="ru-RU" sz="2000" dirty="0"/>
              <a:t>:</a:t>
            </a:r>
            <a:endParaRPr lang="en-US" sz="2000" dirty="0"/>
          </a:p>
          <a:p>
            <a:pPr marL="1828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 </a:t>
            </a:r>
            <a:r>
              <a:rPr lang="ru-RU" sz="2000" dirty="0" err="1"/>
              <a:t>std</a:t>
            </a:r>
            <a:r>
              <a:rPr lang="ru-RU" sz="2000" dirty="0"/>
              <a:t>::</a:t>
            </a:r>
            <a:r>
              <a:rPr lang="ru-RU" sz="2000" dirty="0" err="1"/>
              <a:t>weak_ptr</a:t>
            </a:r>
            <a:r>
              <a:rPr lang="ru-RU" sz="2000" dirty="0"/>
              <a:t>::</a:t>
            </a:r>
            <a:r>
              <a:rPr lang="ru-RU" sz="2000" dirty="0" err="1"/>
              <a:t>expired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2600677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589C21-0025-CF3E-7B89-07C800867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B12105C-BD12-008B-40D5-FC99CDB6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664DD66-537E-6D26-175C-46F6A834CE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2536" y="1085633"/>
            <a:ext cx="4924688" cy="338146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78C24FC-6855-DCC1-584C-403281F9A7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52" y="1419622"/>
            <a:ext cx="5536248" cy="2713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921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BAFB0C-C094-2451-D56C-5E49494B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weak_ptr</a:t>
            </a:r>
            <a:r>
              <a:rPr lang="en-US" dirty="0"/>
              <a:t> </a:t>
            </a:r>
            <a:r>
              <a:rPr lang="ru-RU" dirty="0"/>
              <a:t>как наблюдатель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4A89BB7-3CE4-D8A9-D649-9A545E04F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26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D3F7EF6-E82C-3830-55B9-CF5376066A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703" y="968404"/>
            <a:ext cx="5328594" cy="37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857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807016F-F3DE-230B-94C4-F97FE9F51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Приведение типов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8860BA-67B8-8D37-BD7E-72BD5071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16718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170E8B0-8110-5927-DB47-838C9A411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C-style cast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784A2EF-E677-CD80-7F6E-BA5D8EAC8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28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FA71E-D2DC-0413-8A72-E705FDEDA78B}"/>
              </a:ext>
            </a:extLst>
          </p:cNvPr>
          <p:cNvSpPr txBox="1"/>
          <p:nvPr/>
        </p:nvSpPr>
        <p:spPr>
          <a:xfrm>
            <a:off x="457200" y="1255880"/>
            <a:ext cx="52565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/>
              <a:t>Хорошо ли его использовать в </a:t>
            </a:r>
            <a:r>
              <a:rPr lang="en-US" sz="2000" dirty="0"/>
              <a:t>C++?</a:t>
            </a:r>
            <a:endParaRPr lang="ru-RU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5207E4-FA0C-0AB7-AA62-0C1EF3FE51F5}"/>
              </a:ext>
            </a:extLst>
          </p:cNvPr>
          <p:cNvSpPr txBox="1"/>
          <p:nvPr/>
        </p:nvSpPr>
        <p:spPr>
          <a:xfrm>
            <a:off x="395536" y="1740593"/>
            <a:ext cx="8686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Сложно искать в коде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Нет гарантии безопасности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Не предупреждает при потере данных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Может плохо работать с наследованием</a:t>
            </a:r>
            <a:r>
              <a:rPr lang="en-US" sz="2000" dirty="0"/>
              <a:t>, </a:t>
            </a:r>
            <a:r>
              <a:rPr lang="ru-RU" sz="2000" dirty="0"/>
              <a:t>особенно при виртуальном наследовании</a:t>
            </a:r>
          </a:p>
        </p:txBody>
      </p:sp>
    </p:spTree>
    <p:extLst>
      <p:ext uri="{BB962C8B-B14F-4D97-AF65-F5344CB8AC3E}">
        <p14:creationId xmlns:p14="http://schemas.microsoft.com/office/powerpoint/2010/main" val="36493922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5D2CFA-633C-E437-5B91-E5D6C2B2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Неявные преобразования типов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F17853E-8E54-CEC7-97C0-C187CA6FF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29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136410-A637-682A-82EA-39B0B3C12448}"/>
              </a:ext>
            </a:extLst>
          </p:cNvPr>
          <p:cNvSpPr txBox="1"/>
          <p:nvPr/>
        </p:nvSpPr>
        <p:spPr>
          <a:xfrm>
            <a:off x="539552" y="1282446"/>
            <a:ext cx="8055860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/>
            </a:pPr>
            <a:r>
              <a:rPr lang="en-US" sz="2000" dirty="0"/>
              <a:t>implicit type conversion</a:t>
            </a:r>
            <a:r>
              <a:rPr lang="ru-RU" sz="2000" dirty="0"/>
              <a:t>: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Type </a:t>
            </a:r>
            <a:r>
              <a:rPr lang="ru-RU" sz="2000" dirty="0" err="1"/>
              <a:t>promotions</a:t>
            </a:r>
            <a:r>
              <a:rPr lang="ru-RU" sz="2000" dirty="0"/>
              <a:t> – тип «расширяется» в размере, значение не меняется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 err="1"/>
              <a:t>Numeric</a:t>
            </a:r>
            <a:r>
              <a:rPr lang="ru-RU" sz="2000" dirty="0"/>
              <a:t> </a:t>
            </a:r>
            <a:r>
              <a:rPr lang="ru-RU" sz="2000" dirty="0" err="1"/>
              <a:t>conversions</a:t>
            </a:r>
            <a:r>
              <a:rPr lang="ru-RU" sz="2000" dirty="0"/>
              <a:t> – меняется как тип, так и значение</a:t>
            </a:r>
          </a:p>
          <a:p>
            <a:pPr marL="285750" indent="-285750">
              <a:buFont typeface="Arial"/>
              <a:buChar char="•"/>
              <a:defRPr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9EC394-AEDA-6DC6-59F1-2F8AFE4E88C8}"/>
              </a:ext>
            </a:extLst>
          </p:cNvPr>
          <p:cNvSpPr txBox="1"/>
          <p:nvPr/>
        </p:nvSpPr>
        <p:spPr>
          <a:xfrm>
            <a:off x="7380312" y="4587974"/>
            <a:ext cx="1293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implicit.cpp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0783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35980E9-EE51-400F-A637-08825CEB0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Отчетность в семестре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75AB578-A3BC-41FF-AAB3-6A9201F9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</a:t>
            </a:fld>
            <a:endParaRPr lang="ru-RU" dirty="0"/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D78C133B-1F49-942F-5264-23C7304851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676398"/>
              </p:ext>
            </p:extLst>
          </p:nvPr>
        </p:nvGraphicFramePr>
        <p:xfrm>
          <a:off x="1907704" y="1657350"/>
          <a:ext cx="5328592" cy="182880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664296">
                  <a:extLst>
                    <a:ext uri="{9D8B030D-6E8A-4147-A177-3AD203B41FA5}">
                      <a16:colId xmlns:a16="http://schemas.microsoft.com/office/drawing/2014/main" val="1875666927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315048274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/>
                        <a:t>БРС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9182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dirty="0">
                          <a:effectLst/>
                        </a:rPr>
                        <a:t>Баллы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838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b="0" dirty="0">
                          <a:effectLst/>
                        </a:rPr>
                        <a:t>Лабораторные</a:t>
                      </a:r>
                      <a:endParaRPr lang="ru-RU" sz="2400" b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>
                          <a:effectLst/>
                        </a:rPr>
                        <a:t>35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375052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b="0" dirty="0">
                          <a:effectLst/>
                        </a:rPr>
                        <a:t>Тестирование</a:t>
                      </a:r>
                      <a:endParaRPr lang="ru-RU" sz="2400" b="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dirty="0">
                          <a:effectLst/>
                        </a:rPr>
                        <a:t>5</a:t>
                      </a:r>
                      <a:endParaRPr lang="ru-RU" sz="2400" dirty="0"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51911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b="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Зачет</a:t>
                      </a:r>
                    </a:p>
                  </a:txBody>
                  <a:tcPr marL="68580" marR="68580" marT="0" marB="0">
                    <a:lnL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800"/>
                        </a:spcAft>
                        <a:buNone/>
                      </a:pPr>
                      <a:r>
                        <a:rPr lang="ru-RU" sz="24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 marL="68580" marR="68580" marT="0" marB="0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4388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7331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1F8D4-7DE7-D330-4B2E-F5A843752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755BC6-E13F-6834-18F2-DC37C755F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Явные преобразования типов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6D13CAE-EE63-33D5-9B8E-E6B830D63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A92351-D83D-8334-3D35-7A116D0A2B59}"/>
              </a:ext>
            </a:extLst>
          </p:cNvPr>
          <p:cNvSpPr txBox="1"/>
          <p:nvPr/>
        </p:nvSpPr>
        <p:spPr>
          <a:xfrm>
            <a:off x="539552" y="1282446"/>
            <a:ext cx="27142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explicit type conversion</a:t>
            </a:r>
            <a:r>
              <a:rPr lang="ru-RU" sz="2000" dirty="0"/>
              <a:t>: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/>
              <a:t>С-style cast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 err="1"/>
              <a:t>static_cast</a:t>
            </a:r>
            <a:endParaRPr lang="en-US" sz="2000" dirty="0"/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 err="1"/>
              <a:t>dynamic_cast</a:t>
            </a:r>
            <a:endParaRPr lang="en-US" sz="2000" dirty="0"/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 err="1"/>
              <a:t>reinterpret_cast</a:t>
            </a:r>
            <a:endParaRPr lang="en-US" sz="2000" dirty="0"/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 err="1"/>
              <a:t>const_cast</a:t>
            </a:r>
            <a:endParaRPr lang="en-US" sz="2000" dirty="0"/>
          </a:p>
          <a:p>
            <a:pPr marL="285750" indent="-285750">
              <a:buFont typeface="Arial"/>
              <a:buChar char="•"/>
              <a:defRPr/>
            </a:pPr>
            <a:endParaRPr lang="ru-RU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420CF4-B1C2-2066-EDB8-9F4102996889}"/>
              </a:ext>
            </a:extLst>
          </p:cNvPr>
          <p:cNvSpPr txBox="1"/>
          <p:nvPr/>
        </p:nvSpPr>
        <p:spPr>
          <a:xfrm>
            <a:off x="7380312" y="4587974"/>
            <a:ext cx="1268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explicit.cpp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40644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65B15F-131E-5BE2-344A-F6CDF3DA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const_cast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304F297-4EF0-2A7A-E50C-4159273E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5D3FDC1-4852-B98B-0083-0CA4270C38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773" y="1059582"/>
            <a:ext cx="7752454" cy="3456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869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55F76-F661-D7AE-A747-5DD925D6F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reinterpret_cast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728326C0-0FC9-02B5-2F51-949F0FC54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32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AA405AB-07AE-F8A1-A54A-EDDC65A230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85167"/>
            <a:ext cx="6768752" cy="275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2042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5A22B7-7188-930B-F605-A8E2021CC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static_cast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FBA75F6-0A8C-E1C4-63BF-B1182323C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33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001B2A-1BF4-0B16-39C9-5842FDE7B432}"/>
              </a:ext>
            </a:extLst>
          </p:cNvPr>
          <p:cNvSpPr txBox="1"/>
          <p:nvPr/>
        </p:nvSpPr>
        <p:spPr>
          <a:xfrm>
            <a:off x="457200" y="1282446"/>
            <a:ext cx="6565002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ru-RU" sz="2000" dirty="0"/>
              <a:t>Когда преобразование безопасно</a:t>
            </a:r>
            <a:endParaRPr lang="en-US" sz="2000" dirty="0"/>
          </a:p>
          <a:p>
            <a:pPr marL="640080" lvl="2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en-US" sz="2000" dirty="0"/>
              <a:t>int -&gt; double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</a:pPr>
            <a:r>
              <a:rPr lang="ru-RU" sz="2000" dirty="0"/>
              <a:t>Когда уверены в типах при работе с иерархиями классов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879144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F6EB6-A442-938C-2A5F-6CB2C68C6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C699AE-7C1F-3F87-8EB3-02CA50659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static_cast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E284EA8-21BF-466E-61F1-670240A36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34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0B23E4-A9D3-DA81-1A6F-3F48A1FF12C1}"/>
              </a:ext>
            </a:extLst>
          </p:cNvPr>
          <p:cNvSpPr txBox="1"/>
          <p:nvPr/>
        </p:nvSpPr>
        <p:spPr>
          <a:xfrm>
            <a:off x="468126" y="1265803"/>
            <a:ext cx="7560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Преобразование вверх == ???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Преобразование вниз   == ???</a:t>
            </a:r>
          </a:p>
        </p:txBody>
      </p:sp>
    </p:spTree>
    <p:extLst>
      <p:ext uri="{BB962C8B-B14F-4D97-AF65-F5344CB8AC3E}">
        <p14:creationId xmlns:p14="http://schemas.microsoft.com/office/powerpoint/2010/main" val="29634862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E97A6-42CE-FA10-6CD8-0999E8C50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376283-9626-95F4-4530-60DB28600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static_cast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EEF4FBC-8A6B-882E-7819-558ABF720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35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44EE5E-FD23-147C-2A13-28E5FBC24C0A}"/>
              </a:ext>
            </a:extLst>
          </p:cNvPr>
          <p:cNvSpPr txBox="1"/>
          <p:nvPr/>
        </p:nvSpPr>
        <p:spPr>
          <a:xfrm>
            <a:off x="468126" y="1265803"/>
            <a:ext cx="756025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Преобразование вверх == от потомка к родителю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Преобразование вниз   == от родителю к потомка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BEC6818-A56E-E79B-09A7-46F4DF424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544" y="1042811"/>
            <a:ext cx="1658256" cy="283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105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E7E7A-CF67-A5A2-80A4-F6B6787F5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154C76-C7FE-819A-9389-C5D55B35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static_cast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36F7185-FFE5-071A-A5C4-920CC061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36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3141D97-7B26-DDD8-866F-FE03CBCEA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55" y="916472"/>
            <a:ext cx="6814490" cy="38269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3A3A5A-450A-D36A-44C5-6F25F519030D}"/>
              </a:ext>
            </a:extLst>
          </p:cNvPr>
          <p:cNvSpPr txBox="1"/>
          <p:nvPr/>
        </p:nvSpPr>
        <p:spPr>
          <a:xfrm>
            <a:off x="7032898" y="4573852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long_walk_cast.cpp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14965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F4B2C-33EB-83F2-1DBD-550F1E5AD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static_cast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96E6D8B-CFF4-B6C6-6A42-DB1852EA2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DE416C5-E55F-93FD-D8C8-A564D76A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6495" y="1143000"/>
            <a:ext cx="5471009" cy="3297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A8E1C3-E03C-C097-C5C7-4BCFC5B7B6B5}"/>
              </a:ext>
            </a:extLst>
          </p:cNvPr>
          <p:cNvSpPr txBox="1"/>
          <p:nvPr/>
        </p:nvSpPr>
        <p:spPr>
          <a:xfrm>
            <a:off x="7032898" y="457385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mult_cast.cpp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548090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C4121-FD1D-3EFF-EDDF-6DE0CCCED3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3831DD-D939-9521-0220-7027F70A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4B62C74-002B-1B0A-AD50-C01E5CE81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38</a:t>
            </a:fld>
            <a:endParaRPr lang="ru-RU"/>
          </a:p>
        </p:txBody>
      </p:sp>
      <p:pic>
        <p:nvPicPr>
          <p:cNvPr id="1028" name="Picture 4" descr="Введение в множественное наследование и super()">
            <a:extLst>
              <a:ext uri="{FF2B5EF4-FFF2-40B4-BE49-F238E27FC236}">
                <a16:creationId xmlns:a16="http://schemas.microsoft.com/office/drawing/2014/main" id="{761EFADF-03A7-6709-4F83-0EB9DDA2F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738" y="1138238"/>
            <a:ext cx="191452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0227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D7D608-F133-3C31-BE72-AEC52E27C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RTTI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B3EC714-2130-1B99-4922-E09EF667C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39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A46CA5-C3F5-084E-8F7F-93CBD4EEAE1A}"/>
              </a:ext>
            </a:extLst>
          </p:cNvPr>
          <p:cNvSpPr txBox="1"/>
          <p:nvPr/>
        </p:nvSpPr>
        <p:spPr>
          <a:xfrm>
            <a:off x="484110" y="1152483"/>
            <a:ext cx="76882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/>
              <a:t>RTTI – </a:t>
            </a:r>
            <a:r>
              <a:rPr lang="en-US" sz="2000" dirty="0" err="1"/>
              <a:t>RunTime</a:t>
            </a:r>
            <a:r>
              <a:rPr lang="en-US" sz="2000" dirty="0"/>
              <a:t> Type Information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RTTI позволяет каждому объекту знать куда еще из него можно попасть, то есть все семейное древо - кто папа, кто мама, братики, сестрички и т.п.</a:t>
            </a:r>
          </a:p>
        </p:txBody>
      </p:sp>
    </p:spTree>
    <p:extLst>
      <p:ext uri="{BB962C8B-B14F-4D97-AF65-F5344CB8AC3E}">
        <p14:creationId xmlns:p14="http://schemas.microsoft.com/office/powerpoint/2010/main" val="405089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per Tank Battle City - Apps on Google Play">
            <a:extLst>
              <a:ext uri="{FF2B5EF4-FFF2-40B4-BE49-F238E27FC236}">
                <a16:creationId xmlns:a16="http://schemas.microsoft.com/office/drawing/2014/main" id="{6620ED76-0E7F-458D-97A5-464D7F008C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032" y="2709675"/>
            <a:ext cx="1459715" cy="1459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0FCE9C-5400-4A1E-8A7D-EA848A67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Курсовая работа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CF96E9F-620E-491E-AE9B-F4C370D73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/>
              <a:t>Тема – разработка компьютерной игры</a:t>
            </a:r>
          </a:p>
          <a:p>
            <a:r>
              <a:rPr lang="ru-RU" sz="2000" dirty="0"/>
              <a:t>Используемые библиотеки: </a:t>
            </a:r>
            <a:r>
              <a:rPr lang="en-US" sz="2000" b="1" dirty="0"/>
              <a:t>Qt</a:t>
            </a:r>
            <a:r>
              <a:rPr lang="en-US" sz="2000" dirty="0"/>
              <a:t>, SFML, </a:t>
            </a:r>
            <a:r>
              <a:rPr lang="en-US" sz="2000" dirty="0" err="1"/>
              <a:t>raylib</a:t>
            </a:r>
            <a:r>
              <a:rPr lang="en-US" sz="2000" dirty="0"/>
              <a:t>, SDL…</a:t>
            </a:r>
          </a:p>
          <a:p>
            <a:r>
              <a:rPr lang="ru-RU" sz="2000" dirty="0"/>
              <a:t>Примеры тем: </a:t>
            </a:r>
            <a:r>
              <a:rPr lang="en-US" sz="2000" dirty="0" err="1"/>
              <a:t>Bomberman</a:t>
            </a:r>
            <a:r>
              <a:rPr lang="en-US" sz="2000" dirty="0"/>
              <a:t>, Battle City, Tower </a:t>
            </a:r>
            <a:r>
              <a:rPr lang="en-US" sz="2000" dirty="0" err="1"/>
              <a:t>defence</a:t>
            </a:r>
            <a:r>
              <a:rPr lang="en-US" sz="2000" dirty="0"/>
              <a:t>, </a:t>
            </a:r>
            <a:r>
              <a:rPr lang="ru-RU" sz="2000" dirty="0" err="1"/>
              <a:t>платформеры</a:t>
            </a:r>
            <a:r>
              <a:rPr lang="en-US" sz="2000" dirty="0"/>
              <a:t>…</a:t>
            </a:r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24E3E2-C280-42F9-B1C2-7C961DBA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</a:t>
            </a:fld>
            <a:endParaRPr lang="ru-RU"/>
          </a:p>
        </p:txBody>
      </p:sp>
      <p:pic>
        <p:nvPicPr>
          <p:cNvPr id="5" name="Picture 2" descr="Qt — Википедия">
            <a:extLst>
              <a:ext uri="{FF2B5EF4-FFF2-40B4-BE49-F238E27FC236}">
                <a16:creationId xmlns:a16="http://schemas.microsoft.com/office/drawing/2014/main" id="{8CA35C92-2CCD-4AC4-A6E0-908F71F22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573" y="2856064"/>
            <a:ext cx="1311529" cy="96177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SFML — Википедия">
            <a:extLst>
              <a:ext uri="{FF2B5EF4-FFF2-40B4-BE49-F238E27FC236}">
                <a16:creationId xmlns:a16="http://schemas.microsoft.com/office/drawing/2014/main" id="{89CBDB37-D3A9-4739-987A-3B394C35F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61" y="3986726"/>
            <a:ext cx="2157426" cy="729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aylib - Wikipedia">
            <a:extLst>
              <a:ext uri="{FF2B5EF4-FFF2-40B4-BE49-F238E27FC236}">
                <a16:creationId xmlns:a16="http://schemas.microsoft.com/office/drawing/2014/main" id="{A0F086CF-1C27-4252-AEF4-E4893858A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876198"/>
            <a:ext cx="961774" cy="96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Simple DirectMedia Layer — Википедия">
            <a:extLst>
              <a:ext uri="{FF2B5EF4-FFF2-40B4-BE49-F238E27FC236}">
                <a16:creationId xmlns:a16="http://schemas.microsoft.com/office/drawing/2014/main" id="{CE63A84A-3FE9-4855-B7F4-78EE88DF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085" y="4118222"/>
            <a:ext cx="1190911" cy="598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Скачать бесплатно Змейка 2000: классика Nokia для андроид">
            <a:extLst>
              <a:ext uri="{FF2B5EF4-FFF2-40B4-BE49-F238E27FC236}">
                <a16:creationId xmlns:a16="http://schemas.microsoft.com/office/drawing/2014/main" id="{EFBF594F-5624-4CAF-900A-C1C362DAC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1081" y="2576146"/>
            <a:ext cx="1579085" cy="1095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Unity Tutorial: How to Make a Game Like Space Invaders | raywenderlich.com">
            <a:extLst>
              <a:ext uri="{FF2B5EF4-FFF2-40B4-BE49-F238E27FC236}">
                <a16:creationId xmlns:a16="http://schemas.microsoft.com/office/drawing/2014/main" id="{E21EB536-8D13-4AAD-A367-564EA04BC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762" y="3388056"/>
            <a:ext cx="1756532" cy="139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6">
            <a:extLst>
              <a:ext uri="{FF2B5EF4-FFF2-40B4-BE49-F238E27FC236}">
                <a16:creationId xmlns:a16="http://schemas.microsoft.com/office/drawing/2014/main" id="{B5F840B9-11CF-4124-90A6-60EC965D8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8769" y="2934136"/>
            <a:ext cx="1262264" cy="1622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21378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B2745F-9DD0-9401-6963-45DC81AA8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dynamic_cast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A56DA67-B078-E422-3B63-429E1E7FD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40</a:t>
            </a:fld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49027F-8A1D-C3C0-340E-8187D2D02508}"/>
              </a:ext>
            </a:extLst>
          </p:cNvPr>
          <p:cNvSpPr txBox="1"/>
          <p:nvPr/>
        </p:nvSpPr>
        <p:spPr>
          <a:xfrm>
            <a:off x="539552" y="1275606"/>
            <a:ext cx="828092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При отсутствии таблиц виртуальных функций ведёт себя как </a:t>
            </a:r>
            <a:r>
              <a:rPr lang="en-US" sz="2000" dirty="0" err="1"/>
              <a:t>static_cast</a:t>
            </a:r>
            <a:endParaRPr lang="ru-RU" sz="2000" dirty="0"/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Сообщает об ошибке только в </a:t>
            </a:r>
            <a:r>
              <a:rPr lang="en-US" sz="2000" dirty="0"/>
              <a:t>runtime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Работает только для указателей и для ссылок</a:t>
            </a:r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При ошибке выдает </a:t>
            </a:r>
            <a:r>
              <a:rPr lang="en-US" sz="2000" dirty="0" err="1"/>
              <a:t>nullptr</a:t>
            </a:r>
            <a:r>
              <a:rPr lang="ru-RU" sz="2000" dirty="0"/>
              <a:t> для указателей и</a:t>
            </a:r>
            <a:r>
              <a:rPr lang="en-US" sz="2000" dirty="0"/>
              <a:t> </a:t>
            </a:r>
            <a:r>
              <a:rPr lang="ru-RU" sz="2000" dirty="0"/>
              <a:t>выбрасывает исключения для ссылок</a:t>
            </a:r>
          </a:p>
        </p:txBody>
      </p:sp>
    </p:spTree>
    <p:extLst>
      <p:ext uri="{BB962C8B-B14F-4D97-AF65-F5344CB8AC3E}">
        <p14:creationId xmlns:p14="http://schemas.microsoft.com/office/powerpoint/2010/main" val="20625347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4BCB6-212E-3BB6-755A-C9E0C244D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Срезка </a:t>
            </a:r>
            <a:r>
              <a:rPr lang="en-US" dirty="0"/>
              <a:t>v</a:t>
            </a:r>
            <a:r>
              <a:rPr lang="ru-RU" dirty="0"/>
              <a:t>0.5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296768AB-36A8-65AF-7939-09C93219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9B3BC-415F-5145-4732-7142D2AAAE19}"/>
              </a:ext>
            </a:extLst>
          </p:cNvPr>
          <p:cNvSpPr txBox="1"/>
          <p:nvPr/>
        </p:nvSpPr>
        <p:spPr>
          <a:xfrm>
            <a:off x="7076823" y="4558784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slice_problem_1.cpp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1A28DD-5545-CC05-A3BE-1C154067A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843558"/>
            <a:ext cx="4122326" cy="417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6864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7C736-3592-EB66-A10D-81E910F593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26FE36-16A1-4AD9-A2BC-E524FF201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Срезка</a:t>
            </a:r>
            <a:r>
              <a:rPr lang="en-US" dirty="0"/>
              <a:t> v1.0</a:t>
            </a:r>
            <a:r>
              <a:rPr lang="ru-RU" dirty="0"/>
              <a:t> 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9BC8B9C-6866-5527-FBAD-D93BAE87E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42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8A7316-C4D5-71AB-9464-B03EEC964153}"/>
              </a:ext>
            </a:extLst>
          </p:cNvPr>
          <p:cNvSpPr txBox="1"/>
          <p:nvPr/>
        </p:nvSpPr>
        <p:spPr>
          <a:xfrm>
            <a:off x="7076823" y="4558784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slice_problem_2.cpp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22F773E-E71D-3817-467D-05AA789FDA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532" y="699542"/>
            <a:ext cx="5806935" cy="417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4704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1F0036-615C-4D89-57CE-A7A968E59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24FAC3B-4F44-8191-7F45-25B703EF5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77E1A-AB81-A79A-8FCA-E0863AE5F9A0}"/>
              </a:ext>
            </a:extLst>
          </p:cNvPr>
          <p:cNvSpPr txBox="1"/>
          <p:nvPr/>
        </p:nvSpPr>
        <p:spPr>
          <a:xfrm>
            <a:off x="457200" y="1143000"/>
            <a:ext cx="800323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en-US" sz="2000" dirty="0"/>
              <a:t>auto </a:t>
            </a:r>
            <a:r>
              <a:rPr lang="ru-RU" sz="2000" dirty="0"/>
              <a:t>позволяет вывести тип из инициализирующего значения</a:t>
            </a:r>
            <a:endParaRPr lang="en-US" sz="2000" dirty="0"/>
          </a:p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Работает так же, как и вывод типа в шаблонах</a:t>
            </a:r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375F45A-A11F-64DE-D995-898700F4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535064" y="2655391"/>
            <a:ext cx="1847503" cy="376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295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B564E-0113-A788-BBE3-D349E72D4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B3E79D-E828-1F73-870D-585F3E20A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458F6837-3817-FF30-F355-67A40BB6C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44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6158323-B7A2-86FE-A140-A27805F819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72534" y="2888005"/>
            <a:ext cx="3077797" cy="64549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388B393-ED48-EEA8-9D53-ED91E96BCE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89180" y="3533501"/>
            <a:ext cx="1200192" cy="451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F5E930-F3DB-8840-4B8A-64AAB4BC5DA7}"/>
              </a:ext>
            </a:extLst>
          </p:cNvPr>
          <p:cNvSpPr txBox="1"/>
          <p:nvPr/>
        </p:nvSpPr>
        <p:spPr>
          <a:xfrm>
            <a:off x="472534" y="1143000"/>
            <a:ext cx="827593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2880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Из </a:t>
            </a:r>
            <a:r>
              <a:rPr lang="ru-RU" sz="2000" dirty="0" err="1"/>
              <a:t>expr</a:t>
            </a:r>
            <a:r>
              <a:rPr lang="ru-RU" sz="2000" dirty="0"/>
              <a:t> выводятся типы для </a:t>
            </a:r>
            <a:r>
              <a:rPr lang="ru-RU" sz="2000" dirty="0" err="1"/>
              <a:t>ParamType</a:t>
            </a:r>
            <a:r>
              <a:rPr lang="ru-RU" sz="2000" dirty="0"/>
              <a:t> и T: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/>
              <a:t>T – тип, который выведет </a:t>
            </a:r>
            <a:r>
              <a:rPr lang="ru-RU" sz="2000" dirty="0" err="1"/>
              <a:t>auto</a:t>
            </a:r>
            <a:endParaRPr lang="ru-RU" sz="2000" dirty="0"/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 err="1"/>
              <a:t>ParamType</a:t>
            </a:r>
            <a:r>
              <a:rPr lang="ru-RU" sz="2000" dirty="0"/>
              <a:t> – спецификация типа для </a:t>
            </a:r>
            <a:r>
              <a:rPr lang="ru-RU" sz="2000" dirty="0" err="1"/>
              <a:t>auto</a:t>
            </a:r>
            <a:r>
              <a:rPr lang="ru-RU" sz="2000" dirty="0"/>
              <a:t> (</a:t>
            </a:r>
            <a:r>
              <a:rPr lang="ru-RU" sz="2000" dirty="0" err="1"/>
              <a:t>const</a:t>
            </a:r>
            <a:r>
              <a:rPr lang="ru-RU" sz="2000" dirty="0"/>
              <a:t> </a:t>
            </a:r>
            <a:r>
              <a:rPr lang="ru-RU" sz="2000" dirty="0" err="1"/>
              <a:t>auto</a:t>
            </a:r>
            <a:r>
              <a:rPr lang="ru-RU" sz="2000" dirty="0"/>
              <a:t>&amp;)</a:t>
            </a:r>
          </a:p>
          <a:p>
            <a:pPr marL="640080" lvl="1" indent="-182880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/>
            </a:pPr>
            <a:r>
              <a:rPr lang="ru-RU" sz="2000" dirty="0" err="1"/>
              <a:t>expr</a:t>
            </a:r>
            <a:r>
              <a:rPr lang="ru-RU" sz="2000" dirty="0"/>
              <a:t> - то, что стоит справа от присваивания</a:t>
            </a:r>
          </a:p>
        </p:txBody>
      </p:sp>
    </p:spTree>
    <p:extLst>
      <p:ext uri="{BB962C8B-B14F-4D97-AF65-F5344CB8AC3E}">
        <p14:creationId xmlns:p14="http://schemas.microsoft.com/office/powerpoint/2010/main" val="36753012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93EF7-98AD-85C0-A76A-B715D653B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2145A-51A3-4E3C-40D5-6ED027A8B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159E3169-B17A-AF8B-5809-EB89B291D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45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8422BD-B897-7B0E-6B35-EC77675ED8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307655"/>
            <a:ext cx="6912768" cy="3107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3239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BF6DB6-5251-79CC-D7F0-8305EDE4E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0F4B94C5-8252-43CD-0A86-0394CF2A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46</a:t>
            </a:fld>
            <a:endParaRPr lang="ru-RU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32CC22-484E-FD55-6CE1-692651A066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45820" y="1450026"/>
            <a:ext cx="1726305" cy="28771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ACD3595-ABB6-B51A-44D7-ED9DE2448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46737" y="2585808"/>
            <a:ext cx="1983479" cy="27159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76CA7210-EF37-4BCC-EADA-3C2AA4030E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457200" y="3907901"/>
            <a:ext cx="1991717" cy="29449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B3455BAC-DBA5-59F5-4757-A25033E003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5415901" y="850143"/>
            <a:ext cx="2882678" cy="114796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83A59E28-6A42-BF44-4A84-8ACBF1D40D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5409916" y="2287151"/>
            <a:ext cx="3276884" cy="102116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1A491704-63F2-3634-4DF1-2EBC68794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5415901" y="3597359"/>
            <a:ext cx="3322608" cy="975445"/>
          </a:xfrm>
          <a:prstGeom prst="rect">
            <a:avLst/>
          </a:prstGeom>
        </p:spPr>
      </p:pic>
      <p:sp>
        <p:nvSpPr>
          <p:cNvPr id="19" name="Стрелка вправо 17">
            <a:extLst>
              <a:ext uri="{FF2B5EF4-FFF2-40B4-BE49-F238E27FC236}">
                <a16:creationId xmlns:a16="http://schemas.microsoft.com/office/drawing/2014/main" id="{B79882AA-9039-1816-476F-482206AD2C75}"/>
              </a:ext>
            </a:extLst>
          </p:cNvPr>
          <p:cNvSpPr/>
          <p:nvPr/>
        </p:nvSpPr>
        <p:spPr bwMode="auto">
          <a:xfrm>
            <a:off x="3995936" y="1475925"/>
            <a:ext cx="762000" cy="23592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Стрелка вправо 18">
            <a:extLst>
              <a:ext uri="{FF2B5EF4-FFF2-40B4-BE49-F238E27FC236}">
                <a16:creationId xmlns:a16="http://schemas.microsoft.com/office/drawing/2014/main" id="{34CEEF84-FDAA-C2C4-5E50-CB76C5B04C10}"/>
              </a:ext>
            </a:extLst>
          </p:cNvPr>
          <p:cNvSpPr/>
          <p:nvPr/>
        </p:nvSpPr>
        <p:spPr bwMode="auto">
          <a:xfrm>
            <a:off x="3965131" y="2571750"/>
            <a:ext cx="762000" cy="23592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Стрелка вправо 19">
            <a:extLst>
              <a:ext uri="{FF2B5EF4-FFF2-40B4-BE49-F238E27FC236}">
                <a16:creationId xmlns:a16="http://schemas.microsoft.com/office/drawing/2014/main" id="{F46FFF03-6F76-8BDE-58FF-5585AC6F1249}"/>
              </a:ext>
            </a:extLst>
          </p:cNvPr>
          <p:cNvSpPr/>
          <p:nvPr/>
        </p:nvSpPr>
        <p:spPr bwMode="auto">
          <a:xfrm>
            <a:off x="3948918" y="3907901"/>
            <a:ext cx="762000" cy="235921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077A4B-1E62-64B0-38EE-3F7AFE3B64A8}"/>
              </a:ext>
            </a:extLst>
          </p:cNvPr>
          <p:cNvSpPr txBox="1"/>
          <p:nvPr/>
        </p:nvSpPr>
        <p:spPr>
          <a:xfrm>
            <a:off x="7076823" y="4558784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auto.cpp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627106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0F008-4864-5757-EEC7-A763CADBE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C5FC8BA-6650-719F-E848-6D8122DA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47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33907B93-B292-DDB5-D179-88478211D257}"/>
              </a:ext>
            </a:extLst>
          </p:cNvPr>
          <p:cNvSpPr txBox="1">
            <a:spLocks/>
          </p:cNvSpPr>
          <p:nvPr/>
        </p:nvSpPr>
        <p:spPr bwMode="auto">
          <a:xfrm>
            <a:off x="251520" y="1282446"/>
            <a:ext cx="8640960" cy="1001710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/>
              <a:buChar char="Ø"/>
              <a:defRPr/>
            </a:pPr>
            <a:r>
              <a:rPr lang="en-US" dirty="0"/>
              <a:t>T – </a:t>
            </a:r>
            <a:r>
              <a:rPr lang="ru-RU" dirty="0"/>
              <a:t>указатель,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ссылка или </a:t>
            </a:r>
            <a:r>
              <a:rPr lang="en-US" dirty="0" err="1"/>
              <a:t>rvalue</a:t>
            </a:r>
            <a:r>
              <a:rPr lang="en-US" dirty="0"/>
              <a:t>-</a:t>
            </a:r>
            <a:r>
              <a:rPr lang="ru-RU" dirty="0"/>
              <a:t>ссылка</a:t>
            </a:r>
          </a:p>
          <a:p>
            <a:pPr marL="628650">
              <a:buFont typeface="Arial"/>
              <a:buChar char="•"/>
              <a:defRPr/>
            </a:pPr>
            <a:r>
              <a:rPr lang="ru-RU" dirty="0"/>
              <a:t>Если тип </a:t>
            </a:r>
            <a:r>
              <a:rPr lang="en-US" dirty="0"/>
              <a:t>expr – </a:t>
            </a:r>
            <a:r>
              <a:rPr lang="ru-RU" dirty="0"/>
              <a:t>указатель,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ссылка или </a:t>
            </a:r>
            <a:r>
              <a:rPr lang="en-US" dirty="0" err="1"/>
              <a:t>rvalue</a:t>
            </a:r>
            <a:r>
              <a:rPr lang="en-US" dirty="0"/>
              <a:t>-</a:t>
            </a:r>
            <a:r>
              <a:rPr lang="ru-RU" dirty="0"/>
              <a:t>ссылка, игнорируем их</a:t>
            </a:r>
          </a:p>
          <a:p>
            <a:pPr marL="628650">
              <a:buFont typeface="Arial"/>
              <a:buChar char="•"/>
              <a:defRPr/>
            </a:pPr>
            <a:r>
              <a:rPr lang="ru-RU" dirty="0"/>
              <a:t>Сравниваем </a:t>
            </a:r>
            <a:r>
              <a:rPr lang="en-US" dirty="0" err="1"/>
              <a:t>ParamType</a:t>
            </a:r>
            <a:r>
              <a:rPr lang="en-US" dirty="0"/>
              <a:t> </a:t>
            </a:r>
            <a:r>
              <a:rPr lang="ru-RU" dirty="0"/>
              <a:t>и тип </a:t>
            </a:r>
            <a:r>
              <a:rPr lang="en-US" dirty="0"/>
              <a:t>expr</a:t>
            </a:r>
          </a:p>
        </p:txBody>
      </p:sp>
    </p:spTree>
    <p:extLst>
      <p:ext uri="{BB962C8B-B14F-4D97-AF65-F5344CB8AC3E}">
        <p14:creationId xmlns:p14="http://schemas.microsoft.com/office/powerpoint/2010/main" val="990058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6C5BA-6D07-6C24-A1DF-AF8134007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342037-A4EE-D71B-3828-0C4797AE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A9B133F4-8498-BB26-C55A-68EC7BB2D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4E55A6-B260-6657-ECD8-FAF6B722E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37572" y="1249684"/>
            <a:ext cx="4751532" cy="54853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03BAC0B-208B-C072-A85A-2866A69B7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57200" y="1999694"/>
            <a:ext cx="5932053" cy="80541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9DC0F72-8CCC-DE0F-6332-9F1B36EC41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86001"/>
          <a:stretch/>
        </p:blipFill>
        <p:spPr bwMode="auto">
          <a:xfrm>
            <a:off x="427945" y="2992659"/>
            <a:ext cx="775049" cy="17029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1F7674D-189C-4F90-E69C-800BF5835EB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8949"/>
          <a:stretch/>
        </p:blipFill>
        <p:spPr bwMode="auto">
          <a:xfrm>
            <a:off x="1206530" y="2992660"/>
            <a:ext cx="3380010" cy="1702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505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3AF6E-6B09-4FC3-9361-31840BF66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5C600F-E484-A956-EC48-287E797D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D065ABEB-B933-EC8D-613E-044F5EFA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49</a:t>
            </a:fld>
            <a:endParaRPr lang="ru-RU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09A55D02-3B0F-4D2C-9D8C-D144E3CB21C7}"/>
              </a:ext>
            </a:extLst>
          </p:cNvPr>
          <p:cNvSpPr txBox="1">
            <a:spLocks/>
          </p:cNvSpPr>
          <p:nvPr/>
        </p:nvSpPr>
        <p:spPr bwMode="auto">
          <a:xfrm>
            <a:off x="107504" y="1143000"/>
            <a:ext cx="8928992" cy="1497010"/>
          </a:xfrm>
          <a:prstGeom prst="rect">
            <a:avLst/>
          </a:prstGeom>
        </p:spPr>
        <p:txBody>
          <a:bodyPr>
            <a:normAutofit fontScale="850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Char char="•"/>
              <a:defRPr/>
            </a:pPr>
            <a:r>
              <a:rPr lang="en-US" dirty="0"/>
              <a:t> T – </a:t>
            </a:r>
            <a:r>
              <a:rPr lang="ru-RU" dirty="0"/>
              <a:t>не указатель,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ссылка или </a:t>
            </a:r>
            <a:r>
              <a:rPr lang="en-US" dirty="0" err="1"/>
              <a:t>rvalue</a:t>
            </a:r>
            <a:r>
              <a:rPr lang="en-US" dirty="0"/>
              <a:t>-</a:t>
            </a:r>
            <a:r>
              <a:rPr lang="ru-RU" dirty="0"/>
              <a:t>ссылка (передача по значению)</a:t>
            </a:r>
          </a:p>
          <a:p>
            <a:pPr marL="628650">
              <a:buFont typeface="Arial"/>
              <a:buChar char="•"/>
              <a:defRPr/>
            </a:pPr>
            <a:r>
              <a:rPr lang="ru-RU" dirty="0"/>
              <a:t>Если тип </a:t>
            </a:r>
            <a:r>
              <a:rPr lang="en-US" dirty="0"/>
              <a:t>expr – </a:t>
            </a:r>
            <a:r>
              <a:rPr lang="ru-RU" dirty="0"/>
              <a:t>указатель,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ссылка или </a:t>
            </a:r>
            <a:r>
              <a:rPr lang="en-US" dirty="0" err="1"/>
              <a:t>rvalue</a:t>
            </a:r>
            <a:r>
              <a:rPr lang="en-US" dirty="0"/>
              <a:t>-</a:t>
            </a:r>
            <a:r>
              <a:rPr lang="ru-RU" dirty="0"/>
              <a:t>ссылка, игнорируем их</a:t>
            </a:r>
          </a:p>
          <a:p>
            <a:pPr marL="628650">
              <a:buFont typeface="Arial"/>
              <a:buChar char="•"/>
              <a:defRPr/>
            </a:pPr>
            <a:r>
              <a:rPr lang="ru-RU" dirty="0"/>
              <a:t>Константность </a:t>
            </a:r>
            <a:r>
              <a:rPr lang="en-US" dirty="0"/>
              <a:t>expr </a:t>
            </a:r>
            <a:r>
              <a:rPr lang="ru-RU" dirty="0"/>
              <a:t>тоже игнорируем</a:t>
            </a:r>
          </a:p>
          <a:p>
            <a:pPr marL="628650">
              <a:buFont typeface="Arial"/>
              <a:buChar char="•"/>
              <a:defRPr/>
            </a:pPr>
            <a:r>
              <a:rPr lang="ru-RU" dirty="0"/>
              <a:t>Сравниваем </a:t>
            </a:r>
            <a:r>
              <a:rPr lang="en-US" dirty="0" err="1"/>
              <a:t>ParamType</a:t>
            </a:r>
            <a:r>
              <a:rPr lang="en-US" dirty="0"/>
              <a:t> </a:t>
            </a:r>
            <a:r>
              <a:rPr lang="ru-RU" dirty="0"/>
              <a:t>и тип </a:t>
            </a:r>
            <a:r>
              <a:rPr lang="en-US" dirty="0"/>
              <a:t>expr</a:t>
            </a:r>
          </a:p>
        </p:txBody>
      </p:sp>
    </p:spTree>
    <p:extLst>
      <p:ext uri="{BB962C8B-B14F-4D97-AF65-F5344CB8AC3E}">
        <p14:creationId xmlns:p14="http://schemas.microsoft.com/office/powerpoint/2010/main" val="3733170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8209FD-5147-4794-8E6D-BC57D3A7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Blacklist </a:t>
            </a:r>
            <a:r>
              <a:rPr lang="ru-RU" dirty="0"/>
              <a:t>тем на этот семестр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1FBB400-703A-4EA5-9F2D-4A6C12582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Space Invaders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FF0000"/>
                </a:solidFill>
              </a:rPr>
              <a:t>Arkanoid</a:t>
            </a:r>
            <a:endParaRPr lang="en-US" b="1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Mario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Tetris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Pacman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</a:rPr>
              <a:t>Snake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ru-RU" dirty="0"/>
              <a:t>и тривиальные игры вроде </a:t>
            </a:r>
            <a:r>
              <a:rPr lang="en-US" dirty="0"/>
              <a:t>Flappy Bird, </a:t>
            </a:r>
            <a:r>
              <a:rPr lang="ru-RU" dirty="0"/>
              <a:t>сапера и прочего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68A910-5782-445D-9BDF-AD4F8700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689930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00B71-5812-AEC3-22F1-636C959F1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5FC37A-2724-2254-D8C0-0C2A2575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8B9FAAF-36B9-122C-F614-28153307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50</a:t>
            </a:fld>
            <a:endParaRPr lang="ru-RU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E3F67359-C065-A167-5353-E27A6FC9B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490858" y="1282446"/>
            <a:ext cx="2324301" cy="487722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20D394-AEFA-CA6C-3364-9950AD0E5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490858" y="2067694"/>
            <a:ext cx="6675698" cy="226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912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9B2AF9-E028-407F-BC9E-518FD027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Этапы выполнения курсовой работы</a:t>
            </a:r>
          </a:p>
        </p:txBody>
      </p:sp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37508130-17F3-42E0-909A-E7592D4992A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200150"/>
          <a:ext cx="8229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952">
                  <a:extLst>
                    <a:ext uri="{9D8B030D-6E8A-4147-A177-3AD203B41FA5}">
                      <a16:colId xmlns:a16="http://schemas.microsoft.com/office/drawing/2014/main" val="2626320423"/>
                    </a:ext>
                  </a:extLst>
                </a:gridCol>
                <a:gridCol w="2746648">
                  <a:extLst>
                    <a:ext uri="{9D8B030D-6E8A-4147-A177-3AD203B41FA5}">
                      <a16:colId xmlns:a16="http://schemas.microsoft.com/office/drawing/2014/main" val="37234529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Этап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Номер учебной недели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8919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Выбор и согласование темы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379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Составление и согласование технического задания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901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Разработка приложения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67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Составление пояснительной записки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5925903"/>
                  </a:ext>
                </a:extLst>
              </a:tr>
            </a:tbl>
          </a:graphicData>
        </a:graphic>
      </p:graphicFrame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29D3081-CEF8-4974-9094-4AB6CC663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6463CD-318D-4319-9AC7-79042182A432}"/>
              </a:ext>
            </a:extLst>
          </p:cNvPr>
          <p:cNvSpPr txBox="1"/>
          <p:nvPr/>
        </p:nvSpPr>
        <p:spPr>
          <a:xfrm>
            <a:off x="457200" y="3363838"/>
            <a:ext cx="822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Каждый пропущенный этап – минус балл к итоговой оценке</a:t>
            </a:r>
          </a:p>
          <a:p>
            <a:endParaRPr lang="ru-RU" dirty="0"/>
          </a:p>
          <a:p>
            <a:r>
              <a:rPr lang="ru-RU" dirty="0"/>
              <a:t>В случае сдачи всех задач с семинаров и получения оценки за курсовую работу до конца семестра – зачет проставляется автоматом</a:t>
            </a:r>
          </a:p>
        </p:txBody>
      </p:sp>
    </p:spTree>
    <p:extLst>
      <p:ext uri="{BB962C8B-B14F-4D97-AF65-F5344CB8AC3E}">
        <p14:creationId xmlns:p14="http://schemas.microsoft.com/office/powerpoint/2010/main" val="3594079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54E39C-3315-4CE1-8B91-68EB012DC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Умные указатели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061C4F1-F9BE-4783-B1AA-90BCFCA8D7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30FDF3D-C37E-4BF9-9708-A12AD5AB0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8953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EE98BF-234D-5163-043A-2B9400763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 чем проблема кода ниже?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7B68F79F-F4F4-035A-C009-D4912878D6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235" y="1200150"/>
            <a:ext cx="4909530" cy="36576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8A5465-8793-53AA-CD5C-148D9B0CE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9472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93B3BF-8FA3-4672-8A6B-2140356E0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RAII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13D014-6349-4B7F-ACD3-5FD64CA20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Идиома RAII (</a:t>
            </a:r>
            <a:r>
              <a:rPr lang="ru-RU" sz="2000" dirty="0" err="1"/>
              <a:t>resource</a:t>
            </a:r>
            <a:r>
              <a:rPr lang="ru-RU" sz="2000" dirty="0"/>
              <a:t> </a:t>
            </a:r>
            <a:r>
              <a:rPr lang="ru-RU" sz="2000" dirty="0" err="1"/>
              <a:t>aquitization</a:t>
            </a:r>
            <a:r>
              <a:rPr lang="ru-RU" sz="2000" dirty="0"/>
              <a:t> </a:t>
            </a:r>
            <a:r>
              <a:rPr lang="ru-RU" sz="2000" dirty="0" err="1"/>
              <a:t>is</a:t>
            </a:r>
            <a:r>
              <a:rPr lang="ru-RU" sz="2000" dirty="0"/>
              <a:t> </a:t>
            </a:r>
            <a:r>
              <a:rPr lang="ru-RU" sz="2000" dirty="0" err="1"/>
              <a:t>initialization</a:t>
            </a:r>
            <a:r>
              <a:rPr lang="ru-RU" sz="2000" dirty="0"/>
              <a:t>) </a:t>
            </a:r>
            <a:r>
              <a:rPr lang="en-US" sz="2000" dirty="0"/>
              <a:t>– </a:t>
            </a:r>
            <a:r>
              <a:rPr lang="ru-RU" sz="2000" dirty="0"/>
              <a:t>«захват ресурса должен быть инициализацией объекта».</a:t>
            </a:r>
          </a:p>
          <a:p>
            <a:pPr marL="0" indent="0">
              <a:buNone/>
            </a:pPr>
            <a:endParaRPr lang="ru-RU" sz="20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1BF031A-3C5E-4CE3-BFD4-E05991F6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5C8D-314C-48F6-A8F7-E5E48CE6BF86}" type="slidenum">
              <a:rPr lang="ru-RU" smtClean="0"/>
              <a:t>9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7B5AAD-1D29-525D-A3C0-2CEFCCBF254F}"/>
              </a:ext>
            </a:extLst>
          </p:cNvPr>
          <p:cNvSpPr txBox="1"/>
          <p:nvPr/>
        </p:nvSpPr>
        <p:spPr>
          <a:xfrm>
            <a:off x="457200" y="1923678"/>
            <a:ext cx="829126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/>
              <a:t>Идея состоит в том, что лучше всего запрашивать ресурс в конструкторе, а освобождать в – деструкторе</a:t>
            </a:r>
          </a:p>
        </p:txBody>
      </p:sp>
    </p:spTree>
    <p:extLst>
      <p:ext uri="{BB962C8B-B14F-4D97-AF65-F5344CB8AC3E}">
        <p14:creationId xmlns:p14="http://schemas.microsoft.com/office/powerpoint/2010/main" val="338619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Литейная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Другая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7090</TotalTime>
  <Words>2479</Words>
  <Application>Microsoft Office PowerPoint</Application>
  <PresentationFormat>Экран (16:9)</PresentationFormat>
  <Paragraphs>325</Paragraphs>
  <Slides>50</Slides>
  <Notes>37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Arial</vt:lpstr>
      <vt:lpstr>Calibri</vt:lpstr>
      <vt:lpstr>Consolas</vt:lpstr>
      <vt:lpstr>Times New Roman</vt:lpstr>
      <vt:lpstr>Wingdings</vt:lpstr>
      <vt:lpstr>Ясность</vt:lpstr>
      <vt:lpstr>Методы и стандарты программирования </vt:lpstr>
      <vt:lpstr>Введение</vt:lpstr>
      <vt:lpstr>Отчетность в семестре</vt:lpstr>
      <vt:lpstr>Курсовая работа</vt:lpstr>
      <vt:lpstr>Blacklist тем на этот семестр</vt:lpstr>
      <vt:lpstr>Этапы выполнения курсовой работы</vt:lpstr>
      <vt:lpstr>Умные указатели в C++</vt:lpstr>
      <vt:lpstr>В чем проблема кода ниже?</vt:lpstr>
      <vt:lpstr>RAII</vt:lpstr>
      <vt:lpstr>RAII класс?</vt:lpstr>
      <vt:lpstr>RAII класс</vt:lpstr>
      <vt:lpstr>unique_ptr</vt:lpstr>
      <vt:lpstr>unique_ptr</vt:lpstr>
      <vt:lpstr>unique_ptr: создание</vt:lpstr>
      <vt:lpstr>make_unique</vt:lpstr>
      <vt:lpstr>Проблемы new</vt:lpstr>
      <vt:lpstr>make_unique</vt:lpstr>
      <vt:lpstr>Проблема unique_ptr</vt:lpstr>
      <vt:lpstr>shared_ptr</vt:lpstr>
      <vt:lpstr>shared_ptr</vt:lpstr>
      <vt:lpstr>make_shared</vt:lpstr>
      <vt:lpstr>Проблема shared_ptr</vt:lpstr>
      <vt:lpstr>Проблема shared_ptr</vt:lpstr>
      <vt:lpstr>weak_ptr</vt:lpstr>
      <vt:lpstr>Решение</vt:lpstr>
      <vt:lpstr>weak_ptr как наблюдатель</vt:lpstr>
      <vt:lpstr>Приведение типов</vt:lpstr>
      <vt:lpstr>C-style cast</vt:lpstr>
      <vt:lpstr>Неявные преобразования типов в C++</vt:lpstr>
      <vt:lpstr>Явные преобразования типов в C++</vt:lpstr>
      <vt:lpstr>const_cast</vt:lpstr>
      <vt:lpstr>reinterpret_cast</vt:lpstr>
      <vt:lpstr>static_cast</vt:lpstr>
      <vt:lpstr>static_cast</vt:lpstr>
      <vt:lpstr>static_cast</vt:lpstr>
      <vt:lpstr>static_cast</vt:lpstr>
      <vt:lpstr>static_cast</vt:lpstr>
      <vt:lpstr>dynamic_cast</vt:lpstr>
      <vt:lpstr>RTTI</vt:lpstr>
      <vt:lpstr>dynamic_cast</vt:lpstr>
      <vt:lpstr>Срезка v0.5</vt:lpstr>
      <vt:lpstr>Срезка v1.0 </vt:lpstr>
      <vt:lpstr>auto</vt:lpstr>
      <vt:lpstr>auto</vt:lpstr>
      <vt:lpstr>auto</vt:lpstr>
      <vt:lpstr>auto</vt:lpstr>
      <vt:lpstr>auto</vt:lpstr>
      <vt:lpstr>auto</vt:lpstr>
      <vt:lpstr>auto</vt:lpstr>
      <vt:lpstr>auto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Методы и стандарты программирования  Семинары</dc:title>
  <dc:creator>Alina</dc:creator>
  <cp:lastModifiedBy>Владислав Смирнов</cp:lastModifiedBy>
  <cp:revision>477</cp:revision>
  <dcterms:created xsi:type="dcterms:W3CDTF">2023-01-19T06:26:04Z</dcterms:created>
  <dcterms:modified xsi:type="dcterms:W3CDTF">2025-08-24T13:32:31Z</dcterms:modified>
</cp:coreProperties>
</file>