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56" r:id="rId2"/>
    <p:sldId id="258" r:id="rId3"/>
    <p:sldId id="257" r:id="rId4"/>
    <p:sldId id="259" r:id="rId5"/>
    <p:sldId id="461" r:id="rId6"/>
    <p:sldId id="260" r:id="rId7"/>
    <p:sldId id="296" r:id="rId8"/>
    <p:sldId id="463" r:id="rId9"/>
    <p:sldId id="268" r:id="rId10"/>
    <p:sldId id="462" r:id="rId11"/>
    <p:sldId id="464" r:id="rId12"/>
    <p:sldId id="465" r:id="rId13"/>
    <p:sldId id="466" r:id="rId14"/>
    <p:sldId id="467" r:id="rId15"/>
    <p:sldId id="469" r:id="rId16"/>
    <p:sldId id="278" r:id="rId17"/>
    <p:sldId id="297" r:id="rId18"/>
    <p:sldId id="280" r:id="rId19"/>
    <p:sldId id="298" r:id="rId20"/>
    <p:sldId id="279" r:id="rId21"/>
    <p:sldId id="269" r:id="rId22"/>
    <p:sldId id="283" r:id="rId23"/>
    <p:sldId id="284" r:id="rId24"/>
    <p:sldId id="285" r:id="rId25"/>
    <p:sldId id="286" r:id="rId26"/>
    <p:sldId id="287" r:id="rId27"/>
    <p:sldId id="302" r:id="rId28"/>
    <p:sldId id="300" r:id="rId29"/>
    <p:sldId id="270" r:id="rId30"/>
    <p:sldId id="281" r:id="rId31"/>
    <p:sldId id="282" r:id="rId32"/>
    <p:sldId id="288" r:id="rId33"/>
    <p:sldId id="271" r:id="rId34"/>
    <p:sldId id="289" r:id="rId35"/>
    <p:sldId id="299" r:id="rId36"/>
    <p:sldId id="290" r:id="rId37"/>
    <p:sldId id="291" r:id="rId38"/>
    <p:sldId id="292" r:id="rId39"/>
    <p:sldId id="293" r:id="rId40"/>
    <p:sldId id="294" r:id="rId41"/>
    <p:sldId id="295" r:id="rId42"/>
    <p:sldId id="274" r:id="rId43"/>
    <p:sldId id="272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минар 1" id="{923D1632-AFD7-4115-84CA-DBF8E4231200}">
          <p14:sldIdLst>
            <p14:sldId id="256"/>
            <p14:sldId id="258"/>
            <p14:sldId id="257"/>
            <p14:sldId id="259"/>
            <p14:sldId id="461"/>
            <p14:sldId id="260"/>
            <p14:sldId id="296"/>
            <p14:sldId id="463"/>
            <p14:sldId id="268"/>
            <p14:sldId id="462"/>
            <p14:sldId id="464"/>
            <p14:sldId id="465"/>
            <p14:sldId id="466"/>
            <p14:sldId id="467"/>
            <p14:sldId id="469"/>
            <p14:sldId id="278"/>
            <p14:sldId id="297"/>
            <p14:sldId id="280"/>
            <p14:sldId id="298"/>
            <p14:sldId id="279"/>
            <p14:sldId id="269"/>
            <p14:sldId id="283"/>
            <p14:sldId id="284"/>
            <p14:sldId id="285"/>
            <p14:sldId id="286"/>
            <p14:sldId id="287"/>
            <p14:sldId id="302"/>
            <p14:sldId id="300"/>
            <p14:sldId id="270"/>
            <p14:sldId id="281"/>
            <p14:sldId id="282"/>
            <p14:sldId id="288"/>
            <p14:sldId id="271"/>
            <p14:sldId id="289"/>
            <p14:sldId id="299"/>
            <p14:sldId id="290"/>
            <p14:sldId id="291"/>
            <p14:sldId id="292"/>
            <p14:sldId id="293"/>
            <p14:sldId id="294"/>
            <p14:sldId id="295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41"/>
    <a:srgbClr val="FFDB05"/>
    <a:srgbClr val="EAC900"/>
    <a:srgbClr val="EEE8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9" autoAdjust="0"/>
    <p:restoredTop sz="81075" autoAdjust="0"/>
  </p:normalViewPr>
  <p:slideViewPr>
    <p:cSldViewPr>
      <p:cViewPr>
        <p:scale>
          <a:sx n="142" d="100"/>
          <a:sy n="142" d="100"/>
        </p:scale>
        <p:origin x="888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ru-RU" dirty="0"/>
              <a:t>может сделать что-то плохое к </a:t>
            </a:r>
            <a:r>
              <a:rPr lang="en-US" dirty="0"/>
              <a:t>obj</a:t>
            </a:r>
            <a:r>
              <a:rPr lang="ru-RU" dirty="0"/>
              <a:t> в том числе и очищение переменной </a:t>
            </a:r>
            <a:r>
              <a:rPr lang="en-US" dirty="0"/>
              <a:t>obj.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1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  <a:p>
            <a:r>
              <a:rPr lang="en-US" dirty="0"/>
              <a:t>struct A {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&lt;A&gt; next;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&lt;A&gt; </a:t>
            </a:r>
            <a:r>
              <a:rPr lang="en-US" dirty="0" err="1"/>
              <a:t>prev</a:t>
            </a:r>
            <a:r>
              <a:rPr lang="en-US" dirty="0"/>
              <a:t>;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A()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"A()" &lt;&lt; "\n";</a:t>
            </a:r>
          </a:p>
          <a:p>
            <a:r>
              <a:rPr lang="en-US" dirty="0"/>
              <a:t>    }    </a:t>
            </a:r>
          </a:p>
          <a:p>
            <a:r>
              <a:rPr lang="en-US" dirty="0"/>
              <a:t>    ~A()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"~A()" &lt;&lt; "\n";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&lt;A&gt; head(new A());</a:t>
            </a:r>
          </a:p>
          <a:p>
            <a:r>
              <a:rPr lang="en-US" dirty="0"/>
              <a:t>    head-&gt;next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&lt;A&gt;(new A());</a:t>
            </a:r>
          </a:p>
          <a:p>
            <a:r>
              <a:rPr lang="en-US" dirty="0"/>
              <a:t>    head-&gt;next-&gt;</a:t>
            </a:r>
            <a:r>
              <a:rPr lang="en-US" dirty="0" err="1"/>
              <a:t>prev</a:t>
            </a:r>
            <a:r>
              <a:rPr lang="en-US" dirty="0"/>
              <a:t> = head;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r>
              <a:rPr lang="ru-RU" dirty="0"/>
              <a:t>это может произойти в любой момент, когда указатели совместного владения образуют круговые ссылки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7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решения проблем непредсказуемых манипуляций с памятью является идиома </a:t>
            </a:r>
            <a:r>
              <a:rPr lang="en-US" dirty="0"/>
              <a:t>RAII</a:t>
            </a:r>
            <a:br>
              <a:rPr lang="en-US" dirty="0"/>
            </a:br>
            <a:r>
              <a:rPr lang="ru-RU" dirty="0"/>
              <a:t>Одна из основные идиом в C++, которая предполагает, что тот кто владеет объектом, должен как выделять для него ресурсы, так и очищать их в конце его жизни</a:t>
            </a:r>
          </a:p>
          <a:p>
            <a:r>
              <a:rPr lang="ru-RU" dirty="0"/>
              <a:t> **Владение**(или захват) объектом подразумевает как его инициализацию, так и его уничтожение</a:t>
            </a:r>
          </a:p>
          <a:p>
            <a:r>
              <a:rPr lang="ru-RU" dirty="0"/>
              <a:t>Какой пример использования идиомы </a:t>
            </a:r>
            <a:r>
              <a:rPr lang="en-US" dirty="0"/>
              <a:t>RAII </a:t>
            </a:r>
            <a:r>
              <a:rPr lang="ru-RU" dirty="0"/>
              <a:t>уже был разобран в курсе МИСП (выделение ресурсов в конструкторе и их очистка в деструкторе)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2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классе проблема никуда не ушла. Данные, которыми владеет класс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ru-RU" dirty="0"/>
              <a:t>все также могут быть уничтожены извне</a:t>
            </a:r>
          </a:p>
          <a:p>
            <a:r>
              <a:rPr lang="ru-RU" dirty="0"/>
              <a:t>Какое есть решение? (Вынести их в </a:t>
            </a:r>
            <a:r>
              <a:rPr lang="en-US" dirty="0"/>
              <a:t>private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Кроме того, раз в классе есть конструктор с параметром и должен быть реализован деструктор, то как еще должен быть доработан данные класс? (правило 5, которое не позволит приватному указателю быть скопированным дефолтным конструктором или оператором копирования)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6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инкапсулированные данные доступны только классу </a:t>
            </a:r>
            <a:r>
              <a:rPr lang="en-US" dirty="0" err="1"/>
              <a:t>MyClass</a:t>
            </a:r>
            <a:r>
              <a:rPr lang="en-US" dirty="0"/>
              <a:t>. </a:t>
            </a:r>
            <a:r>
              <a:rPr lang="ru-RU" dirty="0"/>
              <a:t>Испортить нам жизнь могут только дружественные функции, которым будет доступно владение приватными ресурсами.</a:t>
            </a:r>
          </a:p>
          <a:p>
            <a:r>
              <a:rPr lang="ru-RU" dirty="0"/>
              <a:t>Однако, чтобы нам не реализовывать правило пяти и обойтись дефолтной реализацией, </a:t>
            </a:r>
            <a:r>
              <a:rPr lang="en-US" dirty="0"/>
              <a:t>C++ </a:t>
            </a:r>
            <a:r>
              <a:rPr lang="ru-RU" dirty="0"/>
              <a:t>предоставляет нам умные указатели. Начнем с наиболее подходящего для данной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7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как и другие умные указатели находятся в заголовочном файле </a:t>
            </a:r>
            <a:r>
              <a:rPr lang="en-US" dirty="0"/>
              <a:t>&lt;memory&gt;</a:t>
            </a:r>
          </a:p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является идеальным </a:t>
            </a:r>
            <a:r>
              <a:rPr lang="en-US" dirty="0"/>
              <a:t>raii </a:t>
            </a:r>
            <a:r>
              <a:rPr lang="ru-RU" dirty="0"/>
              <a:t>классов, который сам (как и другие умные указатели) очищает указатель, которым владеет</a:t>
            </a:r>
          </a:p>
          <a:p>
            <a:r>
              <a:rPr lang="en-US" dirty="0"/>
              <a:t>_____</a:t>
            </a:r>
            <a:endParaRPr lang="ru-RU" dirty="0"/>
          </a:p>
          <a:p>
            <a:pPr marL="228600" indent="-228600">
              <a:buAutoNum type="arabicParenR"/>
            </a:pPr>
            <a:r>
              <a:rPr lang="ru-RU" dirty="0"/>
              <a:t>Удален конструктор и оператор копирования</a:t>
            </a:r>
          </a:p>
          <a:p>
            <a:pPr marL="228600" indent="-228600">
              <a:buAutoNum type="arabicParenR"/>
            </a:pPr>
            <a:r>
              <a:rPr lang="ru-RU" dirty="0"/>
              <a:t>Он является шаблонным, для работы со всеми типами</a:t>
            </a:r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93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два способа создания умного указателя </a:t>
            </a:r>
            <a:r>
              <a:rPr lang="en-US" dirty="0" err="1"/>
              <a:t>unique_ptr</a:t>
            </a:r>
            <a:r>
              <a:rPr lang="en-US" dirty="0"/>
              <a:t>. </a:t>
            </a:r>
            <a:r>
              <a:rPr lang="ru-RU" dirty="0"/>
              <a:t>Старый добрый(?) </a:t>
            </a:r>
            <a:r>
              <a:rPr lang="en-US" dirty="0"/>
              <a:t>new</a:t>
            </a:r>
            <a:r>
              <a:rPr lang="ru-RU" dirty="0"/>
              <a:t> и </a:t>
            </a:r>
            <a:r>
              <a:rPr lang="en-US" dirty="0" err="1"/>
              <a:t>make_unique</a:t>
            </a:r>
            <a:r>
              <a:rPr lang="en-US" dirty="0"/>
              <a:t>. </a:t>
            </a:r>
            <a:r>
              <a:rPr lang="ru-RU" dirty="0"/>
              <a:t>Как вы думаете, кто предпочтительнее? </a:t>
            </a:r>
          </a:p>
          <a:p>
            <a:endParaRPr lang="ru-RU" dirty="0"/>
          </a:p>
          <a:p>
            <a:r>
              <a:rPr lang="ru-RU" dirty="0"/>
              <a:t>Какие могут быть проблемы у </a:t>
            </a:r>
            <a:r>
              <a:rPr lang="en-US" dirty="0"/>
              <a:t>new</a:t>
            </a:r>
            <a:r>
              <a:rPr lang="ru-RU" dirty="0"/>
              <a:t>? </a:t>
            </a:r>
            <a:endParaRPr lang="en-US" dirty="0"/>
          </a:p>
          <a:p>
            <a:r>
              <a:rPr lang="ru-RU" dirty="0"/>
              <a:t>Когда-нибудь может не хватить памяти и </a:t>
            </a:r>
            <a:r>
              <a:rPr lang="en-US" dirty="0"/>
              <a:t>new </a:t>
            </a:r>
            <a:r>
              <a:rPr lang="ru-RU" dirty="0"/>
              <a:t>выдаст исключение </a:t>
            </a:r>
            <a:r>
              <a:rPr lang="en-US" dirty="0"/>
              <a:t>std::</a:t>
            </a:r>
            <a:r>
              <a:rPr lang="en-US" dirty="0" err="1"/>
              <a:t>bad_alloc</a:t>
            </a:r>
            <a:r>
              <a:rPr lang="ru-RU" dirty="0"/>
              <a:t>. Если так посмотреть, ничего страшного, ведь память не выделена и утечки нет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41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вида функция может вызвать проблемы. Допустим </a:t>
            </a:r>
            <a:r>
              <a:rPr lang="en-US" dirty="0"/>
              <a:t>new A </a:t>
            </a:r>
            <a:r>
              <a:rPr lang="ru-RU" dirty="0"/>
              <a:t>отработал нормально, а </a:t>
            </a:r>
            <a:r>
              <a:rPr lang="en-US" dirty="0"/>
              <a:t>new B </a:t>
            </a:r>
            <a:r>
              <a:rPr lang="ru-RU" dirty="0"/>
              <a:t>нет. Тогда память, выделенная под А никогда не будет очищена, так как в </a:t>
            </a:r>
            <a:r>
              <a:rPr lang="en-US" dirty="0"/>
              <a:t>function </a:t>
            </a:r>
            <a:r>
              <a:rPr lang="ru-RU" dirty="0"/>
              <a:t>мы так и не перешли и выделенную память не привязали к переменной умного указателя. </a:t>
            </a:r>
            <a:r>
              <a:rPr lang="en-US" dirty="0" err="1"/>
              <a:t>make_unique</a:t>
            </a:r>
            <a:r>
              <a:rPr lang="en-US" dirty="0"/>
              <a:t>&lt;A&gt; </a:t>
            </a:r>
            <a:r>
              <a:rPr lang="ru-RU" dirty="0"/>
              <a:t>является временным объектом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1CDDC-F9E5-F044-BC50-4B4C45F9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0479633-7671-2F6A-9C87-1891D924F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CFAF370-8A0C-39F9-2F5B-4975270DA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make_unique</a:t>
            </a:r>
            <a:r>
              <a:rPr lang="en-US" dirty="0"/>
              <a:t>&lt;A&gt; </a:t>
            </a:r>
            <a:r>
              <a:rPr lang="ru-RU" dirty="0"/>
              <a:t>является временным объектом</a:t>
            </a:r>
            <a:r>
              <a:rPr lang="en-US" dirty="0"/>
              <a:t> </a:t>
            </a:r>
            <a:r>
              <a:rPr lang="ru-RU" dirty="0"/>
              <a:t>и при выходе из области видимости </a:t>
            </a:r>
            <a:r>
              <a:rPr lang="ru-RU"/>
              <a:t>автоматически очищается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A897F3-176E-7D27-0E71-01492F360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20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20.08.2025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20.08.2025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20.08.2025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20.08.2025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20.08.2025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20.08.2025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20.08.2025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20.08.2025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20.08.2025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20.08.2025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20.08.2025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20.08.2025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cppreference.com/w/cpp/memory/unique_pt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cppreference.com/w/cpp/memory/shared_p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memory/weak_pt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cap="small" dirty="0"/>
              <a:t>Лекции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C9648-CCE2-5289-F00F-0F19EB95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 </a:t>
            </a:r>
            <a:r>
              <a:rPr lang="ru-RU" dirty="0"/>
              <a:t>класс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392A77-050F-D226-1BC4-22722A73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C5A3A5-D389-170C-2EAD-11DBBCFF8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9582"/>
            <a:ext cx="534922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1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780AE-9F1A-9169-5CF7-BF9EBA29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  <a:r>
              <a:rPr lang="ru-RU" dirty="0"/>
              <a:t> класс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64224-38BE-7F31-A2A3-EF469C28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F59AE2-7760-BFB5-914A-9845552AA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76316"/>
            <a:ext cx="5904656" cy="38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FBF0-9E18-F2D8-2645-820737F6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DD279-E472-00A7-B3B5-7B4C1373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C84D-3DFF-1939-0F3A-CB73ED4A6531}"/>
              </a:ext>
            </a:extLst>
          </p:cNvPr>
          <p:cNvSpPr txBox="1"/>
          <p:nvPr/>
        </p:nvSpPr>
        <p:spPr>
          <a:xfrm>
            <a:off x="432638" y="1282446"/>
            <a:ext cx="80277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80000"/>
              <a:defRPr/>
            </a:pPr>
            <a:r>
              <a:rPr lang="en-US" sz="2000" dirty="0"/>
              <a:t>std::</a:t>
            </a:r>
            <a:r>
              <a:rPr lang="en-US" sz="2000" dirty="0" err="1"/>
              <a:t>unique_ptr</a:t>
            </a:r>
            <a:r>
              <a:rPr lang="en-US" sz="2000" dirty="0"/>
              <a:t> </a:t>
            </a:r>
            <a:r>
              <a:rPr lang="ru-RU" sz="2000" dirty="0"/>
              <a:t>реализует эксклюзивное владение – гарантирует единственность экземпляра и единственность владельца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4CB83-718D-227D-ACED-6B7F39788139}"/>
              </a:ext>
            </a:extLst>
          </p:cNvPr>
          <p:cNvSpPr txBox="1"/>
          <p:nvPr/>
        </p:nvSpPr>
        <p:spPr>
          <a:xfrm>
            <a:off x="459532" y="2283718"/>
            <a:ext cx="843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Как должен выглядеть класс </a:t>
            </a:r>
            <a:r>
              <a:rPr lang="en-US" sz="2000" dirty="0" err="1"/>
              <a:t>unique_ptr</a:t>
            </a:r>
            <a:r>
              <a:rPr lang="ru-RU" sz="2000" dirty="0"/>
              <a:t>, чтобы удовлетворять данным требованиям?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D9FA0-6544-4FD8-725F-6334ABBA1010}"/>
              </a:ext>
            </a:extLst>
          </p:cNvPr>
          <p:cNvSpPr txBox="1"/>
          <p:nvPr/>
        </p:nvSpPr>
        <p:spPr>
          <a:xfrm>
            <a:off x="472843" y="2931790"/>
            <a:ext cx="7381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Удален конструктор и оператор копирования</a:t>
            </a:r>
          </a:p>
          <a:p>
            <a:pPr marL="228600" indent="-228600">
              <a:buAutoNum type="arabicParenR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Он является шаблонным, для работы со всеми типами</a:t>
            </a:r>
          </a:p>
        </p:txBody>
      </p:sp>
    </p:spTree>
    <p:extLst>
      <p:ext uri="{BB962C8B-B14F-4D97-AF65-F5344CB8AC3E}">
        <p14:creationId xmlns:p14="http://schemas.microsoft.com/office/powerpoint/2010/main" val="37494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427E1-9871-9D33-7C5E-53A67FAD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ru-RU" dirty="0"/>
              <a:t>создание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7A099D-7672-0C83-AD06-796237CD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4A4AC-4774-B896-AC1F-F236B459219D}"/>
              </a:ext>
            </a:extLst>
          </p:cNvPr>
          <p:cNvSpPr txBox="1"/>
          <p:nvPr/>
        </p:nvSpPr>
        <p:spPr>
          <a:xfrm>
            <a:off x="457200" y="1491630"/>
            <a:ext cx="757118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/>
              <a:t>std::</a:t>
            </a:r>
            <a:r>
              <a:rPr lang="en-US" sz="2000" dirty="0" err="1"/>
              <a:t>unique_ptr</a:t>
            </a:r>
            <a:r>
              <a:rPr lang="en-US" sz="2000" dirty="0"/>
              <a:t>&lt;A&gt; </a:t>
            </a:r>
            <a:r>
              <a:rPr lang="en-US" sz="2000" dirty="0" err="1"/>
              <a:t>old_create_ptr</a:t>
            </a:r>
            <a:r>
              <a:rPr lang="en-US" sz="2000" dirty="0"/>
              <a:t> =  std::</a:t>
            </a:r>
            <a:r>
              <a:rPr lang="en-US" sz="2000" dirty="0" err="1"/>
              <a:t>unique_ptr</a:t>
            </a:r>
            <a:r>
              <a:rPr lang="en-US" sz="2000" dirty="0"/>
              <a:t>&lt;A&gt;(new A);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/>
              <a:t>std::</a:t>
            </a:r>
            <a:r>
              <a:rPr lang="en-US" sz="2000" dirty="0" err="1"/>
              <a:t>unique_ptr</a:t>
            </a:r>
            <a:r>
              <a:rPr lang="en-US" sz="2000" dirty="0"/>
              <a:t>&lt;A&gt; </a:t>
            </a:r>
            <a:r>
              <a:rPr lang="en-US" sz="2000" dirty="0" err="1"/>
              <a:t>modern_create_ptr</a:t>
            </a:r>
            <a:r>
              <a:rPr lang="en-US" sz="2000" dirty="0"/>
              <a:t> = std::</a:t>
            </a:r>
            <a:r>
              <a:rPr lang="en-US" sz="2000" dirty="0" err="1"/>
              <a:t>make_unique</a:t>
            </a:r>
            <a:r>
              <a:rPr lang="en-US" sz="2000" dirty="0"/>
              <a:t>&lt;A&gt;();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9862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13726-8586-76CA-3990-2EB70A38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</a:t>
            </a:r>
            <a:r>
              <a:rPr lang="en-US" dirty="0"/>
              <a:t>new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7934B-A9ED-01BF-C77F-F16249E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3E4B30-8817-2E4A-4CF5-856797895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4" y="1626951"/>
            <a:ext cx="7705872" cy="18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7032D-E29B-FB98-3618-1ECD2FEB5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43E82-6113-85C7-5E95-8E3AC39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make_unique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AED310-5641-0769-BE77-9FBF498D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A5C5B5-E4A9-3E68-CB0B-2783BEF3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0" y="1608695"/>
            <a:ext cx="7452320" cy="19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0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6A8FE-95AB-DE33-881D-74A277F2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363272" cy="742950"/>
          </a:xfrm>
        </p:spPr>
        <p:txBody>
          <a:bodyPr>
            <a:normAutofit fontScale="90000"/>
          </a:bodyPr>
          <a:lstStyle/>
          <a:p>
            <a:r>
              <a:rPr lang="ru-RU" dirty="0"/>
              <a:t>Умные указатели: мотивация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BC193-DB3C-477C-E868-02263A91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Автоматическое управление памятью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нет необходимости вызывать </a:t>
            </a:r>
            <a:r>
              <a:rPr lang="en-US" dirty="0"/>
              <a:t>delete </a:t>
            </a:r>
            <a:r>
              <a:rPr lang="ru-RU" dirty="0"/>
              <a:t>или </a:t>
            </a:r>
            <a:r>
              <a:rPr lang="en-US" dirty="0"/>
              <a:t>delete[]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память автоматически освобождается, когда она не используется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не нужно управлять вручную</a:t>
            </a:r>
          </a:p>
          <a:p>
            <a:pPr marL="274320" lvl="1" indent="0">
              <a:buNone/>
            </a:pPr>
            <a:endParaRPr lang="ru-RU" dirty="0"/>
          </a:p>
          <a:p>
            <a:pPr marL="182880" lvl="1"/>
            <a:r>
              <a:rPr lang="ru-RU" dirty="0"/>
              <a:t>Работают аналогично обычным сырым указателям</a:t>
            </a:r>
          </a:p>
          <a:p>
            <a:pPr marL="617220" lvl="2" indent="-342900">
              <a:buFont typeface="Wingdings" panose="05000000000000000000" pitchFamily="2" charset="2"/>
              <a:buChar char="§"/>
            </a:pPr>
            <a:r>
              <a:rPr lang="ru-RU" sz="2000" dirty="0"/>
              <a:t>можно получить доступ, используя -</a:t>
            </a:r>
            <a:r>
              <a:rPr lang="en-US" sz="2000" dirty="0"/>
              <a:t>&gt; </a:t>
            </a:r>
            <a:r>
              <a:rPr lang="ru-RU" sz="2000" dirty="0"/>
              <a:t>и </a:t>
            </a:r>
            <a:r>
              <a:rPr lang="en-US" sz="2000" dirty="0"/>
              <a:t>*</a:t>
            </a:r>
          </a:p>
          <a:p>
            <a:pPr marL="617220" lvl="2" indent="-342900">
              <a:buFont typeface="Wingdings" panose="05000000000000000000" pitchFamily="2" charset="2"/>
              <a:buChar char="§"/>
            </a:pPr>
            <a:r>
              <a:rPr lang="ru-RU" sz="2000" dirty="0"/>
              <a:t>можно изменить значение, которое было </a:t>
            </a:r>
            <a:r>
              <a:rPr lang="ru-RU" sz="2000" dirty="0" err="1"/>
              <a:t>разыменовано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69DCC8-506F-7249-DB79-96E8499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6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C27ED-8814-6F20-D82D-0BD958F7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умных указателей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FF171-756D-7A27-DE8A-EC4BE145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0" y="1282446"/>
            <a:ext cx="6275040" cy="2163688"/>
          </a:xfrm>
        </p:spPr>
        <p:txBody>
          <a:bodyPr>
            <a:noAutofit/>
          </a:bodyPr>
          <a:lstStyle/>
          <a:p>
            <a:r>
              <a:rPr lang="en-US" sz="3200" dirty="0" err="1"/>
              <a:t>auto_ptr</a:t>
            </a:r>
            <a:r>
              <a:rPr lang="en-US" sz="3200" dirty="0"/>
              <a:t> </a:t>
            </a:r>
            <a:r>
              <a:rPr lang="ru-RU" sz="3200" dirty="0"/>
              <a:t> (уже неактуален)</a:t>
            </a:r>
            <a:endParaRPr lang="en-US" sz="3200" dirty="0"/>
          </a:p>
          <a:p>
            <a:r>
              <a:rPr lang="en-US" sz="3200" dirty="0" err="1"/>
              <a:t>unique_ptr</a:t>
            </a:r>
            <a:endParaRPr lang="en-US" sz="3200" dirty="0"/>
          </a:p>
          <a:p>
            <a:r>
              <a:rPr lang="en-US" sz="3200" dirty="0" err="1"/>
              <a:t>shared_ptr</a:t>
            </a:r>
            <a:endParaRPr lang="en-US" sz="3200" dirty="0"/>
          </a:p>
          <a:p>
            <a:r>
              <a:rPr lang="en-US" sz="3200" dirty="0" err="1"/>
              <a:t>weak_ptr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8C24BD-7721-6781-680B-E9B0ED5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4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C20E9-53F2-D70A-695C-60CAFBC5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в </a:t>
            </a:r>
            <a:r>
              <a:rPr lang="en-US" dirty="0"/>
              <a:t>C++</a:t>
            </a:r>
            <a:r>
              <a:rPr lang="ru-RU" dirty="0"/>
              <a:t>: </a:t>
            </a:r>
            <a:r>
              <a:rPr lang="en-US" dirty="0" err="1"/>
              <a:t>auto_ptr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20AF0-B71D-9CC7-0D61-F82B06B9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 появления в </a:t>
            </a:r>
            <a:r>
              <a:rPr lang="en-US" dirty="0"/>
              <a:t>C++</a:t>
            </a:r>
            <a:r>
              <a:rPr lang="ru-RU" dirty="0"/>
              <a:t> ранее упомянутых умных указателей</a:t>
            </a:r>
            <a:r>
              <a:rPr lang="en-US" dirty="0"/>
              <a:t> </a:t>
            </a:r>
            <a:r>
              <a:rPr lang="ru-RU" dirty="0"/>
              <a:t>применялся </a:t>
            </a:r>
            <a:r>
              <a:rPr lang="en-US" dirty="0" err="1">
                <a:solidFill>
                  <a:srgbClr val="FF0000"/>
                </a:solidFill>
              </a:rPr>
              <a:t>auto_ptr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c++</a:t>
            </a:r>
            <a:r>
              <a:rPr lang="en-US" dirty="0"/>
              <a:t>98).</a:t>
            </a:r>
          </a:p>
          <a:p>
            <a:pPr marL="0" indent="0">
              <a:buNone/>
            </a:pPr>
            <a:r>
              <a:rPr lang="ru-RU" dirty="0"/>
              <a:t>Не могли применяться в контейнерах </a:t>
            </a:r>
            <a:r>
              <a:rPr lang="en-US" dirty="0"/>
              <a:t>STL </a:t>
            </a:r>
            <a:r>
              <a:rPr lang="ru-RU" dirty="0"/>
              <a:t>из-за невозможности копирования (присвоение передает право собственности и сбрасывает значение автоматического указателя).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Был признан</a:t>
            </a:r>
            <a:r>
              <a:rPr lang="en-US" dirty="0"/>
              <a:t> </a:t>
            </a:r>
            <a:r>
              <a:rPr lang="ru-RU" dirty="0"/>
              <a:t>устаревшим в </a:t>
            </a:r>
            <a:r>
              <a:rPr lang="en-US" dirty="0"/>
              <a:t>C++11, </a:t>
            </a:r>
            <a:r>
              <a:rPr lang="ru-RU" dirty="0"/>
              <a:t>полностью удален в </a:t>
            </a:r>
            <a:r>
              <a:rPr lang="en-US" dirty="0"/>
              <a:t>C++17.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CCD045-D4AC-7D54-8A1D-455C3864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5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C2C4E-21DD-EC26-5926-757499A4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auto_prt</a:t>
            </a:r>
            <a:r>
              <a:rPr lang="en-US" dirty="0"/>
              <a:t>: </a:t>
            </a:r>
            <a:r>
              <a:rPr lang="ru-RU" dirty="0"/>
              <a:t>присваивание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5668D-1E8D-E149-9201-F99F9A58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7D5CC11-1DFD-82F6-4941-DDC8807BF6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003232" cy="2714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C6EC9B2-0C35-A6FC-762D-4A178078F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54" y="1301752"/>
            <a:ext cx="6325450" cy="276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1. Объявление указателя p1, который указывает на число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inherit"/>
                <a:cs typeface="Courier New" panose="02070309020205020404" pitchFamily="49" charset="0"/>
              </a:rPr>
              <a:t>auto_ptr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p1(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herit"/>
                <a:cs typeface="Courier New" panose="020703090202050204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inherit"/>
                <a:cs typeface="Courier New" panose="02070309020205020404" pitchFamily="49" charset="0"/>
              </a:rPr>
              <a:t>"*p1 = 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*p1 &lt;&lt;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*p1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100" dirty="0">
              <a:solidFill>
                <a:srgbClr val="008000"/>
              </a:solidFill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2. Объявление указателя p2, который пока что равен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nullptr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inherit"/>
                <a:cs typeface="Courier New" panose="02070309020205020404" pitchFamily="49" charset="0"/>
              </a:rPr>
              <a:t>auto_ptr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100" dirty="0">
              <a:solidFill>
                <a:srgbClr val="2B2B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3. Присваивание указателей.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При присваивании память выделена для p1 освобождается, а для p2 выделяется или иными словами: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8000"/>
                </a:solidFill>
                <a:latin typeface="inherit"/>
                <a:cs typeface="Courier New" panose="02070309020205020404" pitchFamily="49" charset="0"/>
              </a:rPr>
              <a:t>//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ресурс освобождается и ресурс выделяется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 = p1;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после этого p1=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nullptr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, значение переходит в p2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inherit"/>
                <a:cs typeface="Courier New" panose="02070309020205020404" pitchFamily="49" charset="0"/>
              </a:rPr>
              <a:t>"*p2 = 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*p2 &lt;&lt;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*p2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&lt;&lt; *p1 &lt;&lt;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endl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; // ошибка, потому что для p1 память уже освобождена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3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D24BF-2651-4E4F-8EB6-2FE00B2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6E581E-EA81-47EE-9947-A561A4FF8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099AC3-9F06-4AAC-BE60-28FC2379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53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66CB8-0690-5E40-6C00-90CD40B8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B95D1-E42C-EDA8-EB27-B9CF746C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Подсчет ссылок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0000"/>
                </a:solidFill>
              </a:rPr>
              <a:t>shared_ptr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и </a:t>
            </a:r>
            <a:r>
              <a:rPr lang="en-US" sz="2400" dirty="0" err="1">
                <a:solidFill>
                  <a:srgbClr val="FF0000"/>
                </a:solidFill>
              </a:rPr>
              <a:t>weak_ptr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подсчитывают количество ссылок на объект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освобождение памяти выполняется только в том случае, если количество ссылок будет равно 0</a:t>
            </a:r>
          </a:p>
          <a:p>
            <a:r>
              <a:rPr lang="ru-RU" dirty="0"/>
              <a:t>Единоличное владение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0000"/>
                </a:solidFill>
              </a:rPr>
              <a:t>unique_ptr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умный указатель </a:t>
            </a:r>
            <a:r>
              <a:rPr lang="ru-RU" sz="2400" b="1" dirty="0"/>
              <a:t>единолично</a:t>
            </a:r>
            <a:r>
              <a:rPr lang="ru-RU" sz="2400" dirty="0"/>
              <a:t> владеет объектом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CC0039-4945-305F-D2D0-FEB9E2CB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57E0E-771D-4BFB-A38F-F5244942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7EB5D-3D87-4554-8011-985B7B04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515662" cy="3657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https://en.cppreference.com/w/cpp/memory/unique_ptr</a:t>
            </a:r>
            <a:endParaRPr lang="ru-RU" dirty="0"/>
          </a:p>
          <a:p>
            <a:r>
              <a:rPr lang="ru-RU" dirty="0"/>
              <a:t>единоличный владелец объекта</a:t>
            </a:r>
          </a:p>
          <a:p>
            <a:r>
              <a:rPr lang="ru-RU" dirty="0"/>
              <a:t>не может быть скопирован</a:t>
            </a:r>
          </a:p>
          <a:p>
            <a:pPr>
              <a:defRPr/>
            </a:pPr>
            <a:r>
              <a:rPr lang="ru-RU" dirty="0"/>
              <a:t>удаляет объект, которым управляет, </a:t>
            </a:r>
          </a:p>
          <a:p>
            <a:pPr marL="0" indent="0">
              <a:buNone/>
              <a:defRPr/>
            </a:pPr>
            <a:r>
              <a:rPr lang="ru-RU" dirty="0"/>
              <a:t>в своём деструкторе</a:t>
            </a:r>
          </a:p>
          <a:p>
            <a:pPr>
              <a:defRPr/>
            </a:pPr>
            <a:r>
              <a:rPr lang="ru-RU" dirty="0"/>
              <a:t>как владелец, может передавать и </a:t>
            </a:r>
          </a:p>
          <a:p>
            <a:pPr marL="0" indent="0">
              <a:buNone/>
              <a:defRPr/>
            </a:pPr>
            <a:r>
              <a:rPr lang="ru-RU" dirty="0"/>
              <a:t>освобождать право владения </a:t>
            </a:r>
          </a:p>
          <a:p>
            <a:pPr marL="0" indent="0">
              <a:buNone/>
              <a:defRPr/>
            </a:pPr>
            <a:r>
              <a:rPr lang="ru-RU" dirty="0"/>
              <a:t>указателем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B1F928-1758-4B96-A2EB-B49DC75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4A571E-BE93-1D34-5DA0-B78753BA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95686"/>
            <a:ext cx="353676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1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DD3EA-58E9-B590-84CC-0227BF5F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не может быть скопирован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6251B-6B2E-4A94-D794-2010D1EF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8675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отключены операторы копирования и присваивания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F1C7D-A34A-2CAB-C71B-7EF43D05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CC25C-D256-8B4E-1A53-9D01F64328E1}"/>
              </a:ext>
            </a:extLst>
          </p:cNvPr>
          <p:cNvSpPr txBox="1"/>
          <p:nvPr/>
        </p:nvSpPr>
        <p:spPr>
          <a:xfrm>
            <a:off x="539552" y="2211710"/>
            <a:ext cx="756084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unique_ptr</a:t>
            </a:r>
            <a:endParaRPr lang="ru-RU" sz="1400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char**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+, сырой указатель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	  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, копирование запрещено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z;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  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+,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z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			  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error,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присваивание запрещено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79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1B53A-4DD0-2301-4837-299177EC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и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76EBC-A60D-0B58-FBC2-E4303B5E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может использоваться в контейнерах </a:t>
            </a:r>
            <a:r>
              <a:rPr lang="en-US" dirty="0"/>
              <a:t>STL</a:t>
            </a:r>
          </a:p>
          <a:p>
            <a:r>
              <a:rPr lang="ru-RU" dirty="0">
                <a:solidFill>
                  <a:srgbClr val="FF0000"/>
                </a:solidFill>
              </a:rPr>
              <a:t>Противоречие!</a:t>
            </a:r>
            <a:r>
              <a:rPr lang="ru-RU" dirty="0"/>
              <a:t> Контейнеры </a:t>
            </a:r>
            <a:r>
              <a:rPr lang="en-US" dirty="0"/>
              <a:t>STL </a:t>
            </a:r>
            <a:r>
              <a:rPr lang="ru-RU" dirty="0"/>
              <a:t>делают копии хранимых объектов, </a:t>
            </a:r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не может быть скопирован</a:t>
            </a:r>
          </a:p>
          <a:p>
            <a:r>
              <a:rPr lang="ru-RU" dirty="0"/>
              <a:t>За счет чего это работает?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70391-E6D4-AFDA-9B53-D503D1F7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9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12FB9-F965-5D60-E9A3-0A17C264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и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38B3-ADD5-A6A7-49C5-92ADFA2E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867544"/>
          </a:xfrm>
        </p:spPr>
        <p:txBody>
          <a:bodyPr/>
          <a:lstStyle/>
          <a:p>
            <a:r>
              <a:rPr lang="ru-RU" dirty="0"/>
              <a:t>STL поддерживает передачу права собственности на </a:t>
            </a:r>
            <a:r>
              <a:rPr lang="ru-RU" dirty="0" err="1">
                <a:solidFill>
                  <a:srgbClr val="FF0000"/>
                </a:solidFill>
              </a:rPr>
              <a:t>unique_ptr</a:t>
            </a:r>
            <a:r>
              <a:rPr lang="ru-RU" dirty="0"/>
              <a:t> с</a:t>
            </a:r>
            <a:r>
              <a:rPr lang="en-US" dirty="0"/>
              <a:t> </a:t>
            </a:r>
            <a:r>
              <a:rPr lang="ru-RU" dirty="0"/>
              <a:t>использованием семантики перемещения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30AB-EC58-C223-DFD1-1EB38B34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C4E4C-6235-A9DD-87A3-FAF19594EDAB}"/>
              </a:ext>
            </a:extLst>
          </p:cNvPr>
          <p:cNvSpPr txBox="1"/>
          <p:nvPr/>
        </p:nvSpPr>
        <p:spPr>
          <a:xfrm>
            <a:off x="457200" y="2211710"/>
            <a:ext cx="685110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char**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                       // z =5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copied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1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1A247-A5DB-FF77-A2D2-4870BAB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и семантика перемещения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9D766-557E-C7D4-F001-5DC132C2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515616"/>
          </a:xfrm>
        </p:spPr>
        <p:txBody>
          <a:bodyPr>
            <a:normAutofit/>
          </a:bodyPr>
          <a:lstStyle/>
          <a:p>
            <a:r>
              <a:rPr lang="en-US" sz="2000" dirty="0"/>
              <a:t>Move </a:t>
            </a:r>
            <a:r>
              <a:rPr lang="ru-RU" sz="2000" dirty="0"/>
              <a:t>семантика позволяет перемещать значения из одного объекта в другой без копирования</a:t>
            </a:r>
          </a:p>
          <a:p>
            <a:pPr lvl="1"/>
            <a:r>
              <a:rPr lang="ru-RU" dirty="0"/>
              <a:t>полезно для оптимизации удаления временных копий</a:t>
            </a:r>
          </a:p>
          <a:p>
            <a:pPr lvl="1"/>
            <a:r>
              <a:rPr lang="en-US" dirty="0"/>
              <a:t>STL </a:t>
            </a:r>
            <a:r>
              <a:rPr lang="ru-RU" dirty="0"/>
              <a:t>использует для изменения владельца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00A963-A49C-DF9A-F57A-55C28E9C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435F8-4028-67AB-5B7A-23C1C76391CD}"/>
              </a:ext>
            </a:extLst>
          </p:cNvPr>
          <p:cNvSpPr txBox="1"/>
          <p:nvPr/>
        </p:nvSpPr>
        <p:spPr>
          <a:xfrm>
            <a:off x="449772" y="2772916"/>
            <a:ext cx="742716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"a: 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??</a:t>
            </a:r>
            <a:endParaRPr lang="ru-RU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"b: 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"Hello"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01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D6D0-06CD-BB26-17A6-63E6C9DB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9475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ru-RU" dirty="0"/>
              <a:t>освобождение и передача права собственности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3CD6-22DE-2087-B5CC-98374D6D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16" y="2139702"/>
            <a:ext cx="8229600" cy="2016224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x </a:t>
            </a: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передает владение 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  }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0623B1-CAE2-A5B1-54DC-27F848BF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6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D6D0-06CD-BB26-17A6-63E6C9DB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9475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ru-RU" dirty="0"/>
              <a:t>освобождение и передача права собственности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3CD6-22DE-2087-B5CC-98374D6D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1630"/>
            <a:ext cx="5626968" cy="325182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6F42C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        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y.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reset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y</a:t>
            </a:r>
            <a:r>
              <a:rPr lang="ru-RU" sz="1600" dirty="0">
                <a:solidFill>
                  <a:srgbClr val="24292E"/>
                </a:solidFill>
                <a:latin typeface="Consolas" panose="020B0609020204030204" pitchFamily="49" charset="0"/>
              </a:rPr>
              <a:t> освобождает предыдущее значение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x </a:t>
            </a:r>
            <a:r>
              <a:rPr lang="ru-RU" sz="1600" dirty="0">
                <a:solidFill>
                  <a:srgbClr val="24292E"/>
                </a:solidFill>
                <a:latin typeface="Consolas" panose="020B0609020204030204" pitchFamily="49" charset="0"/>
              </a:rPr>
              <a:t>передает значение 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y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        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   return 0;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0623B1-CAE2-A5B1-54DC-27F848BF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DB6EA-3630-04A2-7895-8208BD73345F}"/>
              </a:ext>
            </a:extLst>
          </p:cNvPr>
          <p:cNvSpPr txBox="1"/>
          <p:nvPr/>
        </p:nvSpPr>
        <p:spPr>
          <a:xfrm>
            <a:off x="6421843" y="21525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D815D7-49DF-7E51-C722-41D022FA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571750"/>
            <a:ext cx="864096" cy="9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D6D0-06CD-BB26-17A6-63E6C9DB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9475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ru-RU" dirty="0"/>
              <a:t>освобождение и передача права собственности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3CD6-22DE-2087-B5CC-98374D6D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1630"/>
            <a:ext cx="5626968" cy="325182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        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y =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 //</a:t>
            </a: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берем указатель на объект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        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   return 0;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0623B1-CAE2-A5B1-54DC-27F848BF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0589D2-6B38-EAFA-10B4-B25BF1FE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571750"/>
            <a:ext cx="2057687" cy="7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DB6EA-3630-04A2-7895-8208BD73345F}"/>
              </a:ext>
            </a:extLst>
          </p:cNvPr>
          <p:cNvSpPr txBox="1"/>
          <p:nvPr/>
        </p:nvSpPr>
        <p:spPr>
          <a:xfrm>
            <a:off x="6421843" y="21525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</a:p>
        </p:txBody>
      </p:sp>
    </p:spTree>
    <p:extLst>
      <p:ext uri="{BB962C8B-B14F-4D97-AF65-F5344CB8AC3E}">
        <p14:creationId xmlns:p14="http://schemas.microsoft.com/office/powerpoint/2010/main" val="32411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D1275-0FF7-4A3A-A540-560A4A93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EE46E-5AAC-4A4E-95E4-36BD3394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https://en.cppreference.com/w/cpp/memory/shared_ptr</a:t>
            </a:r>
            <a:endParaRPr lang="en-US" dirty="0"/>
          </a:p>
          <a:p>
            <a:r>
              <a:rPr lang="ru-RU" dirty="0"/>
              <a:t>реализует подсчет количества ссылок на объект</a:t>
            </a:r>
          </a:p>
          <a:p>
            <a:r>
              <a:rPr lang="ru-RU" dirty="0"/>
              <a:t>память освобождается только тогда, когда количество ссылок будет равно 0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6B8992-99D8-47FE-A5AB-F45DE484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90A180-0D33-B569-2A66-81481D9D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31790"/>
            <a:ext cx="4392488" cy="2099738"/>
          </a:xfrm>
          <a:prstGeom prst="rect">
            <a:avLst/>
          </a:prstGeom>
        </p:spPr>
      </p:pic>
      <p:pic>
        <p:nvPicPr>
          <p:cNvPr id="5" name="Picture 2" descr="shared_ptr control block">
            <a:extLst>
              <a:ext uri="{FF2B5EF4-FFF2-40B4-BE49-F238E27FC236}">
                <a16:creationId xmlns:a16="http://schemas.microsoft.com/office/drawing/2014/main" id="{914DA994-62F4-9EE5-A69F-875612CF6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" r="4381" b="3150"/>
          <a:stretch/>
        </p:blipFill>
        <p:spPr bwMode="auto">
          <a:xfrm>
            <a:off x="4964400" y="2803721"/>
            <a:ext cx="3896397" cy="22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1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980E9-EE51-400F-A637-08825CEB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Отчетность в семестре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AB578-A3BC-41FF-AAB3-6A9201F9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78C133B-1F49-942F-5264-23C730485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76398"/>
              </p:ext>
            </p:extLst>
          </p:nvPr>
        </p:nvGraphicFramePr>
        <p:xfrm>
          <a:off x="1907704" y="1657350"/>
          <a:ext cx="5328592" cy="18288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87566692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150482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БРС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8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dirty="0">
                          <a:effectLst/>
                        </a:rPr>
                        <a:t>Баллы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3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b="0" dirty="0">
                          <a:effectLst/>
                        </a:rPr>
                        <a:t>Лабораторные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>
                          <a:effectLst/>
                        </a:rPr>
                        <a:t>35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505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b="0" dirty="0">
                          <a:effectLst/>
                        </a:rPr>
                        <a:t>Тестирование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19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b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Зачет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3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E73C2-CCA2-9291-6579-6DBE2E66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shared_ptr </a:t>
            </a:r>
            <a:r>
              <a:rPr lang="ru-RU" dirty="0"/>
              <a:t>и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71AF6-9F75-C26F-97ED-0A250C93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587624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Используйте </a:t>
            </a:r>
            <a:r>
              <a:rPr lang="ru-RU" sz="2000" dirty="0">
                <a:solidFill>
                  <a:srgbClr val="FF0000"/>
                </a:solidFill>
              </a:rPr>
              <a:t>shared_ptr </a:t>
            </a:r>
            <a:r>
              <a:rPr lang="ru-RU" sz="2000" dirty="0"/>
              <a:t>внутри контейнеров STL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избегайте копирования дополнительных объектов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безопасно, поскольку при копировании/присваивании поддерживается общее количество ссылок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2365A7-D840-F4A2-1C0D-D5C716A7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73128-7FDF-C8CB-B284-CBFA56756C22}"/>
              </a:ext>
            </a:extLst>
          </p:cNvPr>
          <p:cNvSpPr txBox="1"/>
          <p:nvPr/>
        </p:nvSpPr>
        <p:spPr>
          <a:xfrm>
            <a:off x="683568" y="2787774"/>
            <a:ext cx="584262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"z is: "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6A737D"/>
                </a:solidFill>
                <a:latin typeface="Consolas" panose="020B0609020204030204" pitchFamily="49" charset="0"/>
              </a:rPr>
              <a:t>// z is 5</a:t>
            </a:r>
          </a:p>
          <a:p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copied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2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copied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удаляет 7 из массива и освобождает память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4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FCB0F-EE8E-7A0F-8C30-5F076E56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shared_ptr: </a:t>
            </a:r>
            <a:r>
              <a:rPr lang="ru-RU" dirty="0"/>
              <a:t>подсчет ссылок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BB1A3-00AC-3278-A063-4B65E702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011560"/>
          </a:xfrm>
        </p:spPr>
        <p:txBody>
          <a:bodyPr/>
          <a:lstStyle/>
          <a:p>
            <a:r>
              <a:rPr lang="ru-RU" dirty="0"/>
              <a:t>Что выведет программа?</a:t>
            </a:r>
          </a:p>
          <a:p>
            <a:r>
              <a:rPr lang="ru-RU" dirty="0"/>
              <a:t>Когда освободится память?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148A40-CF19-ACBC-CAC5-8FD530AB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02A5B-7B79-6A58-E92A-7C5CCE659076}"/>
              </a:ext>
            </a:extLst>
          </p:cNvPr>
          <p:cNvSpPr txBox="1"/>
          <p:nvPr/>
        </p:nvSpPr>
        <p:spPr>
          <a:xfrm>
            <a:off x="539552" y="2211710"/>
            <a:ext cx="6048672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6F42C1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7C12F-824A-9ED7-F18C-DC0E7742DA01}"/>
              </a:ext>
            </a:extLst>
          </p:cNvPr>
          <p:cNvSpPr txBox="1"/>
          <p:nvPr/>
        </p:nvSpPr>
        <p:spPr>
          <a:xfrm>
            <a:off x="6804248" y="3196595"/>
            <a:ext cx="936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  <a:endParaRPr lang="en-US" dirty="0"/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1</a:t>
            </a:r>
          </a:p>
          <a:p>
            <a:r>
              <a:rPr lang="en-US" dirty="0"/>
              <a:t>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94827-2254-7998-A339-605A00C1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при использовании </a:t>
            </a:r>
            <a:r>
              <a:rPr lang="en-US" dirty="0"/>
              <a:t>shared_ptr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1D2CC-03BD-C558-DCB9-1F050B30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622"/>
            <a:ext cx="4834880" cy="288032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next;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head-&gt;next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head-&gt;next-&gt;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EC0C91-3315-564F-9D89-F5CADB39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BED78-4D23-50E7-CF18-3205D7110256}"/>
              </a:ext>
            </a:extLst>
          </p:cNvPr>
          <p:cNvSpPr txBox="1"/>
          <p:nvPr/>
        </p:nvSpPr>
        <p:spPr>
          <a:xfrm>
            <a:off x="459595" y="4443958"/>
            <a:ext cx="656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произойдет после возврата функции </a:t>
            </a:r>
            <a:r>
              <a:rPr lang="en-US" dirty="0"/>
              <a:t>main?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054411-6ADF-F42B-0640-6A016967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452012"/>
            <a:ext cx="2406240" cy="26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5DABB-FB44-4D64-A848-8E7F969F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weak_ptr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3883F-FB8A-43AD-A4F4-6B21F118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https://en.cppreference.com/w/cpp/memory/weak_ptr</a:t>
            </a:r>
            <a:endParaRPr lang="ru-RU" dirty="0"/>
          </a:p>
          <a:p>
            <a:r>
              <a:rPr lang="ru-RU" dirty="0"/>
              <a:t>содержит «слабую» ссылку на объект на который указывает указатель типа shared_ptr</a:t>
            </a:r>
          </a:p>
          <a:p>
            <a:r>
              <a:rPr lang="en-US" dirty="0" err="1"/>
              <a:t>weak_ptr</a:t>
            </a:r>
            <a:r>
              <a:rPr lang="ru-RU" dirty="0"/>
              <a:t> не является владельцем объекта, на который он указывает</a:t>
            </a:r>
          </a:p>
          <a:p>
            <a:r>
              <a:rPr lang="ru-RU" dirty="0"/>
              <a:t>определяет временное владение (к объекту нужно получить доступ только тогда, когда на него уже указывает указатель </a:t>
            </a:r>
            <a:r>
              <a:rPr lang="ru-RU" dirty="0" err="1"/>
              <a:t>shared_ptr</a:t>
            </a:r>
            <a:r>
              <a:rPr lang="ru-RU" dirty="0"/>
              <a:t>)</a:t>
            </a:r>
          </a:p>
          <a:p>
            <a:r>
              <a:rPr lang="ru-RU" dirty="0"/>
              <a:t>значение объекта можно только считывать (с помощью метода</a:t>
            </a:r>
            <a:r>
              <a:rPr lang="en-US" dirty="0"/>
              <a:t> lock() </a:t>
            </a:r>
            <a:r>
              <a:rPr lang="ru-RU" dirty="0"/>
              <a:t>можно получить </a:t>
            </a:r>
            <a:r>
              <a:rPr lang="en-US" dirty="0" err="1"/>
              <a:t>shared_ptr</a:t>
            </a:r>
            <a:r>
              <a:rPr lang="ru-RU" dirty="0"/>
              <a:t> и тогда уже изменить объект)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0B0400-0B44-4096-9260-DDCE3E96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15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CD536-2876-BC6D-81C7-8DF1AFC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weak_ptr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2269B3-59A6-7074-FCEF-DA1B2B42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34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1977686-F674-BEE1-C85B-2D4D6ED91080}"/>
              </a:ext>
            </a:extLst>
          </p:cNvPr>
          <p:cNvSpPr txBox="1">
            <a:spLocks/>
          </p:cNvSpPr>
          <p:nvPr/>
        </p:nvSpPr>
        <p:spPr>
          <a:xfrm>
            <a:off x="457200" y="1419622"/>
            <a:ext cx="483488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32F62"/>
                </a:solidFill>
                <a:latin typeface="Consolas" panose="020B0609020204030204" pitchFamily="49" charset="0"/>
              </a:rPr>
              <a:t>&lt;memory&gt;</a:t>
            </a:r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b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::shared_ptr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next;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::weak_ptr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prev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b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::shared_ptr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head-&gt;next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head-&gt;next-&gt;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prev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head;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742B3-9946-AADC-AC78-77BB0BDFFE45}"/>
              </a:ext>
            </a:extLst>
          </p:cNvPr>
          <p:cNvSpPr txBox="1"/>
          <p:nvPr/>
        </p:nvSpPr>
        <p:spPr>
          <a:xfrm>
            <a:off x="459595" y="4443958"/>
            <a:ext cx="656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произойдет после возврата функции </a:t>
            </a:r>
            <a:r>
              <a:rPr lang="en-US" dirty="0"/>
              <a:t>main?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019498-C53F-0957-7A21-A3CCB773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527512"/>
            <a:ext cx="2312624" cy="25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B2544-066C-6332-402F-CDAB1554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ru-RU" dirty="0"/>
              <a:t>циклические ссылки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C0F8C-6ACF-F46E-4369-76065410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35</a:t>
            </a:fld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7BD982D-158D-F5B7-FDA6-C40299EC06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936" y="1707654"/>
            <a:ext cx="6984776" cy="3151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struct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&lt;&lt; "Player initialized\n";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    ~Player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&lt;&lt; "Player destroyed\n";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 companion; // </a:t>
            </a:r>
            <a:r>
              <a:rPr lang="ru-RU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указатель на товарища</a:t>
            </a:r>
            <a:endParaRPr lang="en-US" sz="1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};</a:t>
            </a:r>
            <a:endParaRPr lang="ru-RU" sz="1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me = 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my_friend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= 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companion =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my_friend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my_friend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companion = me;</a:t>
            </a:r>
            <a:endParaRPr lang="en-US" sz="1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E889C87-6310-6F25-1BC3-5228336A6A34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50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 выведет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668177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B98A1-B331-B8A2-C6FC-91ADAB32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weak_ptr: </a:t>
            </a:r>
            <a:r>
              <a:rPr lang="ru-RU" dirty="0"/>
              <a:t>висячий 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D7B04-C8D8-A7FA-AE2E-1A466E07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75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 изменяет счетчик ссылок, поэтому может стать «висячим»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E38153-B1D8-CFA7-ED2D-A6DD7375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5649E-8C0B-7CF8-607F-3C93BDF7FC04}"/>
              </a:ext>
            </a:extLst>
          </p:cNvPr>
          <p:cNvSpPr txBox="1"/>
          <p:nvPr/>
        </p:nvSpPr>
        <p:spPr>
          <a:xfrm>
            <a:off x="523648" y="1742460"/>
            <a:ext cx="7128792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::weak_ptr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w;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w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true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nullptr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274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E23D-C98D-D64F-716B-0F721424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D1A20-B548-95A2-5C27-4D0095DB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Хотя умные указатели помогают в управлении памятью, для обеспечения этого необходимо следовать правилам и осторожно использовать их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12B0FA-183C-1016-F225-82279B0A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52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BAF2-0C1C-8D0F-E49C-86FA166A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1: указатель со стека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47A86-B1D3-778E-CC1B-CD7C5AF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622"/>
            <a:ext cx="3754760" cy="3024336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char**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shared_ptr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D051D7-5DC9-8C40-667F-0E05BE44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36153-916C-A76E-A508-CEA244DE0DBD}"/>
              </a:ext>
            </a:extLst>
          </p:cNvPr>
          <p:cNvSpPr txBox="1"/>
          <p:nvPr/>
        </p:nvSpPr>
        <p:spPr>
          <a:xfrm>
            <a:off x="4499992" y="2687891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Указатель не знает, указывает ли на кучу, поэтому все равно вызовет </a:t>
            </a:r>
            <a:r>
              <a:rPr lang="en-US" dirty="0"/>
              <a:t>delete</a:t>
            </a:r>
            <a:r>
              <a:rPr lang="ru-RU" dirty="0"/>
              <a:t> = </a:t>
            </a:r>
            <a:r>
              <a:rPr lang="en-US" dirty="0" err="1"/>
              <a:t>undeined</a:t>
            </a:r>
            <a:r>
              <a:rPr lang="en-US" dirty="0"/>
              <a:t> behavior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58BB0-EE32-609C-3CF7-F0B7ABEE77D9}"/>
              </a:ext>
            </a:extLst>
          </p:cNvPr>
          <p:cNvSpPr txBox="1"/>
          <p:nvPr/>
        </p:nvSpPr>
        <p:spPr>
          <a:xfrm>
            <a:off x="4499992" y="159228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произойдет после возврата функции </a:t>
            </a:r>
            <a:r>
              <a:rPr lang="en-US" dirty="0"/>
              <a:t>main?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B4613-698C-AF51-B0F6-A48A4979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2: переиспользование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11D59-16A7-0A19-FD09-955B2727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7614"/>
            <a:ext cx="3898776" cy="3099792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F67A8-9D42-1A86-325D-4C4AE121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03C2-025F-DC12-3B62-DB318B22645F}"/>
              </a:ext>
            </a:extLst>
          </p:cNvPr>
          <p:cNvSpPr txBox="1"/>
          <p:nvPr/>
        </p:nvSpPr>
        <p:spPr>
          <a:xfrm>
            <a:off x="4499992" y="134761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произойдет после возврата функции </a:t>
            </a:r>
            <a:r>
              <a:rPr lang="en-US" dirty="0"/>
              <a:t>main?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BE1DD-3D09-4FC6-0E46-82984D5F0155}"/>
              </a:ext>
            </a:extLst>
          </p:cNvPr>
          <p:cNvSpPr txBox="1"/>
          <p:nvPr/>
        </p:nvSpPr>
        <p:spPr>
          <a:xfrm>
            <a:off x="4499992" y="2297345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Умные указатели не знают о повторном использовании указателя, поэтому </a:t>
            </a:r>
            <a:r>
              <a:rPr lang="en-US" dirty="0"/>
              <a:t>delete </a:t>
            </a:r>
            <a:r>
              <a:rPr lang="ru-RU" dirty="0"/>
              <a:t>будет вызван дважды</a:t>
            </a:r>
          </a:p>
        </p:txBody>
      </p:sp>
    </p:spTree>
    <p:extLst>
      <p:ext uri="{BB962C8B-B14F-4D97-AF65-F5344CB8AC3E}">
        <p14:creationId xmlns:p14="http://schemas.microsoft.com/office/powerpoint/2010/main" val="428890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Tank Battle City - Apps on Google Play">
            <a:extLst>
              <a:ext uri="{FF2B5EF4-FFF2-40B4-BE49-F238E27FC236}">
                <a16:creationId xmlns:a16="http://schemas.microsoft.com/office/drawing/2014/main" id="{6620ED76-0E7F-458D-97A5-464D7F00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9675"/>
            <a:ext cx="1459715" cy="14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CE9C-5400-4A1E-8A7D-EA848A67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96E9F-620E-491E-AE9B-F4C370D7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Тема – разработка компьютерной игры</a:t>
            </a:r>
          </a:p>
          <a:p>
            <a:r>
              <a:rPr lang="ru-RU" sz="2000" dirty="0"/>
              <a:t>Используемые библиотеки: </a:t>
            </a:r>
            <a:r>
              <a:rPr lang="en-US" sz="2000" b="1" dirty="0"/>
              <a:t>Qt</a:t>
            </a:r>
            <a:r>
              <a:rPr lang="en-US" sz="2000" dirty="0"/>
              <a:t>, SFML, </a:t>
            </a:r>
            <a:r>
              <a:rPr lang="en-US" sz="2000" dirty="0" err="1"/>
              <a:t>raylib</a:t>
            </a:r>
            <a:r>
              <a:rPr lang="en-US" sz="2000" dirty="0"/>
              <a:t>, SDL…</a:t>
            </a:r>
          </a:p>
          <a:p>
            <a:r>
              <a:rPr lang="ru-RU" sz="2000" dirty="0"/>
              <a:t>Примеры тем: </a:t>
            </a:r>
            <a:r>
              <a:rPr lang="en-US" sz="2000" dirty="0" err="1"/>
              <a:t>Bomberman</a:t>
            </a:r>
            <a:r>
              <a:rPr lang="en-US" sz="2000" dirty="0"/>
              <a:t>, Battle City, Tower </a:t>
            </a:r>
            <a:r>
              <a:rPr lang="en-US" sz="2000" dirty="0" err="1"/>
              <a:t>defence</a:t>
            </a:r>
            <a:r>
              <a:rPr lang="en-US" sz="2000" dirty="0"/>
              <a:t>, </a:t>
            </a:r>
            <a:r>
              <a:rPr lang="ru-RU" sz="2000" dirty="0" err="1"/>
              <a:t>платформеры</a:t>
            </a:r>
            <a:r>
              <a:rPr lang="en-US" sz="2000" dirty="0"/>
              <a:t>…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24E3E2-C280-42F9-B1C2-7C961DBA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  <p:pic>
        <p:nvPicPr>
          <p:cNvPr id="5" name="Picture 2" descr="Qt — Википедия">
            <a:extLst>
              <a:ext uri="{FF2B5EF4-FFF2-40B4-BE49-F238E27FC236}">
                <a16:creationId xmlns:a16="http://schemas.microsoft.com/office/drawing/2014/main" id="{8CA35C92-2CCD-4AC4-A6E0-908F71F2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3" y="2856064"/>
            <a:ext cx="1311529" cy="96177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FML — Википедия">
            <a:extLst>
              <a:ext uri="{FF2B5EF4-FFF2-40B4-BE49-F238E27FC236}">
                <a16:creationId xmlns:a16="http://schemas.microsoft.com/office/drawing/2014/main" id="{89CBDB37-D3A9-4739-987A-3B394C35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1" y="3986726"/>
            <a:ext cx="2157426" cy="7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aylib - Wikipedia">
            <a:extLst>
              <a:ext uri="{FF2B5EF4-FFF2-40B4-BE49-F238E27FC236}">
                <a16:creationId xmlns:a16="http://schemas.microsoft.com/office/drawing/2014/main" id="{A0F086CF-1C27-4252-AEF4-E4893858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76198"/>
            <a:ext cx="961774" cy="9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Simple DirectMedia Layer — Википедия">
            <a:extLst>
              <a:ext uri="{FF2B5EF4-FFF2-40B4-BE49-F238E27FC236}">
                <a16:creationId xmlns:a16="http://schemas.microsoft.com/office/drawing/2014/main" id="{CE63A84A-3FE9-4855-B7F4-78EE88DF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85" y="4118222"/>
            <a:ext cx="1190911" cy="59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Скачать бесплатно Змейка 2000: классика Nokia для андроид">
            <a:extLst>
              <a:ext uri="{FF2B5EF4-FFF2-40B4-BE49-F238E27FC236}">
                <a16:creationId xmlns:a16="http://schemas.microsoft.com/office/drawing/2014/main" id="{EFBF594F-5624-4CAF-900A-C1C362DA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81" y="2576146"/>
            <a:ext cx="1579085" cy="10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Unity Tutorial: How to Make a Game Like Space Invaders | raywenderlich.com">
            <a:extLst>
              <a:ext uri="{FF2B5EF4-FFF2-40B4-BE49-F238E27FC236}">
                <a16:creationId xmlns:a16="http://schemas.microsoft.com/office/drawing/2014/main" id="{E21EB536-8D13-4AAD-A367-564EA04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62" y="3388056"/>
            <a:ext cx="1756532" cy="139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B5F840B9-11CF-4124-90A6-60EC965D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9" y="2934136"/>
            <a:ext cx="1262264" cy="16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37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FCA95-EABD-0B9A-D17D-F541264A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умных указателей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34258-409D-C5B3-8167-07A76409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09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создания можно использовать функции </a:t>
            </a:r>
            <a:r>
              <a:rPr lang="en-US" sz="2000" dirty="0" err="1"/>
              <a:t>make_shared</a:t>
            </a:r>
            <a:r>
              <a:rPr lang="en-US" sz="2000" dirty="0"/>
              <a:t>/unique</a:t>
            </a:r>
          </a:p>
          <a:p>
            <a:pPr lvl="1"/>
            <a:r>
              <a:rPr lang="ru-RU" dirty="0"/>
              <a:t>запись короче, не используется </a:t>
            </a:r>
            <a:r>
              <a:rPr lang="en-US" dirty="0"/>
              <a:t>new</a:t>
            </a:r>
          </a:p>
          <a:p>
            <a:pPr lvl="1"/>
            <a:r>
              <a:rPr lang="ru-RU" dirty="0"/>
              <a:t>меньше </a:t>
            </a:r>
            <a:r>
              <a:rPr lang="ru-RU" dirty="0" err="1"/>
              <a:t>аллокаций</a:t>
            </a:r>
            <a:endParaRPr lang="ru-RU" dirty="0"/>
          </a:p>
          <a:p>
            <a:pPr lvl="1"/>
            <a:r>
              <a:rPr lang="ru-RU" dirty="0"/>
              <a:t>предотвращает утечки памяти (редко, до </a:t>
            </a:r>
            <a:r>
              <a:rPr lang="en-US" dirty="0"/>
              <a:t>C++17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D09031-534A-0889-6E72-02BB94EB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A086F-0161-399A-48DF-8642CB4475A6}"/>
              </a:ext>
            </a:extLst>
          </p:cNvPr>
          <p:cNvSpPr txBox="1"/>
          <p:nvPr/>
        </p:nvSpPr>
        <p:spPr>
          <a:xfrm>
            <a:off x="457200" y="3435846"/>
            <a:ext cx="74271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unq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unq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47444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C12CA-2846-20C2-00BB-17182FFE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и 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1610C-E30C-B89F-AEFC-E536FD07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необходимости, умные указатели могут работать с простыми массивами</a:t>
            </a:r>
          </a:p>
          <a:p>
            <a:pPr marL="0" indent="0">
              <a:buNone/>
            </a:pPr>
            <a:r>
              <a:rPr lang="ru-RU" dirty="0"/>
              <a:t>До С++17 в конструкторе необходимо указывать </a:t>
            </a:r>
            <a:r>
              <a:rPr lang="en-US" dirty="0" err="1"/>
              <a:t>Deleter</a:t>
            </a:r>
            <a:r>
              <a:rPr lang="en-US" dirty="0"/>
              <a:t> (</a:t>
            </a:r>
            <a:r>
              <a:rPr lang="ru-RU" dirty="0"/>
              <a:t>можно использовать </a:t>
            </a:r>
            <a:r>
              <a:rPr lang="en-US" dirty="0"/>
              <a:t>std::</a:t>
            </a:r>
            <a:r>
              <a:rPr lang="en-US" dirty="0" err="1"/>
              <a:t>default_delete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Начиная с С++17 делать это необязательно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FC6EA2-982B-AF0E-0614-6A4C4A9B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C6E4C-B9F3-637D-CDDF-28F53BD7A6D9}"/>
              </a:ext>
            </a:extLst>
          </p:cNvPr>
          <p:cNvSpPr txBox="1"/>
          <p:nvPr/>
        </p:nvSpPr>
        <p:spPr>
          <a:xfrm>
            <a:off x="457200" y="2931790"/>
            <a:ext cx="80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default_delete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[]&gt;());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BFB03-718A-F28F-CEC9-0C299342F495}"/>
              </a:ext>
            </a:extLst>
          </p:cNvPr>
          <p:cNvSpPr txBox="1"/>
          <p:nvPr/>
        </p:nvSpPr>
        <p:spPr>
          <a:xfrm>
            <a:off x="462656" y="3774073"/>
            <a:ext cx="640871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969759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9EDE0-1137-B574-6914-ED95A76B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 умных указателей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B8B8C8-7E65-134F-0368-FD165D05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7AE5C-C827-AA75-B4FC-248B7A56D591}"/>
              </a:ext>
            </a:extLst>
          </p:cNvPr>
          <p:cNvSpPr txBox="1"/>
          <p:nvPr/>
        </p:nvSpPr>
        <p:spPr>
          <a:xfrm>
            <a:off x="457200" y="1282446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приведения типов используются функции вида </a:t>
            </a:r>
            <a:r>
              <a:rPr lang="en-US" dirty="0"/>
              <a:t>*_</a:t>
            </a:r>
            <a:r>
              <a:rPr lang="en-US" dirty="0" err="1"/>
              <a:t>pointer_cast</a:t>
            </a:r>
            <a:r>
              <a:rPr lang="en-US" dirty="0"/>
              <a:t>&lt;T&gt;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8EBB37-1E98-BC88-0ABF-688B0F58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79662"/>
            <a:ext cx="752755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2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Реализовать шаблонный класс </a:t>
            </a:r>
            <a:r>
              <a:rPr lang="en-US" dirty="0" err="1"/>
              <a:t>ForwardList</a:t>
            </a:r>
            <a:r>
              <a:rPr lang="ru-RU" dirty="0"/>
              <a:t> с использованием умных указателей содержащий функции:</a:t>
            </a:r>
          </a:p>
          <a:p>
            <a:r>
              <a:rPr lang="en-US" dirty="0" err="1"/>
              <a:t>pushFront</a:t>
            </a:r>
            <a:r>
              <a:rPr lang="en-US" dirty="0"/>
              <a:t>(const T&amp;)</a:t>
            </a:r>
          </a:p>
          <a:p>
            <a:r>
              <a:rPr lang="en-US" dirty="0" err="1"/>
              <a:t>popFront</a:t>
            </a:r>
            <a:r>
              <a:rPr lang="en-US" dirty="0"/>
              <a:t>()</a:t>
            </a:r>
          </a:p>
          <a:p>
            <a:r>
              <a:rPr lang="en-US" dirty="0"/>
              <a:t>bool empty</a:t>
            </a:r>
          </a:p>
          <a:p>
            <a:r>
              <a:rPr lang="en-US" dirty="0"/>
              <a:t>const T&amp; front() const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09FD-5147-4794-8E6D-BC57D3A7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Blacklist </a:t>
            </a:r>
            <a:r>
              <a:rPr lang="ru-RU" dirty="0"/>
              <a:t>тем на этот семестр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BB400-703A-4EA5-9F2D-4A6C1258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Space Invaders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</a:rPr>
              <a:t>Arkanoid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Mario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Tetris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Pacman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Snake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 тривиальные игры вроде </a:t>
            </a:r>
            <a:r>
              <a:rPr lang="en-US" dirty="0"/>
              <a:t>Flappy Bird, </a:t>
            </a:r>
            <a:r>
              <a:rPr lang="ru-RU" dirty="0"/>
              <a:t>сапера и прочего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68A910-5782-445D-9BDF-AD4F8700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9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2AF9-E028-407F-BC9E-518FD027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выполнения курсовой работы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7508130-17F3-42E0-909A-E7592D4992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952">
                  <a:extLst>
                    <a:ext uri="{9D8B030D-6E8A-4147-A177-3AD203B41FA5}">
                      <a16:colId xmlns:a16="http://schemas.microsoft.com/office/drawing/2014/main" val="2626320423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372345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учебной недели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1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Выбор и согласование 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7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Составление и согласование технического задания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Составление пояснительной записки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2590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D3081-CEF8-4974-9094-4AB6CC66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463CD-318D-4319-9AC7-79042182A432}"/>
              </a:ext>
            </a:extLst>
          </p:cNvPr>
          <p:cNvSpPr txBox="1"/>
          <p:nvPr/>
        </p:nvSpPr>
        <p:spPr>
          <a:xfrm>
            <a:off x="457200" y="336383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Каждый пропущенный этап – минус балл к итоговой оценке</a:t>
            </a:r>
          </a:p>
          <a:p>
            <a:endParaRPr lang="ru-RU" dirty="0"/>
          </a:p>
          <a:p>
            <a:r>
              <a:rPr lang="ru-RU" dirty="0"/>
              <a:t>В случае сдачи всех задач с семинаров и получения оценки за курсовую работу до конца семестра – зачет проставляется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35940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4E39C-3315-4CE1-8B91-68EB012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1C4F1-F9BE-4783-B1AA-90BCFCA8D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0FDF3D-C37E-4BF9-9708-A12AD5AB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5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E98BF-234D-5163-043A-2B94007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проблема кода ниже?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68F79F-F4F4-035A-C009-D4912878D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35" y="1200150"/>
            <a:ext cx="4909530" cy="36576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A5465-8793-53AA-CD5C-148D9B0C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3B3BF-8FA3-4672-8A6B-2140356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D014-6349-4B7F-ACD3-5FD64CA2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Идиома RAII (</a:t>
            </a:r>
            <a:r>
              <a:rPr lang="ru-RU" sz="2000" dirty="0" err="1"/>
              <a:t>resource</a:t>
            </a:r>
            <a:r>
              <a:rPr lang="ru-RU" sz="2000" dirty="0"/>
              <a:t> </a:t>
            </a:r>
            <a:r>
              <a:rPr lang="ru-RU" sz="2000" dirty="0" err="1"/>
              <a:t>aquitization</a:t>
            </a:r>
            <a:r>
              <a:rPr lang="ru-RU" sz="2000" dirty="0"/>
              <a:t> </a:t>
            </a:r>
            <a:r>
              <a:rPr lang="ru-RU" sz="2000" dirty="0" err="1"/>
              <a:t>is</a:t>
            </a:r>
            <a:r>
              <a:rPr lang="ru-RU" sz="2000" dirty="0"/>
              <a:t> </a:t>
            </a:r>
            <a:r>
              <a:rPr lang="ru-RU" sz="2000" dirty="0" err="1"/>
              <a:t>initialization</a:t>
            </a:r>
            <a:r>
              <a:rPr lang="ru-RU" sz="2000" dirty="0"/>
              <a:t>) </a:t>
            </a:r>
            <a:r>
              <a:rPr lang="en-US" sz="2000" dirty="0"/>
              <a:t>– </a:t>
            </a:r>
            <a:r>
              <a:rPr lang="ru-RU" sz="2000" dirty="0"/>
              <a:t>«захват ресурса должен быть инициализацией объекта».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BF031A-3C5E-4CE3-BFD4-E05991F6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B5AAD-1D29-525D-A3C0-2CEFCCBF254F}"/>
              </a:ext>
            </a:extLst>
          </p:cNvPr>
          <p:cNvSpPr txBox="1"/>
          <p:nvPr/>
        </p:nvSpPr>
        <p:spPr>
          <a:xfrm>
            <a:off x="457200" y="1923678"/>
            <a:ext cx="82912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Идея состоит в том, что лучше всего запрашивать ресурс в конструкторе, а освобождать в – деструкторе</a:t>
            </a:r>
          </a:p>
        </p:txBody>
      </p:sp>
    </p:spTree>
    <p:extLst>
      <p:ext uri="{BB962C8B-B14F-4D97-AF65-F5344CB8AC3E}">
        <p14:creationId xmlns:p14="http://schemas.microsoft.com/office/powerpoint/2010/main" val="338619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5747</TotalTime>
  <Words>3164</Words>
  <Application>Microsoft Office PowerPoint</Application>
  <PresentationFormat>Экран (16:9)</PresentationFormat>
  <Paragraphs>430</Paragraphs>
  <Slides>43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inherit</vt:lpstr>
      <vt:lpstr>Times New Roman</vt:lpstr>
      <vt:lpstr>Wingdings</vt:lpstr>
      <vt:lpstr>Ясность</vt:lpstr>
      <vt:lpstr>Методы и стандарты программирования </vt:lpstr>
      <vt:lpstr>Введение</vt:lpstr>
      <vt:lpstr>Отчетность в семестре</vt:lpstr>
      <vt:lpstr>Курсовая работа</vt:lpstr>
      <vt:lpstr>Blacklist тем на этот семестр</vt:lpstr>
      <vt:lpstr>Этапы выполнения курсовой работы</vt:lpstr>
      <vt:lpstr>Умные указатели в C++</vt:lpstr>
      <vt:lpstr>В чем проблема кода ниже?</vt:lpstr>
      <vt:lpstr>RAII</vt:lpstr>
      <vt:lpstr>RAII класс?</vt:lpstr>
      <vt:lpstr>RAII класс</vt:lpstr>
      <vt:lpstr>unique_ptr</vt:lpstr>
      <vt:lpstr>unique_ptr: создание</vt:lpstr>
      <vt:lpstr>Проблемы new</vt:lpstr>
      <vt:lpstr>make_unique</vt:lpstr>
      <vt:lpstr>Умные указатели: мотивация использования</vt:lpstr>
      <vt:lpstr>Разновидности умных указателей</vt:lpstr>
      <vt:lpstr>Умные указатели в C++: auto_ptr</vt:lpstr>
      <vt:lpstr>auto_prt: присваивание</vt:lpstr>
      <vt:lpstr>Умные указатели в C++</vt:lpstr>
      <vt:lpstr>unique_ptr</vt:lpstr>
      <vt:lpstr>unique_ptr не может быть скопирован</vt:lpstr>
      <vt:lpstr>unique_ptr и контейнеры STL</vt:lpstr>
      <vt:lpstr>unique_ptr и контейнеры STL</vt:lpstr>
      <vt:lpstr>unique_ptr и семантика перемещения</vt:lpstr>
      <vt:lpstr>unique_ptr: освобождение и передача права собственности</vt:lpstr>
      <vt:lpstr>unique_ptr: освобождение и передача права собственности</vt:lpstr>
      <vt:lpstr>unique_ptr: освобождение и передача права собственности</vt:lpstr>
      <vt:lpstr>shared_ptr</vt:lpstr>
      <vt:lpstr>shared_ptr и контейнеры STL</vt:lpstr>
      <vt:lpstr>shared_ptr: подсчет ссылок</vt:lpstr>
      <vt:lpstr>Циклы при использовании shared_ptr</vt:lpstr>
      <vt:lpstr>Решение: weak_ptr</vt:lpstr>
      <vt:lpstr>Решение: weak_ptr</vt:lpstr>
      <vt:lpstr>shared_ptr: циклические ссылки</vt:lpstr>
      <vt:lpstr>weak_ptr: висячий указатель</vt:lpstr>
      <vt:lpstr>Ограничения</vt:lpstr>
      <vt:lpstr>Пример 1: указатель со стека</vt:lpstr>
      <vt:lpstr>Пример 2: переиспользование указателя</vt:lpstr>
      <vt:lpstr>Создание умных указателей</vt:lpstr>
      <vt:lpstr>Умные указатели и массивы</vt:lpstr>
      <vt:lpstr>Приведение типов умных указателей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Владислав Смирнов</cp:lastModifiedBy>
  <cp:revision>468</cp:revision>
  <dcterms:created xsi:type="dcterms:W3CDTF">2023-01-19T06:26:04Z</dcterms:created>
  <dcterms:modified xsi:type="dcterms:W3CDTF">2025-08-20T17:13:25Z</dcterms:modified>
</cp:coreProperties>
</file>