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4"/>
  </p:notesMasterIdLst>
  <p:sldIdLst>
    <p:sldId id="256" r:id="rId2"/>
    <p:sldId id="420" r:id="rId3"/>
    <p:sldId id="422" r:id="rId4"/>
    <p:sldId id="421" r:id="rId5"/>
    <p:sldId id="423" r:id="rId6"/>
    <p:sldId id="424" r:id="rId7"/>
    <p:sldId id="425" r:id="rId8"/>
    <p:sldId id="426" r:id="rId9"/>
    <p:sldId id="427" r:id="rId10"/>
    <p:sldId id="429" r:id="rId11"/>
    <p:sldId id="430" r:id="rId12"/>
    <p:sldId id="428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7BC5F1A-FD1D-46EE-A468-C2E9F44106CB}">
          <p14:sldIdLst>
            <p14:sldId id="256"/>
          </p14:sldIdLst>
        </p14:section>
        <p14:section name="Семинар 11" id="{7393900D-B754-424C-9F8F-AE5DD65F5597}">
          <p14:sldIdLst>
            <p14:sldId id="420"/>
            <p14:sldId id="422"/>
            <p14:sldId id="421"/>
            <p14:sldId id="423"/>
            <p14:sldId id="424"/>
            <p14:sldId id="425"/>
            <p14:sldId id="426"/>
            <p14:sldId id="427"/>
            <p14:sldId id="429"/>
            <p14:sldId id="430"/>
            <p14:sldId id="4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2DF3"/>
    <a:srgbClr val="CDC800"/>
    <a:srgbClr val="D5D541"/>
    <a:srgbClr val="FFDB05"/>
    <a:srgbClr val="EAC900"/>
    <a:srgbClr val="EEE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5" autoAdjust="0"/>
    <p:restoredTop sz="81070" autoAdjust="0"/>
  </p:normalViewPr>
  <p:slideViewPr>
    <p:cSldViewPr>
      <p:cViewPr varScale="1">
        <p:scale>
          <a:sx n="123" d="100"/>
          <a:sy n="123" d="100"/>
        </p:scale>
        <p:origin x="1350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1AD23-A9BC-49AE-B2EA-67CD667A4040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/>
              <a:t>вращает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52AB4-DE5D-4182-9A2A-8BB7D7D18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61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23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Steady clock – </a:t>
            </a:r>
            <a:r>
              <a:rPr lang="ru-RU" dirty="0"/>
              <a:t>монотонные часы (т. е. гарантируется, что отметка сделанная после какой-то никак не окажется в «прошлом» и что время между тиками постоянное)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4297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29BF-C22A-43CD-9F90-2894FDE78B03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2CAC-3605-4CA0-B07D-F5616636060E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15B7-52D8-4812-BF7E-4E2A68001255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EA36-C13A-4EFD-A489-17C61058F01A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86-5F5A-44CB-A48D-C68D27158D6F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A1FD-290F-4218-944C-9DDB7AC3C082}" type="datetime1">
              <a:rPr lang="ru-RU" smtClean="0"/>
              <a:t>15.11.2023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79F9-030D-4C8E-914E-14DBC83A9B4B}" type="datetime1">
              <a:rPr lang="ru-RU" smtClean="0"/>
              <a:t>15.11.2023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8BD3-E895-4848-8541-19EDD3B1CE39}" type="datetime1">
              <a:rPr lang="ru-RU" smtClean="0"/>
              <a:t>15.11.2023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7D4-DB50-4CA1-8353-B1B50F8C2D37}" type="datetime1">
              <a:rPr lang="ru-RU" smtClean="0"/>
              <a:t>15.11.2023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8B1-BF8D-442C-B046-049FAC378703}" type="datetime1">
              <a:rPr lang="ru-RU" smtClean="0"/>
              <a:t>15.11.2023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402-4FD4-4A21-B87D-FC7317837797}" type="datetime1">
              <a:rPr lang="ru-RU" smtClean="0"/>
              <a:t>15.11.2023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3D7D9B-A655-43EF-941F-9AA9DDF20EAD}" type="datetime1">
              <a:rPr lang="ru-RU" smtClean="0"/>
              <a:t>15.11.2023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cap="small" dirty="0"/>
              <a:t>Методы и стандарты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cap="small" dirty="0"/>
              <a:t>Семинары</a:t>
            </a:r>
            <a:r>
              <a:rPr lang="en-US" cap="small" dirty="0"/>
              <a:t>, </a:t>
            </a:r>
            <a:r>
              <a:rPr lang="en-US" dirty="0"/>
              <a:t>III</a:t>
            </a:r>
            <a:r>
              <a:rPr lang="ru-RU" dirty="0"/>
              <a:t> семестр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37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6317F-255A-4155-A578-A9E1AFE61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 к заданию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CC7694-3B01-412A-A365-AA74665F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163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i="0" dirty="0">
                <a:effectLst/>
              </a:rPr>
              <a:t>MD5</a:t>
            </a:r>
            <a:r>
              <a:rPr lang="ru-RU" sz="1800" b="0" i="0" dirty="0">
                <a:effectLst/>
              </a:rPr>
              <a:t> (</a:t>
            </a:r>
            <a:r>
              <a:rPr lang="ru-RU" sz="1800" b="0" i="1" dirty="0">
                <a:effectLst/>
              </a:rPr>
              <a:t>Message </a:t>
            </a:r>
            <a:r>
              <a:rPr lang="ru-RU" sz="1800" b="0" i="1" dirty="0" err="1">
                <a:effectLst/>
              </a:rPr>
              <a:t>Digest</a:t>
            </a:r>
            <a:r>
              <a:rPr lang="ru-RU" sz="1800" b="0" i="1" dirty="0">
                <a:effectLst/>
              </a:rPr>
              <a:t> 5</a:t>
            </a:r>
            <a:r>
              <a:rPr lang="ru-RU" sz="1800" b="0" i="0" dirty="0">
                <a:effectLst/>
              </a:rPr>
              <a:t>) — 128-битный алгоритм </a:t>
            </a:r>
            <a:r>
              <a:rPr lang="ru-RU" sz="1800" b="0" i="0" u="none" strike="noStrike" dirty="0">
                <a:effectLst/>
              </a:rPr>
              <a:t>хеширования</a:t>
            </a:r>
            <a:r>
              <a:rPr lang="ru-RU" sz="1800" b="0" i="0" dirty="0">
                <a:effectLst/>
              </a:rPr>
              <a:t>, разработанный в </a:t>
            </a:r>
            <a:r>
              <a:rPr lang="ru-RU" sz="1800" b="0" i="0" u="none" strike="noStrike" dirty="0">
                <a:effectLst/>
              </a:rPr>
              <a:t>1991 году</a:t>
            </a:r>
            <a:r>
              <a:rPr lang="ru-RU" sz="1800" b="0" i="0" dirty="0">
                <a:effectLst/>
              </a:rPr>
              <a:t>. Предназначен для создания «отпечатков» или </a:t>
            </a:r>
            <a:r>
              <a:rPr lang="ru-RU" sz="1800" b="0" i="0" u="none" strike="noStrike" dirty="0">
                <a:effectLst/>
              </a:rPr>
              <a:t>дайджестов сообщения</a:t>
            </a:r>
            <a:r>
              <a:rPr lang="ru-RU" sz="1800" b="0" i="0" dirty="0">
                <a:effectLst/>
              </a:rPr>
              <a:t> произвольной длины и последующей проверки их подлинности. Широко применялся для проверки </a:t>
            </a:r>
            <a:r>
              <a:rPr lang="ru-RU" sz="1800" b="0" i="0" u="none" strike="noStrike" dirty="0">
                <a:effectLst/>
              </a:rPr>
              <a:t>целостности информации</a:t>
            </a:r>
            <a:r>
              <a:rPr lang="ru-RU" sz="1800" b="0" i="0" dirty="0">
                <a:effectLst/>
              </a:rPr>
              <a:t> и хранения </a:t>
            </a:r>
            <a:r>
              <a:rPr lang="ru-RU" sz="1800" b="0" i="0" dirty="0" err="1">
                <a:effectLst/>
              </a:rPr>
              <a:t>хешей</a:t>
            </a:r>
            <a:r>
              <a:rPr lang="ru-RU" sz="1800" b="0" i="0" dirty="0">
                <a:effectLst/>
              </a:rPr>
              <a:t> паролей</a:t>
            </a:r>
            <a:r>
              <a:rPr lang="en-US" sz="1800" dirty="0"/>
              <a:t>, </a:t>
            </a:r>
            <a:r>
              <a:rPr lang="ru-RU" sz="1800" dirty="0"/>
              <a:t>в том числе </a:t>
            </a:r>
            <a:r>
              <a:rPr lang="en-US" sz="1800" dirty="0"/>
              <a:t>FreeBSD </a:t>
            </a:r>
            <a:r>
              <a:rPr lang="ru-RU" sz="1800" dirty="0"/>
              <a:t>и некоторых других </a:t>
            </a:r>
            <a:r>
              <a:rPr lang="en-US" sz="1800" dirty="0"/>
              <a:t>Linux-</a:t>
            </a:r>
            <a:r>
              <a:rPr lang="ru-RU" sz="1800" dirty="0"/>
              <a:t>системах.</a:t>
            </a:r>
          </a:p>
          <a:p>
            <a:pPr marL="0" indent="0">
              <a:buNone/>
            </a:pPr>
            <a:r>
              <a:rPr lang="ru-RU" sz="1800" dirty="0"/>
              <a:t>Хеш содержит 128 бит (16 байт) и обычно представляется как последовательность из 32 шестнадцатеричных цифр.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110544-AD72-492B-966C-16081B05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1A2DE-8D1A-4114-9696-0CCD95AD6671}"/>
              </a:ext>
            </a:extLst>
          </p:cNvPr>
          <p:cNvSpPr txBox="1"/>
          <p:nvPr/>
        </p:nvSpPr>
        <p:spPr>
          <a:xfrm>
            <a:off x="457200" y="3507854"/>
            <a:ext cx="5915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1800" dirty="0"/>
              <a:t>MD5("md5") = 1BC29B36F623BA82AAF6724FD3B16718</a:t>
            </a:r>
          </a:p>
          <a:p>
            <a:pPr marL="0" indent="0">
              <a:buNone/>
            </a:pPr>
            <a:r>
              <a:rPr lang="en-US" sz="1800" dirty="0"/>
              <a:t>MD5("md4") = C93D3BF7A7C4AFE94B64E30C2CE39F4F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00356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5F5450-B66D-41E2-9347-C905A707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Теория к заданию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BC2CB3-73BC-461D-AC65-529EBAFA3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2019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На данный момент существуют несколько видов «взлома» </a:t>
            </a:r>
            <a:r>
              <a:rPr lang="ru-RU" sz="1800" dirty="0" err="1"/>
              <a:t>хешей</a:t>
            </a:r>
            <a:r>
              <a:rPr lang="ru-RU" sz="1800" dirty="0"/>
              <a:t> MD5 — подбора сообщения с заданным </a:t>
            </a:r>
            <a:r>
              <a:rPr lang="ru-RU" sz="1800" dirty="0" err="1"/>
              <a:t>хешем</a:t>
            </a:r>
            <a:r>
              <a:rPr lang="ru-RU" sz="1800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Перебор по словарю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 err="1"/>
              <a:t>Brute-force</a:t>
            </a: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Радужные таблицы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Коллизия хеш-функции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949382-4382-47B8-8B1C-8C3E4567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A6755E-C131-45B1-9786-2BB771ED9E79}"/>
              </a:ext>
            </a:extLst>
          </p:cNvPr>
          <p:cNvSpPr txBox="1"/>
          <p:nvPr/>
        </p:nvSpPr>
        <p:spPr>
          <a:xfrm>
            <a:off x="539552" y="327697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Радужная таблица (англ. </a:t>
            </a:r>
            <a:r>
              <a:rPr lang="ru-RU" dirty="0" err="1"/>
              <a:t>rainbow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) — специальный вариант таблиц поиска для обращения криптографических хеш-функций, использующий механизм разумного компромисса между временем поиска по таблице и занимаемой памятью.</a:t>
            </a:r>
          </a:p>
        </p:txBody>
      </p:sp>
    </p:spTree>
    <p:extLst>
      <p:ext uri="{BB962C8B-B14F-4D97-AF65-F5344CB8AC3E}">
        <p14:creationId xmlns:p14="http://schemas.microsoft.com/office/powerpoint/2010/main" val="374362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7864C-49E6-42DF-97DA-660E92242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D13FD7-D3E9-4106-9FDF-9108AF43A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5842992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Получить исходное значение введенного MD5 хэша (если оно есть) с помощью заранее посчитанных и отсортированных радужных таблиц.</a:t>
            </a:r>
          </a:p>
          <a:p>
            <a:pPr marL="0" indent="0">
              <a:buNone/>
            </a:pPr>
            <a:r>
              <a:rPr lang="ru-RU" sz="1800" dirty="0"/>
              <a:t>Реализовать алгоритм бинарного поиска по файлу, при этом не использовать лишней памяти и лишних операций чтения (не помещать весь файл целиком в память).</a:t>
            </a:r>
          </a:p>
          <a:p>
            <a:pPr marL="0" indent="0">
              <a:buNone/>
            </a:pPr>
            <a:r>
              <a:rPr lang="ru-RU" sz="1800" dirty="0"/>
              <a:t>Таблицы разбиты на несколько файлов, итерация по которым должна производиться с помощью </a:t>
            </a:r>
            <a:r>
              <a:rPr lang="en-US" sz="1800" dirty="0"/>
              <a:t>std::filesystem.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Посчитать время выполнения поиска с помощью </a:t>
            </a:r>
            <a:r>
              <a:rPr lang="ru-RU" sz="1800" dirty="0" err="1"/>
              <a:t>std</a:t>
            </a:r>
            <a:r>
              <a:rPr lang="ru-RU" sz="1800" dirty="0"/>
              <a:t>::</a:t>
            </a:r>
            <a:r>
              <a:rPr lang="ru-RU" sz="1800" dirty="0" err="1"/>
              <a:t>chrono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3E16A3-F1B1-4164-AC23-81ECC192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521422-30D3-4E26-BCA6-EB024E48CB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143000"/>
            <a:ext cx="201622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703C4-7725-4DB2-86C7-9D0977A2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std::chrono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F98790-9B36-47C1-8DC9-5DEA48AAB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Семинар 11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B200CE-7066-4EA0-8791-847270E0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10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721FA-5427-47E0-B86F-665F6CC7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со временем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1FA47-9D49-4B81-81A4-57FD757E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C++ </a:t>
            </a:r>
            <a:r>
              <a:rPr lang="ru-RU" dirty="0"/>
              <a:t>включает два способа поддержки работы со временем: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C-style </a:t>
            </a:r>
            <a:r>
              <a:rPr lang="ru-RU" dirty="0"/>
              <a:t>библиотека даты и времени (например, </a:t>
            </a:r>
            <a:r>
              <a:rPr lang="en-US" dirty="0"/>
              <a:t>std::time</a:t>
            </a:r>
            <a:r>
              <a:rPr lang="ru-RU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библиотека </a:t>
            </a:r>
            <a:r>
              <a:rPr lang="en-US" dirty="0"/>
              <a:t>std::chrono, </a:t>
            </a:r>
            <a:r>
              <a:rPr lang="ru-RU" dirty="0"/>
              <a:t>включающая коллекцию типов для отслеживания времени с заданной точностью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0053F0-95CA-4807-BE3D-B8ED079F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CDBBB-E7C3-492E-84E9-E90DF041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std::chrono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FE7431-04CC-4132-937F-8777A4BC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Библиотека для отслеживания временных промежутков с заданной точностью.</a:t>
            </a:r>
          </a:p>
          <a:p>
            <a:pPr marL="0" indent="0">
              <a:buNone/>
            </a:pPr>
            <a:r>
              <a:rPr lang="ru-RU" sz="2200" dirty="0"/>
              <a:t>Заголовок </a:t>
            </a:r>
            <a:r>
              <a:rPr lang="en-US" sz="2200" dirty="0"/>
              <a:t>&lt;chrono&gt;, </a:t>
            </a:r>
            <a:r>
              <a:rPr lang="ru-RU" sz="2200" dirty="0"/>
              <a:t>использует пространство имен </a:t>
            </a:r>
            <a:r>
              <a:rPr lang="en-US" sz="2200" dirty="0"/>
              <a:t>std::chrono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ru-RU" sz="2200" dirty="0"/>
              <a:t>Реализует следующие концепции: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/>
              <a:t>интервалы времени (</a:t>
            </a:r>
            <a:r>
              <a:rPr lang="en-US" sz="2200" dirty="0"/>
              <a:t>duration</a:t>
            </a:r>
            <a:r>
              <a:rPr lang="ru-RU" sz="2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/>
              <a:t>моменты времени</a:t>
            </a:r>
            <a:r>
              <a:rPr lang="en-US" sz="2200" dirty="0"/>
              <a:t> (</a:t>
            </a:r>
            <a:r>
              <a:rPr lang="en-US" sz="2200" dirty="0" err="1"/>
              <a:t>time_point</a:t>
            </a:r>
            <a:r>
              <a:rPr lang="en-US" sz="2200" dirty="0"/>
              <a:t>)</a:t>
            </a:r>
            <a:endParaRPr lang="ru-RU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/>
              <a:t>таймеры</a:t>
            </a:r>
            <a:r>
              <a:rPr lang="en-US" sz="2200" dirty="0"/>
              <a:t> (clock)</a:t>
            </a:r>
            <a:endParaRPr lang="ru-RU" sz="2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D3B664-1155-4140-AED9-12002EFB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07947-A918-400F-B60A-D3A59D76C144}"/>
              </a:ext>
            </a:extLst>
          </p:cNvPr>
          <p:cNvSpPr txBox="1"/>
          <p:nvPr/>
        </p:nvSpPr>
        <p:spPr>
          <a:xfrm>
            <a:off x="7620000" y="585033"/>
            <a:ext cx="864096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С++1</a:t>
            </a:r>
            <a:r>
              <a:rPr lang="en-US" b="1" dirty="0">
                <a:latin typeface="+mj-lt"/>
              </a:rPr>
              <a:t>1</a:t>
            </a:r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21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F2CEE3-412E-4BBB-8E06-7BE38C28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std::duration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E32546-FEE3-48CB-A6B5-2529220E4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939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Шаблонный класс </a:t>
            </a:r>
            <a:r>
              <a:rPr lang="ru-RU" sz="1800" dirty="0" err="1"/>
              <a:t>std</a:t>
            </a:r>
            <a:r>
              <a:rPr lang="ru-RU" sz="1800" dirty="0"/>
              <a:t>::</a:t>
            </a:r>
            <a:r>
              <a:rPr lang="ru-RU" sz="1800" dirty="0" err="1"/>
              <a:t>chrono</a:t>
            </a:r>
            <a:r>
              <a:rPr lang="ru-RU" sz="1800" dirty="0"/>
              <a:t>::</a:t>
            </a:r>
            <a:r>
              <a:rPr lang="ru-RU" sz="1800" dirty="0" err="1"/>
              <a:t>duration</a:t>
            </a:r>
            <a:r>
              <a:rPr lang="ru-RU" sz="1800" dirty="0"/>
              <a:t> является типом интервала времени. Интервал времени в </a:t>
            </a:r>
            <a:r>
              <a:rPr lang="ru-RU" sz="1800" dirty="0" err="1"/>
              <a:t>chrono</a:t>
            </a:r>
            <a:r>
              <a:rPr lang="ru-RU" sz="1800" dirty="0"/>
              <a:t> — это некоторое количество периодов (в оригинале </a:t>
            </a:r>
            <a:r>
              <a:rPr lang="ru-RU" sz="1800" dirty="0" err="1"/>
              <a:t>tick</a:t>
            </a:r>
            <a:r>
              <a:rPr lang="ru-RU" sz="1800" dirty="0"/>
              <a:t> </a:t>
            </a:r>
            <a:r>
              <a:rPr lang="ru-RU" sz="1800" dirty="0" err="1"/>
              <a:t>period</a:t>
            </a:r>
            <a:r>
              <a:rPr lang="ru-RU" sz="1800" dirty="0"/>
              <a:t>).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08C5C8-CA3D-462D-915D-6EF5F2C9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86D7F-27AD-41B4-BF39-585C3571D81B}"/>
              </a:ext>
            </a:extLst>
          </p:cNvPr>
          <p:cNvSpPr txBox="1"/>
          <p:nvPr/>
        </p:nvSpPr>
        <p:spPr>
          <a:xfrm>
            <a:off x="539552" y="2283718"/>
            <a:ext cx="4533635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nanoseconds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nano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microseconds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micro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milli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ratio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 &gt;;</a:t>
            </a:r>
          </a:p>
          <a:p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hours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ratio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3600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 &gt;;</a:t>
            </a:r>
          </a:p>
          <a:p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3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13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Приставки </a:t>
            </a:r>
            <a:r>
              <a:rPr lang="en-US" sz="13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nano, micro, milli:</a:t>
            </a:r>
            <a:endParaRPr lang="en-US" sz="13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nano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ratio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1000000000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micro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ratio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milli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3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ratio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3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3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3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5559B-F509-44DE-8078-A575FB4AF952}"/>
              </a:ext>
            </a:extLst>
          </p:cNvPr>
          <p:cNvSpPr txBox="1"/>
          <p:nvPr/>
        </p:nvSpPr>
        <p:spPr>
          <a:xfrm>
            <a:off x="5220072" y="2283718"/>
            <a:ext cx="3600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Это количество характеризуется типом, например int64_t или </a:t>
            </a:r>
            <a:r>
              <a:rPr lang="ru-RU" sz="1800" dirty="0" err="1"/>
              <a:t>float</a:t>
            </a:r>
            <a:r>
              <a:rPr lang="ru-RU" sz="1800" dirty="0"/>
              <a:t>. Продолжительность периода измеряется в секундах и представляется в виде натуральной дроби с помощью </a:t>
            </a:r>
            <a:r>
              <a:rPr lang="ru-RU" sz="1800" dirty="0" err="1"/>
              <a:t>std</a:t>
            </a:r>
            <a:r>
              <a:rPr lang="ru-RU" sz="1800" dirty="0"/>
              <a:t>::</a:t>
            </a:r>
            <a:r>
              <a:rPr lang="ru-RU" sz="1800" dirty="0" err="1"/>
              <a:t>ratio</a:t>
            </a:r>
            <a:r>
              <a:rPr lang="ru-RU" sz="1800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726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9233E-6FF9-4A34-B90E-D593661E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std::duration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49158-4D9A-4B67-9AA2-0C6E22892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04" y="2413318"/>
            <a:ext cx="5554960" cy="835263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seconds s{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 // </a:t>
            </a:r>
            <a:r>
              <a:rPr lang="ru-RU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неявная инициализация запрещена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(minutes{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232160-BE78-438F-AF21-80C16926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5FB42-026D-44EB-B79E-4B980BA8DB0B}"/>
              </a:ext>
            </a:extLst>
          </p:cNvPr>
          <p:cNvSpPr txBox="1"/>
          <p:nvPr/>
        </p:nvSpPr>
        <p:spPr>
          <a:xfrm>
            <a:off x="456704" y="3355050"/>
            <a:ext cx="555496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seconds s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пользовательские литералы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minutes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D7C2A-C167-484C-866D-5CE7617E9D26}"/>
              </a:ext>
            </a:extLst>
          </p:cNvPr>
          <p:cNvSpPr txBox="1"/>
          <p:nvPr/>
        </p:nvSpPr>
        <p:spPr>
          <a:xfrm>
            <a:off x="5004048" y="3832103"/>
            <a:ext cx="864096" cy="36933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С++1</a:t>
            </a:r>
            <a:r>
              <a:rPr lang="en-US" b="1" dirty="0">
                <a:latin typeface="+mj-lt"/>
              </a:rPr>
              <a:t>4</a:t>
            </a:r>
            <a:endParaRPr lang="ru-RU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83E00-8137-4DAD-A210-45763A3265BD}"/>
              </a:ext>
            </a:extLst>
          </p:cNvPr>
          <p:cNvSpPr txBox="1"/>
          <p:nvPr/>
        </p:nvSpPr>
        <p:spPr>
          <a:xfrm>
            <a:off x="457200" y="1143000"/>
            <a:ext cx="5554960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using namespace std::chrono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//3-</a:t>
            </a:r>
            <a:r>
              <a:rPr lang="ru-RU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минутные песочные часы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Hourglass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= duration&lt;long, std::ratio&lt;180&gt;&gt;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А может вам удобно считать по 2.75 секунд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using </a:t>
            </a:r>
            <a:r>
              <a:rPr lang="en-US" sz="14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MyTimeUnit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= duration&lt;long, std::ratio&lt;11, 4&gt;&gt;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1B58A4-58CD-4343-A599-FC5D1CD7CD3F}"/>
              </a:ext>
            </a:extLst>
          </p:cNvPr>
          <p:cNvSpPr txBox="1"/>
          <p:nvPr/>
        </p:nvSpPr>
        <p:spPr>
          <a:xfrm>
            <a:off x="6143836" y="1143000"/>
            <a:ext cx="289266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seconds time1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minutes time2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less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09755-8EDA-453D-8A52-2AE19C498D76}"/>
              </a:ext>
            </a:extLst>
          </p:cNvPr>
          <p:cNvSpPr txBox="1"/>
          <p:nvPr/>
        </p:nvSpPr>
        <p:spPr>
          <a:xfrm>
            <a:off x="6143836" y="1995686"/>
            <a:ext cx="288718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seconds s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s.</a:t>
            </a:r>
            <a:r>
              <a:rPr lang="en-US" sz="14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9234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30348-7285-495D-945F-4D1D6CB15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time_point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3F3118-95A9-4F05-BC0D-356C0D0F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083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Класс </a:t>
            </a:r>
            <a:r>
              <a:rPr lang="ru-RU" sz="2000" dirty="0" err="1"/>
              <a:t>time_point</a:t>
            </a:r>
            <a:r>
              <a:rPr lang="ru-RU" sz="2000" dirty="0"/>
              <a:t> предназначен для представления моментов времени. Момент времени может быть охарактеризован как интервал времени, измеренным на каком-либо таймере, начиная с некоторой точки отсчета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BF85B6-3952-435C-BA25-F8313677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78C33-D52A-4C9B-9A2F-1B8F3664CE47}"/>
              </a:ext>
            </a:extLst>
          </p:cNvPr>
          <p:cNvSpPr txBox="1"/>
          <p:nvPr/>
        </p:nvSpPr>
        <p:spPr>
          <a:xfrm>
            <a:off x="539552" y="2334518"/>
            <a:ext cx="368275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4D4D4C"/>
                </a:solidFill>
                <a:effectLst/>
                <a:latin typeface="Menlo"/>
              </a:rPr>
              <a:t>0 сек: добавить в кастрюлю овощи </a:t>
            </a:r>
            <a:endParaRPr lang="en-US" b="0" i="0" dirty="0">
              <a:solidFill>
                <a:srgbClr val="4D4D4C"/>
              </a:solidFill>
              <a:effectLst/>
              <a:latin typeface="Menlo"/>
            </a:endParaRPr>
          </a:p>
          <a:p>
            <a:r>
              <a:rPr lang="ru-RU" b="0" i="0" dirty="0">
                <a:solidFill>
                  <a:srgbClr val="4D4D4C"/>
                </a:solidFill>
                <a:effectLst/>
                <a:latin typeface="Menlo"/>
              </a:rPr>
              <a:t>420 сек: положить картофель </a:t>
            </a:r>
            <a:endParaRPr lang="en-US" b="0" i="0" dirty="0">
              <a:solidFill>
                <a:srgbClr val="4D4D4C"/>
              </a:solidFill>
              <a:effectLst/>
              <a:latin typeface="Menlo"/>
            </a:endParaRPr>
          </a:p>
          <a:p>
            <a:r>
              <a:rPr lang="ru-RU" b="0" i="0" dirty="0">
                <a:solidFill>
                  <a:srgbClr val="4D4D4C"/>
                </a:solidFill>
                <a:effectLst/>
                <a:latin typeface="Menlo"/>
              </a:rPr>
              <a:t>1300 сек: готово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B20CA-74B4-400C-A43A-A7A63827FC41}"/>
              </a:ext>
            </a:extLst>
          </p:cNvPr>
          <p:cNvSpPr txBox="1"/>
          <p:nvPr/>
        </p:nvSpPr>
        <p:spPr>
          <a:xfrm>
            <a:off x="4499992" y="2334518"/>
            <a:ext cx="3888432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0" i="0" dirty="0">
                <a:solidFill>
                  <a:srgbClr val="4D4D4C"/>
                </a:solidFill>
                <a:effectLst/>
                <a:latin typeface="Menlo"/>
              </a:rPr>
              <a:t>17 мин: добавить в кастрюлю овощи </a:t>
            </a:r>
            <a:endParaRPr lang="en-US" b="0" i="0" dirty="0">
              <a:solidFill>
                <a:srgbClr val="4D4D4C"/>
              </a:solidFill>
              <a:effectLst/>
              <a:latin typeface="Menlo"/>
            </a:endParaRPr>
          </a:p>
          <a:p>
            <a:r>
              <a:rPr lang="ru-RU" b="0" i="0" dirty="0">
                <a:solidFill>
                  <a:srgbClr val="4D4D4C"/>
                </a:solidFill>
                <a:effectLst/>
                <a:latin typeface="Menlo"/>
              </a:rPr>
              <a:t>24 мин: положить картофель</a:t>
            </a:r>
            <a:endParaRPr lang="en-US" b="0" i="0" dirty="0">
              <a:solidFill>
                <a:srgbClr val="4D4D4C"/>
              </a:solidFill>
              <a:effectLst/>
              <a:latin typeface="Menlo"/>
            </a:endParaRPr>
          </a:p>
          <a:p>
            <a:r>
              <a:rPr lang="ru-RU" b="0" i="0" dirty="0">
                <a:solidFill>
                  <a:srgbClr val="4D4D4C"/>
                </a:solidFill>
                <a:effectLst/>
                <a:latin typeface="Menlo"/>
              </a:rPr>
              <a:t>39 мин: готово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F870B-BD16-4A68-B29A-30E1D830F52E}"/>
              </a:ext>
            </a:extLst>
          </p:cNvPr>
          <p:cNvSpPr txBox="1"/>
          <p:nvPr/>
        </p:nvSpPr>
        <p:spPr>
          <a:xfrm>
            <a:off x="539552" y="3507854"/>
            <a:ext cx="619268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class Duration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duration</a:t>
            </a:r>
            <a:endParaRPr lang="en-US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time_point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0924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5498E-5BBA-47CC-AF70-8448F2FE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std::clock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55D2A9-40FD-44A4-A2F9-056A4FF34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</a:t>
            </a:r>
            <a:r>
              <a:rPr lang="en-US" sz="2000" dirty="0"/>
              <a:t>chrono </a:t>
            </a:r>
            <a:r>
              <a:rPr lang="ru-RU" sz="2000" dirty="0"/>
              <a:t>представлено как минимум 3 таймера: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/>
              <a:t>system_clock</a:t>
            </a:r>
            <a:r>
              <a:rPr lang="en-US" sz="2000" dirty="0"/>
              <a:t> – 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представляет время системы</a:t>
            </a:r>
            <a:endParaRPr lang="en-US" sz="2000" b="0" i="0" dirty="0">
              <a:solidFill>
                <a:srgbClr val="333333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/>
              <a:t>steady_clock</a:t>
            </a:r>
            <a:r>
              <a:rPr lang="en-US" sz="2000" dirty="0"/>
              <a:t> – </a:t>
            </a:r>
            <a:r>
              <a:rPr lang="ru-RU" sz="2000" dirty="0"/>
              <a:t>представляет так называемые устойчивые часы, то есть ход которых не подвержен внешним изменениям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err="1"/>
              <a:t>high_resolution_clock</a:t>
            </a:r>
            <a:r>
              <a:rPr lang="en-US" sz="2000" dirty="0"/>
              <a:t> – </a:t>
            </a:r>
            <a:r>
              <a:rPr lang="ru-RU" sz="2000" dirty="0"/>
              <a:t>таймер с минимально возможным периодом отсчетов, доступным системе. Может являться псевдонимом для одного из рассмотренных (почти наверняка это </a:t>
            </a:r>
            <a:r>
              <a:rPr lang="ru-RU" sz="2000" dirty="0" err="1"/>
              <a:t>steady_clock</a:t>
            </a:r>
            <a:r>
              <a:rPr lang="ru-RU" sz="2000" dirty="0"/>
              <a:t>)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В </a:t>
            </a:r>
            <a:r>
              <a:rPr lang="en-US" sz="2000" dirty="0"/>
              <a:t>C++20 </a:t>
            </a:r>
            <a:r>
              <a:rPr lang="ru-RU" sz="2000" dirty="0"/>
              <a:t>дополнительно добавлены еще 6 видов таймеров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6F3E48-DD66-4ECA-866F-506E7F44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4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7DD17E-171A-4803-8D7F-06CE88CA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std::clock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6DDAF4-B624-4AA8-8CA7-C450C40D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6203032" cy="2379712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time_point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steady_clock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start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steady_clock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 err="1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или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steady_clock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time_point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start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steady_clock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 err="1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или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start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steady_clock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steady_clock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start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"Less than a second!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032F6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351B3A-340B-4DB5-BD87-3794354C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1F8184-ADB3-4108-8072-1E4DA4186DEB}"/>
              </a:ext>
            </a:extLst>
          </p:cNvPr>
          <p:cNvSpPr txBox="1"/>
          <p:nvPr/>
        </p:nvSpPr>
        <p:spPr>
          <a:xfrm>
            <a:off x="457200" y="3735123"/>
            <a:ext cx="663508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start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steady_clock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end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steady_clock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elapsed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duration_cast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&gt;(end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start);</a:t>
            </a:r>
          </a:p>
        </p:txBody>
      </p:sp>
    </p:spTree>
    <p:extLst>
      <p:ext uri="{BB962C8B-B14F-4D97-AF65-F5344CB8AC3E}">
        <p14:creationId xmlns:p14="http://schemas.microsoft.com/office/powerpoint/2010/main" val="5018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9174</TotalTime>
  <Words>640</Words>
  <Application>Microsoft Office PowerPoint</Application>
  <PresentationFormat>Экран (16:9)</PresentationFormat>
  <Paragraphs>109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Menlo</vt:lpstr>
      <vt:lpstr>Times New Roman</vt:lpstr>
      <vt:lpstr>Wingdings</vt:lpstr>
      <vt:lpstr>Ясность</vt:lpstr>
      <vt:lpstr>Методы и стандарты программирования </vt:lpstr>
      <vt:lpstr>std::chrono</vt:lpstr>
      <vt:lpstr>Работа со временем в C++</vt:lpstr>
      <vt:lpstr>std::chrono</vt:lpstr>
      <vt:lpstr>std::duration</vt:lpstr>
      <vt:lpstr>std::duration</vt:lpstr>
      <vt:lpstr>std::time_point</vt:lpstr>
      <vt:lpstr>std::clock</vt:lpstr>
      <vt:lpstr>std::clock</vt:lpstr>
      <vt:lpstr>Теория к заданию</vt:lpstr>
      <vt:lpstr>Теория к заданию</vt:lpstr>
      <vt:lpstr>Задача 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  Семинары</dc:title>
  <dc:creator>Alina</dc:creator>
  <cp:lastModifiedBy>Дзерасса Кодзасова</cp:lastModifiedBy>
  <cp:revision>632</cp:revision>
  <dcterms:created xsi:type="dcterms:W3CDTF">2023-01-19T06:26:04Z</dcterms:created>
  <dcterms:modified xsi:type="dcterms:W3CDTF">2023-11-15T06:41:33Z</dcterms:modified>
</cp:coreProperties>
</file>