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431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минар 13" id="{5C9013AA-61AC-407C-9AC5-C9BACCA00C6E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DF3"/>
    <a:srgbClr val="CDC800"/>
    <a:srgbClr val="D5D541"/>
    <a:srgbClr val="FFDB05"/>
    <a:srgbClr val="EAC900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5" autoAdjust="0"/>
    <p:restoredTop sz="89627" autoAdjust="0"/>
  </p:normalViewPr>
  <p:slideViewPr>
    <p:cSldViewPr>
      <p:cViewPr>
        <p:scale>
          <a:sx n="66" d="100"/>
          <a:sy n="66" d="100"/>
        </p:scale>
        <p:origin x="38" y="139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Процесс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dirty="0"/>
              <a:t>–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экземпляр программы во время выполнения.</a:t>
            </a: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Потоки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dirty="0"/>
              <a:t>–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ветви кода, выполняющиеся «параллельно», то есть без предписанного порядка во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43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Передача аргументов вызываемому объекту или функции сводится к простой передаче дополнительных аргументов конструктору 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Но важно учесть, что по умолчанию аргументы копируются во внутреннее хранилище, где к ним может получить доступ вновь созданный поток выполнения, а затем передаются вызываемому объекту или функции как r-значения (</a:t>
            </a:r>
            <a:r>
              <a:rPr lang="ru-RU" dirty="0" err="1"/>
              <a:t>rvalues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), как будто они временные. Так делается, даже если соответствующий параметр в функции ожидает ссылку.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4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56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&lt;chrono&gt;</a:t>
            </a:r>
            <a:endParaRPr lang="en-US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th1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th2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th1.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th2.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8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https://habr.com/ru/articles/738250/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3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Про синхронизацию данных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между потоками. Если мы хотим изменить данные в одном потоке и сделать так, чтобы эти изменения были видны в другом потоке, то нам необходимы примитивы многопоточного программирования. Фундаментальным таким примитивом являются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атомики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остальные, например мьютексы, либо реализованы на основе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атомиков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либо повторяют семантику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атомиков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Все попытки записывать и читать одни и те же данные из разных потоков без примитивов синхронизации могут приводить к UB.</a:t>
            </a:r>
            <a:endParaRPr lang="en-US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Атомарная операция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— это операция, которую невозможно наблюдать в промежуточном состоянии, она либо выполнена либо нет.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Атомарные операции могут состоять из нескольких операций. Если говорить про тип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std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::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atomic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то он предоставляет ряд примитивных операций: </a:t>
            </a:r>
            <a:r>
              <a:rPr lang="ru-RU" dirty="0" err="1"/>
              <a:t>load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store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fetch_add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compare_exchange</a:t>
            </a:r>
            <a:r>
              <a:rPr lang="ru-RU" dirty="0"/>
              <a:t>_*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 другие. Последние две операции — это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read-modify-write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операции, атомарность которых обеспечивается специальными инструкциями процессора.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7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15.11.2024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15.11.2024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15.11.2024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38250/" TargetMode="External"/><Relationship Id="rId2" Type="http://schemas.openxmlformats.org/officeDocument/2006/relationships/hyperlink" Target="https://habr.com/ru/companies/otus/articles/54981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threa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5A0FA-D5CD-4254-8125-DE29605D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Многопоточность в </a:t>
            </a:r>
            <a:r>
              <a:rPr lang="en-US" sz="4400" dirty="0"/>
              <a:t>C++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125071-1082-4AFF-A758-164A46E37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13</a:t>
            </a:r>
          </a:p>
        </p:txBody>
      </p:sp>
    </p:spTree>
    <p:extLst>
      <p:ext uri="{BB962C8B-B14F-4D97-AF65-F5344CB8AC3E}">
        <p14:creationId xmlns:p14="http://schemas.microsoft.com/office/powerpoint/2010/main" val="145135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A33F5-2B07-45B1-85F4-6A6463F5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180E381-B8F8-4FB3-B00E-DE2DC5217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60" y="1203598"/>
            <a:ext cx="4824091" cy="3657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F8DCC8-729B-4FF2-B824-A12EC85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7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F3888-5FF9-4A5F-A71F-6EE8CDD3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00050"/>
            <a:ext cx="8147248" cy="742950"/>
          </a:xfrm>
        </p:spPr>
        <p:txBody>
          <a:bodyPr/>
          <a:lstStyle/>
          <a:p>
            <a:r>
              <a:rPr lang="ru-RU" dirty="0"/>
              <a:t>Состояние гонки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13357-094F-472D-92A9-EABAB917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698976" cy="365760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sz="11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11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]()</a:t>
            </a:r>
            <a:r>
              <a:rPr lang="ru-RU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11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]()</a:t>
            </a:r>
            <a:r>
              <a:rPr lang="ru-RU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t1.</a:t>
            </a:r>
            <a:r>
              <a:rPr lang="en-US" sz="11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t2.</a:t>
            </a:r>
            <a:r>
              <a:rPr lang="en-US" sz="11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 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1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86A87-E0CA-43A8-8AAE-2D9DD5C2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94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442BE-00BE-4B2A-A6C3-0F1655EC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атомарных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9AFA6-C754-40B1-A706-3CD15B74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698976" cy="365760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&lt;atomic&gt;</a:t>
            </a:r>
            <a:endParaRPr lang="en-US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::atomic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&lt;unsigned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long&gt;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g_count.</a:t>
            </a:r>
            <a:r>
              <a:rPr lang="en-US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fetch_add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g_count.</a:t>
            </a:r>
            <a:r>
              <a:rPr lang="en-US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fetch_add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t1.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t2.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g_count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85813B-AA1A-4ABD-880A-5D8964C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41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DCC18-79E9-4F00-B5B5-6F39AFD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8B5BA-D2C3-4988-9FF5-C310A145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5 семестр, операционные системы</a:t>
            </a:r>
          </a:p>
          <a:p>
            <a:r>
              <a:rPr lang="en-US" dirty="0">
                <a:hlinkClick r:id="rId2"/>
              </a:rPr>
              <a:t>https://habr.com/ru/companies/otus/articles/549814/</a:t>
            </a:r>
            <a:endParaRPr lang="ru-RU" dirty="0"/>
          </a:p>
          <a:p>
            <a:r>
              <a:rPr lang="en-US" dirty="0">
                <a:hlinkClick r:id="rId3"/>
              </a:rPr>
              <a:t>https://habr.com/ru/articles/738250/</a:t>
            </a:r>
            <a:endParaRPr lang="ru-RU" dirty="0"/>
          </a:p>
          <a:p>
            <a:r>
              <a:rPr lang="en-US" dirty="0">
                <a:hlinkClick r:id="rId4"/>
              </a:rPr>
              <a:t>https://en.cppreference.com/w/cpp/thread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ED0B03-810E-4D61-8DE6-7BD18CAF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39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50D6B-49E0-4D86-A5AA-4C0CDADB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3C810-0273-46F6-A8AF-A8DB9301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Реализовать отображение на пользовательском интерфейсе прогресса выполнения некоторых задач в отдельном потоке.</a:t>
            </a:r>
          </a:p>
          <a:p>
            <a:pPr marL="0" indent="0">
              <a:buNone/>
            </a:pPr>
            <a:r>
              <a:rPr lang="ru-RU" sz="2000" dirty="0"/>
              <a:t>Работу можно имитировать, используя </a:t>
            </a:r>
            <a:r>
              <a:rPr lang="en-US" sz="20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ru-RU" sz="2000" dirty="0">
                <a:solidFill>
                  <a:srgbClr val="8250DF"/>
                </a:solidFill>
                <a:latin typeface="Consolas" panose="020B0609020204030204" pitchFamily="49" charset="0"/>
              </a:rPr>
              <a:t>.</a:t>
            </a:r>
            <a:endParaRPr lang="ru-RU" sz="2000" b="0" dirty="0">
              <a:solidFill>
                <a:srgbClr val="8250D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Использовать любые средства для отображения (можно в контексте курсовой работы).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A9F68-9260-4D04-BBB6-17E81A96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127DD-D3ED-4CFB-9031-312F022E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и многопоточность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43B49-8220-4DBE-957F-B61AC74B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Многозадачность (</a:t>
            </a:r>
            <a:r>
              <a:rPr lang="ru-RU" dirty="0" err="1"/>
              <a:t>multitasking</a:t>
            </a:r>
            <a:r>
              <a:rPr lang="ru-RU" dirty="0"/>
              <a:t>) </a:t>
            </a:r>
            <a:r>
              <a:rPr lang="en-US" dirty="0"/>
              <a:t>–</a:t>
            </a:r>
            <a:r>
              <a:rPr lang="ru-RU" dirty="0"/>
              <a:t> свойство операционной системы или среды выполнения обеспечивать возможность параллельной (или псевдопараллельной) обработки нескольких задач.</a:t>
            </a:r>
          </a:p>
          <a:p>
            <a:r>
              <a:rPr lang="ru-RU" dirty="0"/>
              <a:t>Многопоточность (</a:t>
            </a:r>
            <a:r>
              <a:rPr lang="ru-RU" dirty="0" err="1"/>
              <a:t>multithreading</a:t>
            </a:r>
            <a:r>
              <a:rPr lang="ru-RU" dirty="0"/>
              <a:t>) </a:t>
            </a:r>
            <a:r>
              <a:rPr lang="en-US" dirty="0"/>
              <a:t>–</a:t>
            </a:r>
            <a:r>
              <a:rPr lang="ru-RU" dirty="0"/>
              <a:t> свойство платформы (например, операционной системы, виртуальной машины и т. д.) или приложения, состоящее в том, что процесс, порождённый в операционной системе, может состоять из нескольких потоков, выполняющихся «параллельно», то есть без предписанного порядка во времени.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2A57A-BA4C-4181-BF80-EB380977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1E141-A11C-4C9E-94F2-B4CE79D7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2FE44-41C6-4F5C-A18C-B6EFB024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Разделить ответственность за разные задачи между разными потоками</a:t>
            </a:r>
          </a:p>
          <a:p>
            <a:r>
              <a:rPr lang="ru-RU" sz="2200" dirty="0"/>
              <a:t>Повысить быстродействие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Пример:</a:t>
            </a:r>
          </a:p>
          <a:p>
            <a:r>
              <a:rPr lang="ru-RU" sz="2200" dirty="0"/>
              <a:t>приложения с пользовательским интерфейсом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разбиение алгоритмов на независимые подзадачи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ожидание ответа от сервера/пользователя/устройства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и т.д.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BCF0A-E142-4FB0-B540-3D1D23E1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35C20-B64F-4897-8875-3714941C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9355F-A347-4D50-8E74-3532ADE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Основной класс для создания новых потоков в C++ </a:t>
            </a:r>
            <a:r>
              <a:rPr lang="en-US" dirty="0"/>
              <a:t>–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en-US" dirty="0"/>
              <a:t>.</a:t>
            </a:r>
          </a:p>
          <a:p>
            <a:r>
              <a:rPr lang="ru-RU" dirty="0"/>
              <a:t>Объект класса представляет собой один поток выполнения.</a:t>
            </a:r>
          </a:p>
          <a:p>
            <a:r>
              <a:rPr lang="ru-RU" dirty="0"/>
              <a:t>Новый поток начинает выполнение сразу же после построения объекта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Возвращаемое значение этой функции игнорируется, а если в ней будет брошено исключение, которое не будет обработано в этом же потоке, то вызовется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terminate</a:t>
            </a:r>
            <a:r>
              <a:rPr lang="ru-RU" dirty="0"/>
              <a:t>.</a:t>
            </a:r>
          </a:p>
          <a:p>
            <a:r>
              <a:rPr lang="ru-RU" dirty="0"/>
              <a:t>Передать возвращаемое значение или исключение из нового потока наружу можно через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promise</a:t>
            </a:r>
            <a:r>
              <a:rPr lang="ru-RU" dirty="0"/>
              <a:t> или через глобальные переменные (работа с которыми потребует синхронизации, см.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mutex</a:t>
            </a:r>
            <a:r>
              <a:rPr lang="ru-RU" dirty="0"/>
              <a:t> 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atomic</a:t>
            </a:r>
            <a:r>
              <a:rPr lang="ru-RU" dirty="0"/>
              <a:t>).</a:t>
            </a:r>
          </a:p>
          <a:p>
            <a:r>
              <a:rPr lang="ru-RU" dirty="0"/>
              <a:t>Никакие два объекта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ru-RU" dirty="0"/>
              <a:t> не могут представлять один и тот же поток выполнения;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ru-RU" dirty="0"/>
              <a:t> нельзя копировать</a:t>
            </a:r>
            <a:r>
              <a:rPr lang="en-US" dirty="0"/>
              <a:t>, </a:t>
            </a:r>
            <a:r>
              <a:rPr lang="ru-RU" dirty="0"/>
              <a:t>но можно перемещать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DE6421-A246-4B49-96EB-AF20E5B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3BE55-E433-4212-A4D1-E5311D4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8AA16-EFB4-4F45-9025-7117AD77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538736" cy="353184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функция </a:t>
            </a:r>
            <a:r>
              <a:rPr lang="ru-RU" sz="12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do_some_work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выполняется в собственном потоке, пока не вернет управление, после чего поток останавливается</a:t>
            </a:r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do_some_work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my_thread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do_some_work</a:t>
            </a:r>
            <a:r>
              <a:rPr lang="ru-RU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2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2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конструктору </a:t>
            </a:r>
            <a:r>
              <a:rPr lang="en-US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std::thread </a:t>
            </a:r>
            <a:r>
              <a:rPr lang="ru-RU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можно передать экземпляр класса с оператором вызова функции</a:t>
            </a:r>
            <a:endParaRPr lang="ru-RU" sz="105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background_task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05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do_something_else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background_task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f;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my_thread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F75605-A4AE-4EF3-AF39-4BA791EE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4FBEBDE-4236-8DF2-D951-02BE4C845429}"/>
              </a:ext>
            </a:extLst>
          </p:cNvPr>
          <p:cNvSpPr txBox="1">
            <a:spLocks/>
          </p:cNvSpPr>
          <p:nvPr/>
        </p:nvSpPr>
        <p:spPr>
          <a:xfrm>
            <a:off x="4788024" y="1198204"/>
            <a:ext cx="3538736" cy="3531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конструктору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std::thread 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можно передать лямбда-выражения</a:t>
            </a:r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my_thread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([]{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do_something_else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});</a:t>
            </a:r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//Передача аргументов сводится к передаче дополнительных аргументов конструктору </a:t>
            </a:r>
            <a:r>
              <a:rPr lang="en-US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std::thread</a:t>
            </a:r>
            <a:endParaRPr lang="en-US" sz="105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по умолчанию аргументы копируются во внутреннее хранилище</a:t>
            </a:r>
            <a:endParaRPr lang="ru-RU" sz="105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const&amp;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2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AD3BC-970D-4452-A5EF-AAC711B0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8558C-7A7F-4DFC-A6BF-05DB8E4D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запуска потока, нужно принять однозначное решение, ждать ли его завершения или нет.</a:t>
            </a:r>
          </a:p>
          <a:p>
            <a:r>
              <a:rPr lang="en-US" dirty="0"/>
              <a:t>join() – </a:t>
            </a:r>
            <a:r>
              <a:rPr lang="ru-RU" dirty="0"/>
              <a:t>блокирует вызывающий поток, до тех пор, пока поток не завершит свое выполнение.</a:t>
            </a:r>
          </a:p>
          <a:p>
            <a:r>
              <a:rPr lang="en-US" dirty="0"/>
              <a:t>detach() – </a:t>
            </a:r>
            <a:r>
              <a:rPr lang="ru-RU" dirty="0"/>
              <a:t>отсоединяет поток от объекта, другими словами делая его фоновым.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17676-6226-42F5-913E-25D7B57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29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B56D2-6D92-4E8C-9AF2-96CF76CC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D3105-583C-4A25-814B-36E3A45C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482952" cy="3603848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&lt;chrono&gt;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"execute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th1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th2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th1.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th2.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900" dirty="0">
                <a:solidFill>
                  <a:srgbClr val="1F2328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1F2328"/>
                </a:solidFill>
                <a:latin typeface="Consolas" panose="020B0609020204030204" pitchFamily="49" charset="0"/>
              </a:rPr>
              <a:t>return 0;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9B90B8-222A-4027-9E51-0506AAA9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F42DD-231C-4670-BCCE-E5E8946A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std::mutex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FB734-C51D-47D4-A18E-FB8E5139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std::m</a:t>
            </a:r>
            <a:r>
              <a:rPr lang="ru-RU" sz="1800" dirty="0" err="1"/>
              <a:t>utex</a:t>
            </a:r>
            <a:r>
              <a:rPr lang="ru-RU" sz="1800" dirty="0"/>
              <a:t> является примитивом синхронизации.</a:t>
            </a:r>
          </a:p>
          <a:p>
            <a:pPr marL="0" indent="0">
              <a:buNone/>
            </a:pPr>
            <a:r>
              <a:rPr lang="ru-RU" sz="1800" dirty="0"/>
              <a:t>Примитивы синхронизации </a:t>
            </a:r>
            <a:r>
              <a:rPr lang="en-US" sz="1800" dirty="0"/>
              <a:t>–</a:t>
            </a:r>
            <a:r>
              <a:rPr lang="ru-RU" sz="1800" dirty="0"/>
              <a:t> механизмы, позволяющие реализовать взаимодействие потоков, например, единовременный доступ только одного потока к критической области.</a:t>
            </a:r>
          </a:p>
          <a:p>
            <a:pPr marL="0" indent="0">
              <a:buNone/>
            </a:pPr>
            <a:r>
              <a:rPr lang="ru-RU" sz="1800" dirty="0"/>
              <a:t>Примитивы синхронизации преследуют различные задачи:</a:t>
            </a:r>
          </a:p>
          <a:p>
            <a:r>
              <a:rPr lang="ru-RU" sz="1800" dirty="0"/>
              <a:t>Взаимное исключение потоков </a:t>
            </a:r>
            <a:r>
              <a:rPr lang="en-US" sz="1800" dirty="0"/>
              <a:t>–</a:t>
            </a:r>
            <a:r>
              <a:rPr lang="ru-RU" sz="1800" dirty="0"/>
              <a:t> примитивы синхронизации гарантируют то, что единовременно с критической областью будет работать только один поток.</a:t>
            </a:r>
          </a:p>
          <a:p>
            <a:r>
              <a:rPr lang="ru-RU" sz="1800" dirty="0"/>
              <a:t>Синхронизация потоков </a:t>
            </a:r>
            <a:r>
              <a:rPr lang="en-US" sz="1800" dirty="0"/>
              <a:t>–</a:t>
            </a:r>
            <a:r>
              <a:rPr lang="ru-RU" sz="1800" dirty="0"/>
              <a:t> примитивы синхронизации помогают отслеживать наступление тех или иных конкретных событий, то есть поток не будет работать, пока не наступило какое-то событие. Другой поток в таком случае должен гарантировать наступление данного события.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4FE6F1-D71B-422D-8D0F-5B2FCE59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29F1A-D8C4-4B6D-8423-54499960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std::mutex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E1199-6881-48AD-A262-7DFF0C7D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626968" cy="3747864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&lt;chrono&gt;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&lt;mutex&gt;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::mutex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mtx.</a:t>
            </a:r>
            <a:r>
              <a:rPr lang="en-US" sz="9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mtx.</a:t>
            </a:r>
            <a:r>
              <a:rPr lang="en-US" sz="9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th1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th2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th1.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th2.</a:t>
            </a:r>
            <a:r>
              <a:rPr lang="en-US" sz="9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1F2328"/>
                </a:solidFill>
                <a:latin typeface="Consolas" panose="020B0609020204030204" pitchFamily="49" charset="0"/>
              </a:rPr>
              <a:t>    return 0;</a:t>
            </a:r>
            <a:endParaRPr lang="en-US" sz="9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9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94F598-670E-4C6D-985F-E0603725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6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</TotalTime>
  <Words>1594</Words>
  <Application>Microsoft Office PowerPoint</Application>
  <PresentationFormat>Экран (16:9)</PresentationFormat>
  <Paragraphs>189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Times New Roman</vt:lpstr>
      <vt:lpstr>Ясность</vt:lpstr>
      <vt:lpstr>Многопоточность в C++</vt:lpstr>
      <vt:lpstr>Многозадачность и многопоточность</vt:lpstr>
      <vt:lpstr>Для чего</vt:lpstr>
      <vt:lpstr>std::thread</vt:lpstr>
      <vt:lpstr>std::thread</vt:lpstr>
      <vt:lpstr>std::thread</vt:lpstr>
      <vt:lpstr>std::thread</vt:lpstr>
      <vt:lpstr>std::mutex</vt:lpstr>
      <vt:lpstr>std::mutex</vt:lpstr>
      <vt:lpstr>Синхронизация потоков</vt:lpstr>
      <vt:lpstr>Состояние гонки</vt:lpstr>
      <vt:lpstr>Использование атомарных операций</vt:lpstr>
      <vt:lpstr>Подробнее</vt:lpstr>
      <vt:lpstr>Задача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644</cp:revision>
  <dcterms:created xsi:type="dcterms:W3CDTF">2023-01-19T06:26:04Z</dcterms:created>
  <dcterms:modified xsi:type="dcterms:W3CDTF">2024-11-15T10:28:15Z</dcterms:modified>
</cp:coreProperties>
</file>