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308" r:id="rId3"/>
    <p:sldId id="307" r:id="rId4"/>
    <p:sldId id="312" r:id="rId5"/>
    <p:sldId id="315" r:id="rId6"/>
    <p:sldId id="309" r:id="rId7"/>
    <p:sldId id="310" r:id="rId8"/>
    <p:sldId id="311" r:id="rId9"/>
    <p:sldId id="313" r:id="rId10"/>
    <p:sldId id="314" r:id="rId11"/>
    <p:sldId id="316" r:id="rId12"/>
    <p:sldId id="317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6" r:id="rId2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  <p14:sldId id="308"/>
            <p14:sldId id="307"/>
            <p14:sldId id="312"/>
            <p14:sldId id="315"/>
            <p14:sldId id="309"/>
            <p14:sldId id="310"/>
            <p14:sldId id="311"/>
            <p14:sldId id="313"/>
            <p14:sldId id="314"/>
            <p14:sldId id="316"/>
            <p14:sldId id="317"/>
          </p14:sldIdLst>
        </p14:section>
        <p14:section name="Семинар 2" id="{BDE88457-2F86-4DFB-AA06-0267366E922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41"/>
    <a:srgbClr val="FFDB05"/>
    <a:srgbClr val="EAC900"/>
    <a:srgbClr val="EEE8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5" autoAdjust="0"/>
    <p:restoredTop sz="78598" autoAdjust="0"/>
  </p:normalViewPr>
  <p:slideViewPr>
    <p:cSldViewPr>
      <p:cViewPr>
        <p:scale>
          <a:sx n="75" d="100"/>
          <a:sy n="75" d="100"/>
        </p:scale>
        <p:origin x="-178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12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ли скопировать класс? (нет, потому что объявление </a:t>
            </a:r>
            <a:r>
              <a:rPr lang="en-US" dirty="0"/>
              <a:t>move </a:t>
            </a:r>
            <a:r>
              <a:rPr lang="ru-RU" dirty="0"/>
              <a:t>конструктора и оператора отключает копирование)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08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25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13.09.2024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13.09.2024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13.09.2024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articles/47132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F0795-7294-A2D6-44F7-2336BDAC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41FED-4F6C-703E-5E4D-7FAE5FD7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dynamic_cast</a:t>
            </a:r>
            <a:r>
              <a:rPr lang="en-US" dirty="0"/>
              <a:t>&lt;type&gt; (expression)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Используется для полиморфного преобразования типов</a:t>
            </a:r>
          </a:p>
          <a:p>
            <a:r>
              <a:rPr lang="ru-RU" dirty="0"/>
              <a:t>Отслеживает недопустимые преобразования во время выполнения программы. Если данное приведение недопустимо – возвращает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ru-RU" dirty="0"/>
              <a:t>для указателей, для ссылок вызывается</a:t>
            </a:r>
            <a:r>
              <a:rPr lang="en-US" dirty="0"/>
              <a:t> </a:t>
            </a:r>
            <a:r>
              <a:rPr lang="ru-RU" dirty="0"/>
              <a:t>исключение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endParaRPr lang="ru-RU" dirty="0"/>
          </a:p>
          <a:p>
            <a:r>
              <a:rPr lang="ru-RU" dirty="0"/>
              <a:t>Использует систему </a:t>
            </a:r>
            <a:r>
              <a:rPr lang="en-US" dirty="0"/>
              <a:t>RTTI (Runtime Type Information).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8CDE4-A202-A5C5-F080-368FFE1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64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4B31-2D20-3CC4-11D3-34CEF2B5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const_cast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08DCB-4C2E-A6FE-9AD5-7EC3679E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const_cast</a:t>
            </a:r>
            <a:r>
              <a:rPr lang="en-US" dirty="0"/>
              <a:t> &lt;type&gt; (expression)</a:t>
            </a:r>
          </a:p>
          <a:p>
            <a:endParaRPr lang="en-US" dirty="0"/>
          </a:p>
          <a:p>
            <a:r>
              <a:rPr lang="ru-RU" dirty="0"/>
              <a:t>Используется для замены идентификаторов </a:t>
            </a:r>
            <a:r>
              <a:rPr lang="en-US" dirty="0"/>
              <a:t>const/volatile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74F699-39D3-C3AC-896B-BF649579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4D2074-31B7-300E-0E16-A23CE6BF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61282"/>
            <a:ext cx="375337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6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8BDE-A12F-C455-5C99-B479D53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reinterpret_cast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2B3B3-B026-42E8-B4EA-FC53BB51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2B2B"/>
                </a:solidFill>
                <a:latin typeface="Lato" panose="020F0502020204030203" pitchFamily="34" charset="0"/>
              </a:rPr>
              <a:t>reinterpret_cast</a:t>
            </a:r>
            <a:r>
              <a:rPr lang="en-US" dirty="0">
                <a:solidFill>
                  <a:srgbClr val="2B2B2B"/>
                </a:solidFill>
                <a:latin typeface="Lato" panose="020F0502020204030203" pitchFamily="34" charset="0"/>
              </a:rPr>
              <a:t> &lt;type&gt; (expression)</a:t>
            </a:r>
          </a:p>
          <a:p>
            <a:endParaRPr lang="ru-RU" dirty="0">
              <a:solidFill>
                <a:srgbClr val="2B2B2B"/>
              </a:solidFill>
              <a:latin typeface="Lato" panose="020F0502020204030203" pitchFamily="34" charset="0"/>
            </a:endParaRPr>
          </a:p>
          <a:p>
            <a:r>
              <a:rPr lang="ru-RU" dirty="0">
                <a:solidFill>
                  <a:srgbClr val="2B2B2B"/>
                </a:solidFill>
                <a:latin typeface="Lato" panose="020F0502020204030203" pitchFamily="34" charset="0"/>
              </a:rPr>
              <a:t>Используется </a:t>
            </a:r>
            <a:r>
              <a:rPr lang="ru-RU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для преобразования одного типа в другой, даже не совместимый тип. Этот оператор может также применяться к указателям любых типов.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A6ACF-6986-6EB1-1DAB-8E47C3DD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438B1-F830-C4AC-CEEA-27F5AC6E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72014"/>
            <a:ext cx="2314245" cy="12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472BD5-A3BF-A33B-66ED-1B77CBE1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39911"/>
            <a:ext cx="572532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6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B44A8-7A34-4A18-BAFA-EC1B369F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указатели, идиома </a:t>
            </a:r>
            <a:r>
              <a:rPr lang="en-US" dirty="0" err="1"/>
              <a:t>Pimpl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531A7-1CE7-4D2E-9D12-DF0606FF4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Семинар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D9399F-5DFC-4674-BD64-E76EF36E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9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2F6EE-556C-4C02-A760-DF620C2E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9469D-2E1D-4CAB-B26C-38C3AEF7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Pimpl</a:t>
            </a:r>
            <a:r>
              <a:rPr lang="en-US" dirty="0"/>
              <a:t> (pointer to implementation) – </a:t>
            </a:r>
            <a:r>
              <a:rPr lang="ru-RU" dirty="0"/>
              <a:t>метод для скрытия реализации, минимизации связей и разделения интерфейсов:</a:t>
            </a:r>
          </a:p>
          <a:p>
            <a:r>
              <a:rPr lang="ru-RU" dirty="0"/>
              <a:t>Бинарная совместимость</a:t>
            </a:r>
          </a:p>
          <a:p>
            <a:r>
              <a:rPr lang="ru-RU" dirty="0"/>
              <a:t>Сокрытие реализации</a:t>
            </a:r>
          </a:p>
          <a:p>
            <a:r>
              <a:rPr lang="ru-RU" dirty="0"/>
              <a:t>Скорость компиляции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658368-C329-4706-80AE-130F6B44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6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DAD29-9B0F-4C31-BCE4-77CE800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 err="1"/>
              <a:t>Pimpl</a:t>
            </a:r>
            <a:r>
              <a:rPr lang="en-US" dirty="0"/>
              <a:t> C++98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E67AC-4F8A-46B2-906D-646F0B601CD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6A737D"/>
                </a:solidFill>
                <a:latin typeface="Consolas" panose="020B0609020204030204" pitchFamily="49" charset="0"/>
              </a:rPr>
              <a:t>Б</a:t>
            </a:r>
            <a:r>
              <a:rPr lang="ru-RU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удет реализована в </a:t>
            </a:r>
            <a:r>
              <a:rPr lang="en-US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Impl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Предварительное объявление</a:t>
            </a:r>
            <a:endParaRPr lang="ru-RU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_;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// PIMPL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0F59A2-66A4-4730-AB3A-CE52A0F6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20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465A6-C30E-470C-905D-76E40AA5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Pimpl</a:t>
            </a:r>
            <a:r>
              <a:rPr lang="en-US" dirty="0"/>
              <a:t> C++11 </a:t>
            </a:r>
            <a:r>
              <a:rPr lang="ru-RU" dirty="0" err="1"/>
              <a:t>Мейерса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F3AE3-2B34-4CD0-91D2-443BCA4935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                 // </a:t>
            </a:r>
            <a:r>
              <a:rPr lang="ru-RU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Предварительное объявление</a:t>
            </a:r>
            <a:endParaRPr lang="ru-RU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_;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// PIMPL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3C62F8-284F-4F2F-9CA3-C4AF0F13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B6AC-F184-400B-9965-CAA99632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Pimpl</a:t>
            </a:r>
            <a:r>
              <a:rPr lang="en-US" dirty="0"/>
              <a:t> C++11 </a:t>
            </a:r>
            <a:r>
              <a:rPr lang="ru-RU" dirty="0" err="1"/>
              <a:t>Мейерса</a:t>
            </a:r>
            <a:r>
              <a:rPr lang="en-US" dirty="0"/>
              <a:t> (</a:t>
            </a:r>
            <a:r>
              <a:rPr lang="ru-RU" dirty="0"/>
              <a:t>копируемый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B5431-2E11-4654-9248-99E01105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2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sz="11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1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          </a:t>
            </a:r>
            <a:endParaRPr lang="en-US" sz="11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sz="11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              </a:t>
            </a:r>
            <a:endParaRPr lang="en-US" sz="11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                 // </a:t>
            </a:r>
            <a:r>
              <a:rPr lang="ru-RU" sz="11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Предварительное объявление</a:t>
            </a:r>
            <a:endParaRPr lang="ru-RU" sz="11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_;</a:t>
            </a:r>
            <a:r>
              <a:rPr lang="en-US" sz="11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// PIMPL</a:t>
            </a:r>
            <a:endParaRPr lang="en-US" sz="11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1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FE7F1D-F943-4AF7-9E85-4E03FAD5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66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5863D-57CD-4F96-8C11-DDD958DF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Pimpl</a:t>
            </a:r>
            <a:r>
              <a:rPr lang="en-US" dirty="0"/>
              <a:t> C++11 </a:t>
            </a:r>
            <a:r>
              <a:rPr lang="ru-RU" dirty="0" err="1"/>
              <a:t>Мейерса</a:t>
            </a:r>
            <a:r>
              <a:rPr lang="en-US" dirty="0"/>
              <a:t> (</a:t>
            </a:r>
            <a:r>
              <a:rPr lang="ru-RU" dirty="0"/>
              <a:t>копируемый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53D07-7366-43DB-A966-1E310D38B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595736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op)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op.impl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_))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CopyableParser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op)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_.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op.impl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_));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9FC413-6595-48CE-8C31-245E5A34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40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C3FEC-4124-4CD0-9C3A-04C4B3E7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std::</a:t>
            </a:r>
            <a:r>
              <a:rPr lang="en-US" dirty="0" err="1"/>
              <a:t>enable_shared_from_this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7AFD0-AB06-4AB5-AC49-B5A18FB4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Позволяет функциям-членам класса, экземпляр которого создан в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shared_ptr</a:t>
            </a:r>
            <a:r>
              <a:rPr lang="ru-RU" sz="2000" dirty="0"/>
              <a:t>, получить дополнительные сильные (</a:t>
            </a:r>
            <a:r>
              <a:rPr lang="ru-RU" sz="2000" dirty="0" err="1"/>
              <a:t>shared_from_this</a:t>
            </a:r>
            <a:r>
              <a:rPr lang="ru-RU" sz="2000" dirty="0"/>
              <a:t>()) или слабые (</a:t>
            </a:r>
            <a:r>
              <a:rPr lang="ru-RU" sz="2000" dirty="0" err="1"/>
              <a:t>weak_from_this</a:t>
            </a:r>
            <a:r>
              <a:rPr lang="ru-RU" sz="2000" dirty="0"/>
              <a:t>(), начиная с C++17) копии того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shared_ptr</a:t>
            </a:r>
            <a:r>
              <a:rPr lang="ru-RU" sz="2000" dirty="0"/>
              <a:t>, в котором он был создан.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Про способы прострелить себе ногу: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https://habr.com/ru/articles/471326/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F713EA-8847-4A69-8EB3-AF581590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7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F5835-B560-3F96-8CFE-DBF3DD32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типов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7C72FB-812E-637E-A9CC-AEBDF727B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AF56BA-4E2A-F463-08F7-78858141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78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1A7BC-234E-45A7-8E07-A7A129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enable_shared_from_this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FFBEB-6709-4D5F-A51C-89DA24FDD5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enable_shared_from_this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share_more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shared_from_this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sp1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sp2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sp1-&gt;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share_more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sp1-&gt;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"sp2-&gt;</a:t>
            </a:r>
            <a:r>
              <a:rPr lang="en-US" sz="1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== 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sp2-&gt;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// 3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F679BC-C97B-47A5-BAF1-FB464C56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02ECF-E658-42B9-BBFA-FBF7FA61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EECEA-4FBD-4034-BF29-28CE2722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6343"/>
            <a:ext cx="82296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/>
              <a:t>Реализовать библиотеку с применением идиомы </a:t>
            </a:r>
            <a:r>
              <a:rPr lang="en-US" sz="1400" dirty="0"/>
              <a:t>PIMPL</a:t>
            </a:r>
            <a:r>
              <a:rPr lang="ru-RU" sz="1400" dirty="0"/>
              <a:t>, позволяющую замерять и работать с высокоточными временными метками и интервалами на </a:t>
            </a:r>
            <a:r>
              <a:rPr lang="en-US" sz="1400" dirty="0"/>
              <a:t>Windows </a:t>
            </a:r>
            <a:r>
              <a:rPr lang="ru-RU" sz="1400" dirty="0"/>
              <a:t>и </a:t>
            </a:r>
            <a:r>
              <a:rPr lang="en-US" sz="1400" dirty="0"/>
              <a:t>Linux </a:t>
            </a:r>
            <a:r>
              <a:rPr lang="ru-RU" sz="1400" dirty="0"/>
              <a:t>:</a:t>
            </a:r>
          </a:p>
          <a:p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TimeMeter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/>
              <a:t>– </a:t>
            </a:r>
            <a:r>
              <a:rPr lang="ru-RU" sz="1200" dirty="0"/>
              <a:t>запоминает время начала отсчета и необходимое количество временных меток</a:t>
            </a:r>
          </a:p>
          <a:p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setTimeStamp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24292E"/>
                </a:solidFill>
                <a:effectLst/>
              </a:rPr>
              <a:t>- установка временной метки</a:t>
            </a:r>
            <a:r>
              <a:rPr lang="en-US" sz="1200" b="0" dirty="0">
                <a:solidFill>
                  <a:srgbClr val="24292E"/>
                </a:solidFill>
                <a:effectLst/>
              </a:rPr>
              <a:t> (</a:t>
            </a:r>
            <a:r>
              <a:rPr lang="ru-RU" sz="1200" b="0" dirty="0">
                <a:solidFill>
                  <a:srgbClr val="24292E"/>
                </a:solidFill>
                <a:effectLst/>
              </a:rPr>
              <a:t>от начала времени отсчета</a:t>
            </a:r>
            <a:r>
              <a:rPr lang="en-US" sz="1200" b="0" dirty="0">
                <a:solidFill>
                  <a:srgbClr val="24292E"/>
                </a:solidFill>
                <a:effectLst/>
              </a:rPr>
              <a:t>)</a:t>
            </a:r>
            <a:endParaRPr lang="ru-RU" sz="1200" b="0" dirty="0">
              <a:solidFill>
                <a:srgbClr val="24292E"/>
              </a:solidFill>
              <a:effectLst/>
            </a:endParaRPr>
          </a:p>
          <a:p>
            <a:r>
              <a:rPr lang="ru-RU" sz="1200" dirty="0">
                <a:solidFill>
                  <a:srgbClr val="24292E"/>
                </a:solidFill>
              </a:rPr>
              <a:t>Получение времени метки в секундах и миллисекундах</a:t>
            </a:r>
          </a:p>
          <a:p>
            <a:pPr marL="274320" lvl="1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getSTimeStamp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getMSTimeStamp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24292E"/>
                </a:solidFill>
                <a:effectLst/>
              </a:rPr>
              <a:t>Получение </a:t>
            </a:r>
            <a:r>
              <a:rPr lang="ru-RU" sz="1200" dirty="0">
                <a:solidFill>
                  <a:srgbClr val="24292E"/>
                </a:solidFill>
              </a:rPr>
              <a:t>разницы между метками в секундах и миллисекундах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getSDiff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getMSDiff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24292E"/>
                </a:solidFill>
                <a:effectLst/>
              </a:rPr>
              <a:t>Проверка, не превосходит ли ожидаемого значения (в секундах и миллисекундах)</a:t>
            </a:r>
            <a:endParaRPr lang="en-US" sz="1200" b="0" dirty="0">
              <a:solidFill>
                <a:srgbClr val="24292E"/>
              </a:solidFill>
              <a:effectLst/>
            </a:endParaRPr>
          </a:p>
          <a:p>
            <a:pPr marL="274320" lvl="1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isLess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isLess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400" dirty="0"/>
              <a:t>Для </a:t>
            </a:r>
            <a:r>
              <a:rPr lang="en-US" sz="1400" dirty="0"/>
              <a:t>Linux </a:t>
            </a:r>
            <a:r>
              <a:rPr lang="ru-RU" sz="1400" dirty="0"/>
              <a:t>использовать </a:t>
            </a:r>
            <a:r>
              <a:rPr lang="en-US" sz="1400" dirty="0"/>
              <a:t>&lt;</a:t>
            </a:r>
            <a:r>
              <a:rPr lang="en-US" sz="1400" dirty="0" err="1"/>
              <a:t>ctime</a:t>
            </a:r>
            <a:r>
              <a:rPr lang="en-US" sz="1400" dirty="0"/>
              <a:t>&gt; </a:t>
            </a:r>
            <a:r>
              <a:rPr lang="ru-RU" sz="1400" dirty="0"/>
              <a:t>и структуру </a:t>
            </a:r>
            <a:r>
              <a:rPr lang="en-US" sz="1400" dirty="0" err="1">
                <a:solidFill>
                  <a:srgbClr val="00B050"/>
                </a:solidFill>
              </a:rPr>
              <a:t>timespec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400" dirty="0"/>
              <a:t>Для </a:t>
            </a:r>
            <a:r>
              <a:rPr lang="en-US" sz="1400" dirty="0"/>
              <a:t>Windows </a:t>
            </a:r>
            <a:r>
              <a:rPr lang="ru-RU" sz="1400" dirty="0"/>
              <a:t>использовать </a:t>
            </a:r>
            <a:r>
              <a:rPr lang="en-US" sz="1400" dirty="0"/>
              <a:t>&lt;</a:t>
            </a:r>
            <a:r>
              <a:rPr lang="en-US" sz="1400" dirty="0" err="1"/>
              <a:t>windows.h</a:t>
            </a:r>
            <a:r>
              <a:rPr lang="en-US" sz="1400" dirty="0"/>
              <a:t>&gt; </a:t>
            </a:r>
            <a:r>
              <a:rPr lang="ru-RU" sz="1400" dirty="0"/>
              <a:t>и </a:t>
            </a:r>
            <a:r>
              <a:rPr lang="en-US" sz="1400" dirty="0" err="1">
                <a:solidFill>
                  <a:srgbClr val="00B050"/>
                </a:solidFill>
              </a:rPr>
              <a:t>QueryPerformanceCounter</a:t>
            </a:r>
            <a:r>
              <a:rPr lang="en-US" sz="1400" dirty="0"/>
              <a:t>/</a:t>
            </a:r>
            <a:r>
              <a:rPr lang="en-US" sz="1400" dirty="0" err="1">
                <a:solidFill>
                  <a:srgbClr val="00B050"/>
                </a:solidFill>
              </a:rPr>
              <a:t>QueryPerformanceFrequency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400" dirty="0"/>
              <a:t>Разделить файлы реализации на </a:t>
            </a:r>
            <a:r>
              <a:rPr lang="en-US" sz="1400" dirty="0"/>
              <a:t>*_win.cpp/*_lin.cpp</a:t>
            </a: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22AA3-2E50-4394-BFE5-F29D09B4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5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3DA13-7290-F58E-C77F-D7956A84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типов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247D7-8D14-416D-9EA1-D2C0DDAF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c_style</a:t>
            </a:r>
            <a:r>
              <a:rPr lang="en-US" i="1" dirty="0"/>
              <a:t> cast</a:t>
            </a:r>
            <a:endParaRPr lang="ru-RU" i="1" dirty="0"/>
          </a:p>
          <a:p>
            <a:endParaRPr lang="en-US" i="1" dirty="0"/>
          </a:p>
          <a:p>
            <a:r>
              <a:rPr lang="en-US" dirty="0" err="1"/>
              <a:t>static_cast</a:t>
            </a:r>
            <a:endParaRPr lang="en-US" dirty="0"/>
          </a:p>
          <a:p>
            <a:r>
              <a:rPr lang="en-US" dirty="0" err="1"/>
              <a:t>dynamic_cast</a:t>
            </a:r>
            <a:endParaRPr lang="en-US" dirty="0"/>
          </a:p>
          <a:p>
            <a:r>
              <a:rPr lang="en-US" dirty="0" err="1"/>
              <a:t>reinterpret_cast</a:t>
            </a:r>
            <a:endParaRPr lang="en-US" dirty="0"/>
          </a:p>
          <a:p>
            <a:r>
              <a:rPr lang="en-US" dirty="0" err="1"/>
              <a:t>const_cast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0D8EB-AA75-5263-5A20-AC8D3853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8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B07D2-6922-00FA-E981-9A59083B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c_style</a:t>
            </a:r>
            <a:r>
              <a:rPr lang="en-US" dirty="0"/>
              <a:t> cast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D7D0A-0913-D0E8-7CAB-1DB7E5FE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(type) expression</a:t>
            </a:r>
          </a:p>
          <a:p>
            <a:endParaRPr lang="en-US" dirty="0"/>
          </a:p>
          <a:p>
            <a:r>
              <a:rPr lang="ru-RU" dirty="0"/>
              <a:t>Позволяет приводить что угодно к чему угодно (практически).</a:t>
            </a:r>
          </a:p>
          <a:p>
            <a:r>
              <a:rPr lang="ru-RU" dirty="0"/>
              <a:t>Не проверяет совместимость типов.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669BE-D35F-C4BB-EA9E-A75594FA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9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01FA7-31C5-E319-DE66-2B8C6D7A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c_style</a:t>
            </a:r>
            <a:r>
              <a:rPr lang="en-US" dirty="0"/>
              <a:t> cast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B41BF23-1A29-BFE7-DCF8-432C04D75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07654"/>
            <a:ext cx="3077004" cy="204816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49AAFA-D8E0-C4CA-5D74-A745998E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5A673-7413-12CC-FB02-6B31257D0D60}"/>
              </a:ext>
            </a:extLst>
          </p:cNvPr>
          <p:cNvSpPr txBox="1"/>
          <p:nvPr/>
        </p:nvSpPr>
        <p:spPr>
          <a:xfrm>
            <a:off x="4716016" y="1709783"/>
            <a:ext cx="3168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Почему так делать плохо?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F16BA-5DE9-52DD-71FE-1474244FED23}"/>
              </a:ext>
            </a:extLst>
          </p:cNvPr>
          <p:cNvSpPr txBox="1"/>
          <p:nvPr/>
        </p:nvSpPr>
        <p:spPr>
          <a:xfrm>
            <a:off x="4703307" y="2571750"/>
            <a:ext cx="31683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Можем получить ошибку в </a:t>
            </a:r>
            <a:r>
              <a:rPr lang="en-US" sz="2400" dirty="0"/>
              <a:t>runtime</a:t>
            </a:r>
            <a:r>
              <a:rPr lang="ru-RU" sz="2400" dirty="0"/>
              <a:t> или полезть в чужую память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CB6BE-3F7E-FD7C-67CF-5A74A407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F8C32-AA1E-A745-2740-F8C8EDE1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static_cast</a:t>
            </a:r>
            <a:r>
              <a:rPr lang="en-US" dirty="0"/>
              <a:t> &lt;type&gt; ( expression )</a:t>
            </a:r>
          </a:p>
          <a:p>
            <a:endParaRPr lang="en-US" dirty="0"/>
          </a:p>
          <a:p>
            <a:r>
              <a:rPr lang="ru-RU" dirty="0"/>
              <a:t>Используется для </a:t>
            </a:r>
            <a:r>
              <a:rPr lang="ru-RU" dirty="0" err="1"/>
              <a:t>неполиморфного</a:t>
            </a:r>
            <a:r>
              <a:rPr lang="ru-RU" dirty="0"/>
              <a:t> приведения типов</a:t>
            </a:r>
          </a:p>
          <a:p>
            <a:r>
              <a:rPr lang="ru-RU" dirty="0"/>
              <a:t>Отслеживает недопустимые преобразования на этапе компиляции. Приводимый тип и получаемый тип могут быть такими, что </a:t>
            </a:r>
            <a:r>
              <a:rPr lang="ru-RU" dirty="0">
                <a:solidFill>
                  <a:srgbClr val="FF0000"/>
                </a:solidFill>
              </a:rPr>
              <a:t>не образуют </a:t>
            </a:r>
            <a:r>
              <a:rPr lang="ru-RU" dirty="0"/>
              <a:t>иерархию наследования.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F62635-7DDC-CA6B-3CC1-77CC6EA2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8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AB6A3-0FA5-F821-1A13-37ABD519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82302"/>
            <a:ext cx="8229600" cy="742950"/>
          </a:xfrm>
        </p:spPr>
        <p:txBody>
          <a:bodyPr/>
          <a:lstStyle/>
          <a:p>
            <a:r>
              <a:rPr lang="en-US" dirty="0" err="1"/>
              <a:t>static_cast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6542E6C-1425-0427-A52B-42AE364E5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50" y="1203598"/>
            <a:ext cx="3531060" cy="36576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CBCF6A-C254-844B-6E62-F4D0C5D4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6AA44A-00D6-0142-EB01-EF63139F3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20" y="1491630"/>
            <a:ext cx="1656184" cy="28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06B6E-00BF-CA9F-7872-D032BBF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FC8EF5-1AAA-E909-D4BE-D45CBD3A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53BDA4F-72B8-6DD2-0D29-DE2F32866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8810"/>
            <a:ext cx="8229600" cy="2310991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ACEB85-EF28-37A8-840C-7939DF9C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83918"/>
            <a:ext cx="295465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3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06B6E-00BF-CA9F-7872-D032BBF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FC8EF5-1AAA-E909-D4BE-D45CBD3A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08F9ACF-E6B6-32DE-A14A-324003F3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59732"/>
            <a:ext cx="8229600" cy="1320130"/>
          </a:xfrm>
        </p:spPr>
        <p:txBody>
          <a:bodyPr/>
          <a:lstStyle/>
          <a:p>
            <a:r>
              <a:rPr lang="ru-RU" dirty="0"/>
              <a:t>Вывод:  не используем </a:t>
            </a:r>
            <a:r>
              <a:rPr lang="en-US" dirty="0" err="1"/>
              <a:t>static_cast</a:t>
            </a:r>
            <a:r>
              <a:rPr lang="en-US" dirty="0"/>
              <a:t> </a:t>
            </a:r>
            <a:r>
              <a:rPr lang="ru-RU" dirty="0"/>
              <a:t>при приведении от базового класса к наследуемому классу </a:t>
            </a:r>
          </a:p>
        </p:txBody>
      </p:sp>
    </p:spTree>
    <p:extLst>
      <p:ext uri="{BB962C8B-B14F-4D97-AF65-F5344CB8AC3E}">
        <p14:creationId xmlns:p14="http://schemas.microsoft.com/office/powerpoint/2010/main" val="4119831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5605</TotalTime>
  <Words>1007</Words>
  <Application>Microsoft Office PowerPoint</Application>
  <PresentationFormat>Экран (16:9)</PresentationFormat>
  <Paragraphs>163</Paragraphs>
  <Slides>21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Lato</vt:lpstr>
      <vt:lpstr>Times New Roman</vt:lpstr>
      <vt:lpstr>Ясность</vt:lpstr>
      <vt:lpstr>Методы и стандарты программирования </vt:lpstr>
      <vt:lpstr>Преобразования типов</vt:lpstr>
      <vt:lpstr>Преобразования типов </vt:lpstr>
      <vt:lpstr>c_style cast</vt:lpstr>
      <vt:lpstr>c_style cast</vt:lpstr>
      <vt:lpstr>static_cast</vt:lpstr>
      <vt:lpstr>static_cast</vt:lpstr>
      <vt:lpstr>static_cast</vt:lpstr>
      <vt:lpstr>static_cast</vt:lpstr>
      <vt:lpstr>dynamic_cast</vt:lpstr>
      <vt:lpstr>const_cast</vt:lpstr>
      <vt:lpstr>reinterpret_cast</vt:lpstr>
      <vt:lpstr>Умные указатели, идиома Pimpl</vt:lpstr>
      <vt:lpstr>Идиома Pimpl</vt:lpstr>
      <vt:lpstr>Классический Pimpl C++98</vt:lpstr>
      <vt:lpstr>Pimpl C++11 Мейерса</vt:lpstr>
      <vt:lpstr>Pimpl C++11 Мейерса (копируемый)</vt:lpstr>
      <vt:lpstr>Pimpl C++11 Мейерса (копируемый)</vt:lpstr>
      <vt:lpstr>std::enable_shared_from_this</vt:lpstr>
      <vt:lpstr>std::enable_shared_from_this</vt:lpstr>
      <vt:lpstr>Задача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484</cp:revision>
  <dcterms:created xsi:type="dcterms:W3CDTF">2023-01-19T06:26:04Z</dcterms:created>
  <dcterms:modified xsi:type="dcterms:W3CDTF">2024-09-13T10:18:46Z</dcterms:modified>
</cp:coreProperties>
</file>