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319" r:id="rId3"/>
    <p:sldId id="320" r:id="rId4"/>
    <p:sldId id="322" r:id="rId5"/>
    <p:sldId id="321" r:id="rId6"/>
    <p:sldId id="323" r:id="rId7"/>
    <p:sldId id="324" r:id="rId8"/>
    <p:sldId id="325" r:id="rId9"/>
    <p:sldId id="328" r:id="rId10"/>
    <p:sldId id="326" r:id="rId11"/>
    <p:sldId id="327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4" id="{6E9FD77C-D55A-4D7F-BD84-43CDCDDA1183}">
          <p14:sldIdLst>
            <p14:sldId id="319"/>
            <p14:sldId id="320"/>
            <p14:sldId id="322"/>
            <p14:sldId id="321"/>
            <p14:sldId id="323"/>
            <p14:sldId id="324"/>
            <p14:sldId id="325"/>
            <p14:sldId id="328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5" autoAdjust="0"/>
    <p:restoredTop sz="95256" autoAdjust="0"/>
  </p:normalViewPr>
  <p:slideViewPr>
    <p:cSldViewPr>
      <p:cViewPr>
        <p:scale>
          <a:sx n="150" d="100"/>
          <a:sy n="150" d="100"/>
        </p:scale>
        <p:origin x="570" y="1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Начнем с краткого обзора </a:t>
            </a:r>
            <a:r>
              <a:rPr lang="ru-RU" dirty="0" err="1"/>
              <a:t>remove</a:t>
            </a:r>
            <a:r>
              <a:rPr lang="ru-RU" dirty="0"/>
              <a:t>, поскольку этот алгоритм вызывает больше всего недоразумений в STL. Прежде всего необходимо рассеять все сомнения относительно того, что делает алгоритм </a:t>
            </a:r>
            <a:r>
              <a:rPr lang="ru-RU" dirty="0" err="1"/>
              <a:t>remove</a:t>
            </a:r>
            <a:r>
              <a:rPr lang="ru-RU" dirty="0"/>
              <a:t>, а также почему и как он это делает. Объявление </a:t>
            </a:r>
            <a:r>
              <a:rPr lang="ru-RU" dirty="0" err="1"/>
              <a:t>remove</a:t>
            </a:r>
            <a:r>
              <a:rPr lang="ru-RU" dirty="0"/>
              <a:t> выглядит следующим образом: </a:t>
            </a:r>
          </a:p>
          <a:p>
            <a:r>
              <a:rPr lang="ru-RU" dirty="0"/>
              <a:t>Как и все алгоритмы, </a:t>
            </a:r>
            <a:r>
              <a:rPr lang="ru-RU" dirty="0" err="1"/>
              <a:t>remove</a:t>
            </a:r>
            <a:r>
              <a:rPr lang="ru-RU" dirty="0"/>
              <a:t> получает пару итераторов, определяющих интервал элементов, с которыми выполняется операция. Контейнер при вызове не передается, потому </a:t>
            </a:r>
            <a:r>
              <a:rPr lang="ru-RU" dirty="0" err="1"/>
              <a:t>remove</a:t>
            </a:r>
            <a:r>
              <a:rPr lang="ru-RU" dirty="0"/>
              <a:t> не знает, в каком контейнере находятся искомые элементы. Более того, </a:t>
            </a:r>
            <a:r>
              <a:rPr lang="ru-RU" dirty="0" err="1"/>
              <a:t>remove</a:t>
            </a:r>
            <a:r>
              <a:rPr lang="ru-RU" dirty="0"/>
              <a:t> не может самостоятельно определить этот контейнер, поскольку не существует способа перехода от итератора к контейнеру, соответствующему ему. Попробуем разобраться, как происходит удаление элементов из контейнера. Существует только один способ — вызов соответствующей функции контейнера, почти всегда некоторой разновидности </a:t>
            </a:r>
            <a:r>
              <a:rPr lang="ru-RU" dirty="0" err="1"/>
              <a:t>erase</a:t>
            </a:r>
            <a:r>
              <a:rPr lang="ru-RU" dirty="0"/>
              <a:t> (контейнер </a:t>
            </a:r>
            <a:r>
              <a:rPr lang="ru-RU" dirty="0" err="1"/>
              <a:t>list</a:t>
            </a:r>
            <a:r>
              <a:rPr lang="ru-RU" dirty="0"/>
              <a:t> содержит пару функций удаления элементов, имена которых не содержат </a:t>
            </a:r>
            <a:r>
              <a:rPr lang="ru-RU" dirty="0" err="1"/>
              <a:t>erase</a:t>
            </a:r>
            <a:r>
              <a:rPr lang="ru-RU" dirty="0"/>
              <a:t>). Поскольку удаление элемента из контейнера может производиться только вызовом функции данного контейнера, а алгоритм </a:t>
            </a:r>
            <a:r>
              <a:rPr lang="ru-RU" dirty="0" err="1"/>
              <a:t>remove</a:t>
            </a:r>
            <a:r>
              <a:rPr lang="ru-RU" dirty="0"/>
              <a:t> не может определить, с каким контейнером он работает, значит, алгоритм </a:t>
            </a:r>
            <a:r>
              <a:rPr lang="ru-RU" dirty="0" err="1"/>
              <a:t>remove</a:t>
            </a:r>
            <a:r>
              <a:rPr lang="ru-RU" dirty="0"/>
              <a:t> не может удалять элементы из контейнера. Этим объясняется тот удивительный факт, что вызов </a:t>
            </a:r>
            <a:r>
              <a:rPr lang="ru-RU" dirty="0" err="1"/>
              <a:t>remove</a:t>
            </a:r>
            <a:r>
              <a:rPr lang="ru-RU" dirty="0"/>
              <a:t> не изменяет количества элементов в контейнере:</a:t>
            </a:r>
          </a:p>
          <a:p>
            <a:r>
              <a:rPr lang="ru-RU" dirty="0"/>
              <a:t>Чтобы понять смысл происходящего, необходимо запомнить следующее: Алгоритм </a:t>
            </a:r>
            <a:r>
              <a:rPr lang="ru-RU" dirty="0" err="1"/>
              <a:t>remove</a:t>
            </a:r>
            <a:r>
              <a:rPr lang="ru-RU" dirty="0"/>
              <a:t> «по настоящему» ничего не удаляет, потому что не может. На всякий случай повторю: …потому что не может! Алгоритм </a:t>
            </a:r>
            <a:r>
              <a:rPr lang="ru-RU" dirty="0" err="1"/>
              <a:t>remove</a:t>
            </a:r>
            <a:r>
              <a:rPr lang="ru-RU" dirty="0"/>
              <a:t> не знает, из какого контейнера он должен удалять элементы, а без этого он не может вызвать функцию «настоящего» удаления. Итак, теперь вы знаете, чего алгоритм </a:t>
            </a:r>
            <a:r>
              <a:rPr lang="ru-RU" dirty="0" err="1"/>
              <a:t>remove</a:t>
            </a:r>
            <a:r>
              <a:rPr lang="ru-RU" dirty="0"/>
              <a:t> сделать не может и по каким причинам. Остается понять, что же он все-таки делает. В общих чертах </a:t>
            </a:r>
            <a:r>
              <a:rPr lang="ru-RU" dirty="0" err="1"/>
              <a:t>remove</a:t>
            </a:r>
            <a:r>
              <a:rPr lang="ru-RU" dirty="0"/>
              <a:t> перемещает элементы в заданном интервале до тех пор, пока все «оставшиеся» элементы не окажутся в начале интервала (с сохранением их относительного порядка). Алгоритм возвращает итератор, указывающий на позицию за последним «оставшимся» элементом. Таким образом, возвращаемое значение можно интерпретировать как новый «логический конец» интервала.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рассмотренном выше примере вектор v перед вызовом </a:t>
            </a:r>
            <a:r>
              <a:rPr lang="ru-RU" dirty="0" err="1"/>
              <a:t>remove</a:t>
            </a:r>
            <a:r>
              <a:rPr lang="ru-RU" dirty="0"/>
              <a:t> выглядел следующим образом:</a:t>
            </a:r>
          </a:p>
          <a:p>
            <a:r>
              <a:rPr lang="ru-RU" dirty="0"/>
              <a:t>Предположим, возвращаемое значение </a:t>
            </a:r>
            <a:r>
              <a:rPr lang="ru-RU" dirty="0" err="1"/>
              <a:t>remove</a:t>
            </a:r>
            <a:r>
              <a:rPr lang="ru-RU" dirty="0"/>
              <a:t> сохраняется в новом итераторе с именем </a:t>
            </a:r>
            <a:r>
              <a:rPr lang="ru-RU" dirty="0" err="1"/>
              <a:t>newEnd</a:t>
            </a:r>
            <a:r>
              <a:rPr lang="ru-RU" dirty="0"/>
              <a:t>: </a:t>
            </a:r>
            <a:endParaRPr lang="en-US" dirty="0"/>
          </a:p>
          <a:p>
            <a:r>
              <a:rPr lang="ru-RU" dirty="0"/>
              <a:t>Вопросительными знаками отмечены значения элементов, «концептуально» удаленных из v, но продолжающих благополучно существовать. Раз «оставшиеся» элементы v находятся между </a:t>
            </a:r>
            <a:r>
              <a:rPr lang="ru-RU" dirty="0" err="1"/>
              <a:t>v.begin</a:t>
            </a:r>
            <a:r>
              <a:rPr lang="ru-RU" dirty="0"/>
              <a:t>() и </a:t>
            </a:r>
            <a:r>
              <a:rPr lang="ru-RU" dirty="0" err="1"/>
              <a:t>newEnd</a:t>
            </a:r>
            <a:r>
              <a:rPr lang="ru-RU" dirty="0"/>
              <a:t>, было бы логично предположить, что «удаленные» элементы будут находиться между </a:t>
            </a:r>
            <a:r>
              <a:rPr lang="ru-RU" dirty="0" err="1"/>
              <a:t>newEnd</a:t>
            </a:r>
            <a:r>
              <a:rPr lang="ru-RU" dirty="0"/>
              <a:t> и </a:t>
            </a:r>
            <a:r>
              <a:rPr lang="ru-RU" dirty="0" err="1"/>
              <a:t>v.end</a:t>
            </a:r>
            <a:r>
              <a:rPr lang="ru-RU" dirty="0"/>
              <a:t>(). Но это не так! Присутствие «удаленных» элементов в v вообще не гарантировано. Алгоритм </a:t>
            </a:r>
            <a:r>
              <a:rPr lang="ru-RU" dirty="0" err="1"/>
              <a:t>remove</a:t>
            </a:r>
            <a:r>
              <a:rPr lang="ru-RU" dirty="0"/>
              <a:t> не изменяет порядок элементов в интервале так, чтобы «удаленные» элементы сгруппировались в конце — он перемещает «остающиеся» элементы в начало. Хотя в Стандарте такое требование отсутствует, элементы за новым логическим концом интервала обычно сохраняют свои старые значения.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 всех известных мне реализациях после вызова </a:t>
            </a:r>
            <a:r>
              <a:rPr lang="ru-RU" dirty="0" err="1"/>
              <a:t>remove</a:t>
            </a:r>
            <a:r>
              <a:rPr lang="ru-RU" dirty="0"/>
              <a:t> вектор v выглядит так: Как видите, два значения «99», ранее существовавших в v, исчезли, а одно осталось. В общем случае после вызова </a:t>
            </a:r>
            <a:r>
              <a:rPr lang="ru-RU" dirty="0" err="1"/>
              <a:t>remove</a:t>
            </a:r>
            <a:r>
              <a:rPr lang="ru-RU" dirty="0"/>
              <a:t> элементы, удаленные из интервала, могут остаться в нем, а могут исчезнуть. Многие программисты находят это странным, но почему? Вы просите </a:t>
            </a:r>
            <a:r>
              <a:rPr lang="ru-RU" dirty="0" err="1"/>
              <a:t>remove</a:t>
            </a:r>
            <a:r>
              <a:rPr lang="ru-RU" dirty="0"/>
              <a:t> убрать некоторые элементы, алгоритм выполняет вашу просьбу. Вы же не просили разместить удаленные значения в особом месте для последующего использования… Так в чем проблема? (Чтобы предотвратить потерю значений, вместо </a:t>
            </a:r>
            <a:r>
              <a:rPr lang="ru-RU" dirty="0" err="1"/>
              <a:t>remove</a:t>
            </a:r>
            <a:r>
              <a:rPr lang="ru-RU" dirty="0"/>
              <a:t> лучше воспользоваться алгоритмом </a:t>
            </a:r>
            <a:r>
              <a:rPr lang="ru-RU" dirty="0" err="1"/>
              <a:t>partition</a:t>
            </a:r>
            <a:r>
              <a:rPr lang="ru-RU" dirty="0"/>
              <a:t>, описанным в совете 31.)</a:t>
            </a:r>
            <a:endParaRPr lang="en-US" dirty="0"/>
          </a:p>
          <a:p>
            <a:r>
              <a:rPr lang="ru-RU" dirty="0"/>
              <a:t>На первый взгляд поведение </a:t>
            </a:r>
            <a:r>
              <a:rPr lang="ru-RU" dirty="0" err="1"/>
              <a:t>remove</a:t>
            </a:r>
            <a:r>
              <a:rPr lang="ru-RU" dirty="0"/>
              <a:t> выглядит довольно странно, но оно является прямым следствием принципа работы алгоритма. Во внутренней реализации </a:t>
            </a:r>
            <a:r>
              <a:rPr lang="ru-RU" dirty="0" err="1"/>
              <a:t>remove</a:t>
            </a:r>
            <a:r>
              <a:rPr lang="ru-RU" dirty="0"/>
              <a:t> перебирает содержимое интервала и перезаписывает «удаляемые» значения «сохраняемыми». Перезапись реализуется посредством присваивания. Алгоритм </a:t>
            </a:r>
            <a:r>
              <a:rPr lang="ru-RU" dirty="0" err="1"/>
              <a:t>remove</a:t>
            </a:r>
            <a:r>
              <a:rPr lang="ru-RU" dirty="0"/>
              <a:t> можно рассматривать как разновидность уплотнения, при этом удаляемые значения играют роль «пустот», заполняемых в процессе уплотнения. </a:t>
            </a:r>
            <a:endParaRPr lang="en-US" dirty="0"/>
          </a:p>
          <a:p>
            <a:r>
              <a:rPr lang="ru-RU" dirty="0"/>
              <a:t>Опишем, что происходит с вектором v из нашего примера. 1. Алгоритм </a:t>
            </a:r>
            <a:r>
              <a:rPr lang="ru-RU" dirty="0" err="1"/>
              <a:t>remove</a:t>
            </a:r>
            <a:r>
              <a:rPr lang="ru-RU" dirty="0"/>
              <a:t> анализирует v[0], видит, что данный элемент не должен удаляться, и перемещается к v[1]. То же самое происходит с элементами v[1] и v[2]. 2. Алгоритм определяет, что элемент v[3] подлежит удалению, запоминает этот факт и переходит к v[4]. Фактически v[3] рассматривается как «дыра», подлежащая заполнению. 3. Значение v[4] необходимо сохранить, поэтому алгоритм присваивает v[4] элементу v[3], запоминает, что v[4] подлежит перезаписи, и переходит к v[5]. Если продолжить аналогию с уплотнением, элемент v[3] «заполняется» значением v[4], а на месте v[4] образуется новая «дыра». 4. Элемент v[5] исключается, поэтому алгоритм игнорирует его и переходит к v[6]. При этом он продолжает помнить, что на месте v[4] остается «дыра», которую нужно заполнить. 5. Элемент v[6] сохраняется, поэтому алгоритм присваивает v[6] элементу v[4], вспоминает, что следующая «дыра» находится на месте v[5], и переходит к v[7]. 6. Аналогичным образом анализируются элементы v[7], v[8] и v[9]. Значение v[7] присваивается элементу v[5], а значение v[8] присваивается элементу v[6]. Элемент v[9] игнорируется, поскольку находящееся в нем значение подлежит удалению. 7. Алгоритм возвращает итератор для элемента, следующего за последним «оставшимся». В данном примере это элемент v[7]. Перемещения элементов в векторе v выглядят следующим образом: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27.09.2023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27.09.2023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27.09.2023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E32BB-457E-4C07-AD50-08F18931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707B4-4872-46B0-9257-D7D64B8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Входные данные – в единственной строке входного файла (задаваемого первым аргументом командной строки) находится последовательность, содержащая произвольную комбинацию 0 и 1, разделенных пробелами.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Вывод – файл (задаваемый вторым аргументом командной строки), в котором записаны два числа — количество последовательностей из 0 и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Пример: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Примечание: </a:t>
            </a:r>
            <a:r>
              <a:rPr lang="en-US" sz="1800" dirty="0"/>
              <a:t>unique() </a:t>
            </a:r>
            <a:r>
              <a:rPr lang="ru-RU" sz="1800" dirty="0"/>
              <a:t>и </a:t>
            </a:r>
            <a:r>
              <a:rPr lang="en-US" sz="1800" dirty="0"/>
              <a:t>count()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14726C-4941-4077-98CD-2AAF4F7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27BDC07-BC67-4E36-97F5-AB39BD38F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47711"/>
              </p:ext>
            </p:extLst>
          </p:nvPr>
        </p:nvGraphicFramePr>
        <p:xfrm>
          <a:off x="1763688" y="2787774"/>
          <a:ext cx="3744417" cy="113523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99937431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86380006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1750880470"/>
                    </a:ext>
                  </a:extLst>
                </a:gridCol>
              </a:tblGrid>
              <a:tr h="518019"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№</a:t>
                      </a:r>
                    </a:p>
                  </a:txBody>
                  <a:tcPr marL="190500" marR="19050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OUTPUT.TXT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28031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1 0 1 1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2 1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92969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0 0 0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0 1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54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AEBB7-D2E2-430D-98AB-F84FECA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A50FB-3263-4690-A9E0-DC73D32E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Входные данные – первая строка входного файла (задаваемого первым аргументом командной строки) содержит одно четное натуральное число N</a:t>
            </a:r>
            <a:r>
              <a:rPr lang="en-US" sz="1800" dirty="0"/>
              <a:t>. </a:t>
            </a:r>
            <a:r>
              <a:rPr lang="ru-RU" sz="1800" dirty="0"/>
              <a:t>Вторая строка входного файла содержит ровно N чисел</a:t>
            </a:r>
            <a:r>
              <a:rPr lang="en-US" sz="1800" dirty="0"/>
              <a:t> </a:t>
            </a:r>
            <a:r>
              <a:rPr lang="ru-RU" sz="1800" dirty="0"/>
              <a:t>– числа, написанные на игральных карточках. Все числа в строке разделяются одиночными пробелами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Вывод – файл (задаваемый вторым аргументом командной строки), в котором записано одно целое число – максимальный выигрыш, который можно получить.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Пример: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Примечание: </a:t>
            </a:r>
            <a:r>
              <a:rPr lang="en-US" sz="1800" dirty="0"/>
              <a:t>sort(), </a:t>
            </a:r>
            <a:r>
              <a:rPr lang="en-US" sz="1800" dirty="0" err="1"/>
              <a:t>partial_sort</a:t>
            </a:r>
            <a:r>
              <a:rPr lang="en-US" sz="1800" dirty="0"/>
              <a:t>(), accumulate(), std::greater,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595AAE-7894-4F88-83E9-EB3AFD7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C1DDF1F-6411-4BD2-9244-3E0626213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57046"/>
              </p:ext>
            </p:extLst>
          </p:nvPr>
        </p:nvGraphicFramePr>
        <p:xfrm>
          <a:off x="1835696" y="3110086"/>
          <a:ext cx="3528392" cy="1295400"/>
        </p:xfrm>
        <a:graphic>
          <a:graphicData uri="http://schemas.openxmlformats.org/drawingml/2006/table">
            <a:tbl>
              <a:tblPr/>
              <a:tblGrid>
                <a:gridCol w="594287">
                  <a:extLst>
                    <a:ext uri="{9D8B030D-6E8A-4147-A177-3AD203B41FA5}">
                      <a16:colId xmlns:a16="http://schemas.microsoft.com/office/drawing/2014/main" val="538845667"/>
                    </a:ext>
                  </a:extLst>
                </a:gridCol>
                <a:gridCol w="1421937">
                  <a:extLst>
                    <a:ext uri="{9D8B030D-6E8A-4147-A177-3AD203B41FA5}">
                      <a16:colId xmlns:a16="http://schemas.microsoft.com/office/drawing/2014/main" val="1718841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56323960"/>
                    </a:ext>
                  </a:extLst>
                </a:gridCol>
              </a:tblGrid>
              <a:tr h="363698"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№</a:t>
                      </a:r>
                    </a:p>
                  </a:txBody>
                  <a:tcPr marL="190500" marR="19050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INPUT.TXT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OUTPUT.TXT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21892"/>
                  </a:ext>
                </a:extLst>
              </a:tr>
              <a:tr h="358211"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2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1 3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2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902072"/>
                  </a:ext>
                </a:extLst>
              </a:tr>
              <a:tr h="358211"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4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3 1 8 100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104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7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ED47F-12D4-4F6E-A818-F77B247F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/>
              <a:t>Последовательные контейнеры, алгоритмы, идиома </a:t>
            </a:r>
            <a:r>
              <a:rPr lang="en-US" sz="3200" dirty="0"/>
              <a:t>erase-remove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52B90E-1FE8-4C87-A91C-C408EE70D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4</a:t>
            </a:r>
          </a:p>
        </p:txBody>
      </p:sp>
    </p:spTree>
    <p:extLst>
      <p:ext uri="{BB962C8B-B14F-4D97-AF65-F5344CB8AC3E}">
        <p14:creationId xmlns:p14="http://schemas.microsoft.com/office/powerpoint/2010/main" val="37792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81AF0-EB2A-4A99-AA02-B9F30A6F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CE368-2D07-4692-9A67-5155576F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618856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2000" dirty="0"/>
              <a:t> – </a:t>
            </a:r>
            <a:r>
              <a:rPr lang="ru-RU" sz="2000" dirty="0"/>
              <a:t>динамический массив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sz="2000" dirty="0"/>
              <a:t> – двусторонняя очередь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000" dirty="0"/>
              <a:t> – двусвязный список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dirty="0"/>
              <a:t> (C++11)</a:t>
            </a:r>
            <a:r>
              <a:rPr lang="ru-RU" sz="2000" dirty="0"/>
              <a:t> – фиксированный массив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r>
              <a:rPr lang="en-US" sz="2000" dirty="0"/>
              <a:t> (C++11)</a:t>
            </a:r>
            <a:r>
              <a:rPr lang="ru-RU" sz="2000" dirty="0"/>
              <a:t> – односвязный список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DCE786-5420-4C49-A9F4-B472BF46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++ Standard Library Sequence Containers | hacking C++">
            <a:extLst>
              <a:ext uri="{FF2B5EF4-FFF2-40B4-BE49-F238E27FC236}">
                <a16:creationId xmlns:a16="http://schemas.microsoft.com/office/drawing/2014/main" id="{9B1B8AB8-106A-428B-A920-9BA29563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6" y="1200150"/>
            <a:ext cx="4038744" cy="25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F78FC-0412-453F-A037-00F72929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8EDA0-B1BD-4B2F-ADC6-53C1D128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Алгоритмы STL реализованы в виде глобальных функций, которые работают с использованием итераторов.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Это означает, что каждый алгоритм нужно реализовать всего лишь один раз, и он будет работать со всеми контейнерами, которые предоставляют набор итераторов.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https://en.cppreference.com/w/cpp/algorithm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5D3817-BFB0-4478-A4EF-6735074E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5D3817-BFB0-4478-A4EF-6735074E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C++ Cheat Sheets &amp; Infographics | hacking C++">
            <a:extLst>
              <a:ext uri="{FF2B5EF4-FFF2-40B4-BE49-F238E27FC236}">
                <a16:creationId xmlns:a16="http://schemas.microsoft.com/office/drawing/2014/main" id="{D6FF10CE-1F14-4B30-B8BB-C3FFCDD81F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20" y="654120"/>
            <a:ext cx="5828411" cy="43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B78959F-96BC-4BDE-9302-1019D1A3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001"/>
            <a:ext cx="6692032" cy="478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0E056-AC5D-4912-A7DB-094ABC18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std::remove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763A8-58A6-4C6C-B987-536E666C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5726"/>
            <a:ext cx="5122912" cy="250202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           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64DB1-6B5D-41E3-BFC8-4EEBFDAF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AFF2A6-F6A0-49F5-8150-06C63B684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50"/>
          <a:stretch/>
        </p:blipFill>
        <p:spPr>
          <a:xfrm>
            <a:off x="377788" y="1143000"/>
            <a:ext cx="8388424" cy="991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031CF-E60B-41D0-B07F-C786D58F0D9F}"/>
              </a:ext>
            </a:extLst>
          </p:cNvPr>
          <p:cNvSpPr txBox="1"/>
          <p:nvPr/>
        </p:nvSpPr>
        <p:spPr>
          <a:xfrm>
            <a:off x="6156176" y="3606738"/>
            <a:ext cx="1440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10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D35A1-C30B-4C0A-B163-4BCAD6608239}"/>
              </a:ext>
            </a:extLst>
          </p:cNvPr>
          <p:cNvSpPr txBox="1"/>
          <p:nvPr/>
        </p:nvSpPr>
        <p:spPr>
          <a:xfrm>
            <a:off x="6156176" y="4299942"/>
            <a:ext cx="1440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3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2D363B-5635-4AE7-9840-09631F7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95FF0-9D31-4D72-89DC-714DB1F7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49" y="555526"/>
            <a:ext cx="4347701" cy="11693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06B608-8EFB-4325-8D12-1E3F67A7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177" y="3219822"/>
            <a:ext cx="4125645" cy="1791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C0947-B5F9-4FF8-B2C0-0B434EC5212B}"/>
              </a:ext>
            </a:extLst>
          </p:cNvPr>
          <p:cNvSpPr txBox="1"/>
          <p:nvPr/>
        </p:nvSpPr>
        <p:spPr>
          <a:xfrm>
            <a:off x="2051720" y="2387084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vector::iterator </a:t>
            </a:r>
            <a:r>
              <a:rPr lang="en-US" dirty="0" err="1"/>
              <a:t>newEnd</a:t>
            </a:r>
            <a:r>
              <a:rPr lang="en-US" dirty="0"/>
              <a:t>(remove(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99));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1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892-94DC-412F-909F-0192AEEE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5EB8A9-A1FF-4EB3-BB36-C1B28E46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508D95-94EB-4726-BBA5-9965065F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1630"/>
            <a:ext cx="2836943" cy="12886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074513-2A76-4485-90DF-4DDB8A9B3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83139"/>
            <a:ext cx="2935167" cy="878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344C7-3FBE-4A93-A389-EA7A203CA818}"/>
              </a:ext>
            </a:extLst>
          </p:cNvPr>
          <p:cNvSpPr txBox="1"/>
          <p:nvPr/>
        </p:nvSpPr>
        <p:spPr>
          <a:xfrm>
            <a:off x="457200" y="3320380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	// 7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89034-5CB1-4FBE-8D83-8CCB45FE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алгоритмы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CAC59-82D5-4745-B32C-34569B19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InputIt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first,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InputIt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last,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value)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подсчет количества значений, соответствующих заданному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ForwardIt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first,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ForwardIt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last)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делает последовательность уникальной (работает аналогично </a:t>
            </a:r>
            <a:r>
              <a:rPr lang="en-US" sz="1800" dirty="0">
                <a:solidFill>
                  <a:srgbClr val="24292E"/>
                </a:solidFill>
              </a:rPr>
              <a:t>std::remove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)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RandomIt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first,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RandomIt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last)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сортирует элементы в диапазоне в порядке </a:t>
            </a:r>
            <a:r>
              <a:rPr lang="ru-RU" sz="1800" b="0" dirty="0" err="1">
                <a:solidFill>
                  <a:srgbClr val="24292E"/>
                </a:solidFill>
                <a:effectLst/>
              </a:rPr>
              <a:t>неубывания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partial_sort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RandomIt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first,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RandomIt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middle,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RandomIt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last)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сортирует элементы так, что </a:t>
            </a:r>
            <a:r>
              <a:rPr lang="ru-RU" sz="1800" dirty="0">
                <a:solidFill>
                  <a:srgbClr val="24292E"/>
                </a:solidFill>
              </a:rPr>
              <a:t>меньшие </a:t>
            </a:r>
            <a:r>
              <a:rPr lang="en-US" sz="1800" dirty="0">
                <a:solidFill>
                  <a:srgbClr val="24292E"/>
                </a:solidFill>
              </a:rPr>
              <a:t>middle - first </a:t>
            </a:r>
            <a:r>
              <a:rPr lang="ru-RU" sz="1800" dirty="0">
                <a:solidFill>
                  <a:srgbClr val="24292E"/>
                </a:solidFill>
              </a:rPr>
              <a:t>элементов из диапазона </a:t>
            </a:r>
            <a:r>
              <a:rPr lang="en-US" sz="1800" dirty="0">
                <a:solidFill>
                  <a:srgbClr val="24292E"/>
                </a:solidFill>
              </a:rPr>
              <a:t>[first, last]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 оказываются в диапазоне 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[first, middle]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InputIt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first,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InputIt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last, T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подсчитывает сумму значений в диапазоне (</a:t>
            </a:r>
            <a:r>
              <a:rPr lang="en-US" sz="1800" b="0" dirty="0" err="1">
                <a:solidFill>
                  <a:srgbClr val="24292E"/>
                </a:solidFill>
                <a:effectLst/>
              </a:rPr>
              <a:t>init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 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начальное значений)</a:t>
            </a:r>
            <a:endParaRPr lang="en-US" sz="1800" b="0" dirty="0">
              <a:solidFill>
                <a:srgbClr val="24292E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AFCBD-A925-4C95-AFEB-1034A156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5922</TotalTime>
  <Words>860</Words>
  <Application>Microsoft Office PowerPoint</Application>
  <PresentationFormat>Экран (16:9)</PresentationFormat>
  <Paragraphs>92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Wingdings</vt:lpstr>
      <vt:lpstr>Ясность</vt:lpstr>
      <vt:lpstr>Методы и стандарты программирования </vt:lpstr>
      <vt:lpstr>Последовательные контейнеры, алгоритмы, идиома erase-remove</vt:lpstr>
      <vt:lpstr>Последовательные контейнеры STL</vt:lpstr>
      <vt:lpstr>Алгоритмы STL</vt:lpstr>
      <vt:lpstr>Презентация PowerPoint</vt:lpstr>
      <vt:lpstr>std::remove</vt:lpstr>
      <vt:lpstr>Презентация PowerPoint</vt:lpstr>
      <vt:lpstr>Идиома erase-remove</vt:lpstr>
      <vt:lpstr>Еще алгоритмы STL</vt:lpstr>
      <vt:lpstr>Задача 4</vt:lpstr>
      <vt:lpstr>Задача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519</cp:revision>
  <dcterms:created xsi:type="dcterms:W3CDTF">2023-01-19T06:26:04Z</dcterms:created>
  <dcterms:modified xsi:type="dcterms:W3CDTF">2023-09-27T06:35:28Z</dcterms:modified>
</cp:coreProperties>
</file>