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sldIdLst>
    <p:sldId id="256" r:id="rId2"/>
    <p:sldId id="355" r:id="rId3"/>
    <p:sldId id="329" r:id="rId4"/>
    <p:sldId id="330" r:id="rId5"/>
    <p:sldId id="331" r:id="rId6"/>
    <p:sldId id="332" r:id="rId7"/>
    <p:sldId id="333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7BC5F1A-FD1D-46EE-A468-C2E9F44106CB}">
          <p14:sldIdLst>
            <p14:sldId id="256"/>
          </p14:sldIdLst>
        </p14:section>
        <p14:section name="Семинар 3" id="{B8013EFC-C526-4BA3-A1F6-22C6B76217AE}">
          <p14:sldIdLst/>
        </p14:section>
        <p14:section name="Семинар 4" id="{6E9FD77C-D55A-4D7F-BD84-43CDCDDA1183}">
          <p14:sldIdLst>
            <p14:sldId id="355"/>
          </p14:sldIdLst>
        </p14:section>
        <p14:section name="Семинар 5" id="{55B36719-1F83-4C86-B958-330FB54C40A4}">
          <p14:sldIdLst>
            <p14:sldId id="329"/>
            <p14:sldId id="330"/>
            <p14:sldId id="331"/>
            <p14:sldId id="332"/>
            <p14:sldId id="33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800"/>
    <a:srgbClr val="D5D541"/>
    <a:srgbClr val="FFDB05"/>
    <a:srgbClr val="EAC900"/>
    <a:srgbClr val="EEE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1291" autoAdjust="0"/>
  </p:normalViewPr>
  <p:slideViewPr>
    <p:cSldViewPr>
      <p:cViewPr varScale="1">
        <p:scale>
          <a:sx n="83" d="100"/>
          <a:sy n="83" d="100"/>
        </p:scale>
        <p:origin x="1402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1AD23-A9BC-49AE-B2EA-67CD667A4040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/>
              <a:t>вращает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52AB4-DE5D-4182-9A2A-8BB7D7D18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61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730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297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Ассоциативные контейнеры </a:t>
            </a:r>
            <a:r>
              <a:rPr lang="en-US" dirty="0" err="1"/>
              <a:t>stl</a:t>
            </a:r>
            <a:r>
              <a:rPr lang="en-US" dirty="0"/>
              <a:t>. Set – </a:t>
            </a:r>
            <a:r>
              <a:rPr lang="ru-RU" dirty="0"/>
              <a:t>ассоциативный контейнер, который хранит отсортированное множество уникальных значения типа </a:t>
            </a:r>
            <a:r>
              <a:rPr lang="en-US" dirty="0"/>
              <a:t>key</a:t>
            </a:r>
            <a:r>
              <a:rPr lang="ru-RU" dirty="0"/>
              <a:t>. </a:t>
            </a:r>
            <a:r>
              <a:rPr lang="en-US" dirty="0"/>
              <a:t>Map – </a:t>
            </a:r>
            <a:r>
              <a:rPr lang="ru-RU" dirty="0"/>
              <a:t>ассоциативный контейнер, хранящий множество пар «ключ-значение». Ключи должны быть уникальными и элементы в контейнеры отсортированы по ключу. </a:t>
            </a:r>
            <a:r>
              <a:rPr lang="en-US" dirty="0"/>
              <a:t>Set </a:t>
            </a:r>
            <a:r>
              <a:rPr lang="ru-RU" dirty="0"/>
              <a:t>и </a:t>
            </a:r>
            <a:r>
              <a:rPr lang="en-US" dirty="0"/>
              <a:t>Map </a:t>
            </a:r>
            <a:r>
              <a:rPr lang="ru-RU" dirty="0"/>
              <a:t>реализованы с использованием структуры данных «красно-черное дерево». Варианты </a:t>
            </a:r>
            <a:r>
              <a:rPr lang="en-US" dirty="0"/>
              <a:t>unordered </a:t>
            </a:r>
            <a:r>
              <a:rPr lang="ru-RU" dirty="0"/>
              <a:t>не предусматривают сортировку элементов, как можно догадаться из названия, и реализованы посредством хэш-таблиц. «Мульти»-варианты позволяют хранить повторы.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91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Функциональный объект является экземпляром класса С++, в котором определён 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operator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()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 Если вы определите </a:t>
            </a:r>
            <a:r>
              <a:rPr lang="ru-RU" b="1" dirty="0" err="1">
                <a:effectLst/>
              </a:rPr>
              <a:t>operator</a:t>
            </a:r>
            <a:r>
              <a:rPr lang="ru-RU" b="1" dirty="0">
                <a:effectLst/>
              </a:rPr>
              <a:t>()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для C++ класса, то вы получите объект, который действует как функция, но может также хранить состояние. </a:t>
            </a: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Предикаты – функторы с возвращаемым значением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bool.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Используются в алгоритмах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сортировок, поиска, с 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_if (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find_if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erase_if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..)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ru-RU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ru-RU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Предикаты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позволяют без изменения шаблона изменять критерии сравнения элементов контейнера и другие подобные действия. У предикатов объект-функция возвращает значение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Функция 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callbackfn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(n)) 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передает функции анонимный экземпляр класса 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Аргумент его конструктора содержит информацию, включаемую в «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псевдозамыкание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», которое поддерживается переменными класса 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Выражение 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 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может показаться обычным вызовом функции, но на самом деле в нем вызывается операторная функция 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operator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 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класса </a:t>
            </a:r>
            <a:r>
              <a:rPr lang="ru-RU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b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476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487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Лямбда-функции 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представляют более краткий компактный синтаксис для определения объектов-функций. Каждый раз, когда компилятор встречает лямбда-выражение, он генерирует новый тип класса, который представляет объект-функцию. причем вместо возвращаемого типа применяется слово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auto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То есть компилятор сам выводит возвращаемый тип, который может быть </a:t>
            </a:r>
            <a:r>
              <a:rPr lang="ru-RU" dirty="0" err="1"/>
              <a:t>void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а может представлять какой-то определенный тип.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Для лямбда-функций без параметров вы можете опустить пустой список параметров ().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Лямбда-выражение можно определить как переменную: </a:t>
            </a:r>
            <a:r>
              <a:rPr lang="en-US" dirty="0"/>
              <a:t>auto hello { [](){std::</a:t>
            </a:r>
            <a:r>
              <a:rPr lang="en-US" dirty="0" err="1"/>
              <a:t>cout</a:t>
            </a:r>
            <a:r>
              <a:rPr lang="en-US" dirty="0"/>
              <a:t> &lt;&lt; "Hello"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/>
              <a:t>&lt;&lt; std::</a:t>
            </a:r>
            <a:r>
              <a:rPr lang="en-US" dirty="0" err="1"/>
              <a:t>endl</a:t>
            </a:r>
            <a:r>
              <a:rPr lang="en-US" dirty="0"/>
              <a:t>;} };</a:t>
            </a:r>
            <a:endParaRPr lang="ru-RU" dirty="0"/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Стоит отметить, что по умолчанию компилятор сам определяет, значение какого именно типа будет возвращаться из лямбды. Однако мы также можем явным образом указать возвращаемый тип: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770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 err="1">
                <a:solidFill>
                  <a:srgbClr val="4A4A4A"/>
                </a:solidFill>
                <a:effectLst/>
                <a:latin typeface="Georgia" panose="02040502050405020303" pitchFamily="18" charset="0"/>
              </a:rPr>
              <a:t>partition</a:t>
            </a:r>
            <a:r>
              <a:rPr lang="ru-RU" b="0" i="0" dirty="0">
                <a:solidFill>
                  <a:srgbClr val="4A4A4A"/>
                </a:solidFill>
                <a:effectLst/>
                <a:latin typeface="Georgia" panose="02040502050405020303" pitchFamily="18" charset="0"/>
              </a:rPr>
              <a:t>() переупорядочивает элементы в диапазоне [</a:t>
            </a:r>
            <a:r>
              <a:rPr lang="ru-RU" b="0" i="0" dirty="0" err="1">
                <a:solidFill>
                  <a:srgbClr val="4A4A4A"/>
                </a:solidFill>
                <a:effectLst/>
                <a:latin typeface="Georgia" panose="02040502050405020303" pitchFamily="18" charset="0"/>
              </a:rPr>
              <a:t>first,last</a:t>
            </a:r>
            <a:r>
              <a:rPr lang="ru-RU" b="0" i="0" dirty="0">
                <a:solidFill>
                  <a:srgbClr val="4A4A4A"/>
                </a:solidFill>
                <a:effectLst/>
                <a:latin typeface="Georgia" panose="02040502050405020303" pitchFamily="18" charset="0"/>
              </a:rPr>
              <a:t>). Все элементы, для которых предикат </a:t>
            </a:r>
            <a:r>
              <a:rPr lang="ru-RU" b="0" i="0" dirty="0" err="1">
                <a:solidFill>
                  <a:srgbClr val="4A4A4A"/>
                </a:solidFill>
                <a:effectLst/>
                <a:latin typeface="Georgia" panose="02040502050405020303" pitchFamily="18" charset="0"/>
              </a:rPr>
              <a:t>pred</a:t>
            </a:r>
            <a:r>
              <a:rPr lang="ru-RU" b="0" i="0" dirty="0">
                <a:solidFill>
                  <a:srgbClr val="4A4A4A"/>
                </a:solidFill>
                <a:effectLst/>
                <a:latin typeface="Georgia" panose="02040502050405020303" pitchFamily="18" charset="0"/>
              </a:rPr>
              <a:t> равен </a:t>
            </a:r>
            <a:r>
              <a:rPr lang="ru-RU" b="0" i="0" dirty="0" err="1">
                <a:solidFill>
                  <a:srgbClr val="4A4A4A"/>
                </a:solidFill>
                <a:effectLst/>
                <a:latin typeface="Georgia" panose="02040502050405020303" pitchFamily="18" charset="0"/>
              </a:rPr>
              <a:t>true</a:t>
            </a:r>
            <a:r>
              <a:rPr lang="ru-RU" b="0" i="0" dirty="0">
                <a:solidFill>
                  <a:srgbClr val="4A4A4A"/>
                </a:solidFill>
                <a:effectLst/>
                <a:latin typeface="Georgia" panose="02040502050405020303" pitchFamily="18" charset="0"/>
              </a:rPr>
              <a:t>, помещаются перед элементами, для которых он равен </a:t>
            </a:r>
            <a:r>
              <a:rPr lang="ru-RU" b="0" i="0" dirty="0" err="1">
                <a:solidFill>
                  <a:srgbClr val="4A4A4A"/>
                </a:solidFill>
                <a:effectLst/>
                <a:latin typeface="Georgia" panose="02040502050405020303" pitchFamily="18" charset="0"/>
              </a:rPr>
              <a:t>false</a:t>
            </a:r>
            <a:r>
              <a:rPr lang="ru-RU" b="0" i="0" dirty="0">
                <a:solidFill>
                  <a:srgbClr val="4A4A4A"/>
                </a:solidFill>
                <a:effectLst/>
                <a:latin typeface="Georgia" panose="02040502050405020303" pitchFamily="18" charset="0"/>
              </a:rPr>
              <a:t>.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162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Если надо получить все внешние переменные из области, где определено лямбда-выражение, по значению, то в квадратных скобках указывается символ "равно" =. Но в этом случае в лямбда-выражении значения внешних переменных изменить нельзя. Стоит отметить, что хотя мы не можем изменить внешнюю переменную, но мы можем передать по значению указатель на внешнюю переменную и через этот указатель внутри лямбда-выражения изменить значение переменной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Если надо получить внешние переменные по ссылке, то в квадратных скобках указывается символ амперсанда &amp;. В этом случае лямбда-выражение может изменять значения этих переменных:</a:t>
            </a: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Но иногда бывает необходимо изменять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изменять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копию переменной, которую использует лямбда-выражение, а не саму внешнюю переменную. В этом случае мы можем поставить после списка параметров ключевое слово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mutable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386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ru-RU" dirty="0">
                <a:effectLst/>
                <a:latin typeface="inherit"/>
              </a:rPr>
              <a:t>Замыкания (</a:t>
            </a:r>
            <a:r>
              <a:rPr lang="ru-RU" dirty="0" err="1">
                <a:effectLst/>
                <a:latin typeface="inherit"/>
              </a:rPr>
              <a:t>closure</a:t>
            </a:r>
            <a:r>
              <a:rPr lang="ru-RU" dirty="0">
                <a:effectLst/>
                <a:latin typeface="inherit"/>
              </a:rPr>
              <a:t>) представляет собой объект времени выполнения, создаваемый лямбда выражением. В зависимости от режима захвата замыкания хранят копии ссылок на захваченные объекты.</a:t>
            </a:r>
          </a:p>
          <a:p>
            <a:pPr algn="l" fontAlgn="base"/>
            <a:r>
              <a:rPr lang="ru-RU" b="0" i="0" dirty="0">
                <a:solidFill>
                  <a:srgbClr val="232629"/>
                </a:solidFill>
                <a:effectLst/>
                <a:latin typeface="-apple-system"/>
              </a:rPr>
              <a:t>Лямбда выражение - это код, то есть то, что написал программист буковками.</a:t>
            </a:r>
          </a:p>
          <a:p>
            <a:pPr algn="l" fontAlgn="base"/>
            <a:r>
              <a:rPr lang="ru-RU" b="0" i="0" dirty="0">
                <a:solidFill>
                  <a:srgbClr val="232629"/>
                </a:solidFill>
                <a:effectLst/>
                <a:latin typeface="-apple-system"/>
              </a:rPr>
              <a:t>то есть, все, что написано в вопросе - это лямбды. Но когда этот код выполняется и создается объект (у которого </a:t>
            </a:r>
            <a:r>
              <a:rPr lang="ru-RU" b="0" i="0" dirty="0" err="1">
                <a:solidFill>
                  <a:srgbClr val="232629"/>
                </a:solidFill>
                <a:effectLst/>
                <a:latin typeface="-apple-system"/>
              </a:rPr>
              <a:t>лямда</a:t>
            </a:r>
            <a:r>
              <a:rPr lang="ru-RU" b="0" i="0" dirty="0">
                <a:solidFill>
                  <a:srgbClr val="232629"/>
                </a:solidFill>
                <a:effectLst/>
                <a:latin typeface="-apple-system"/>
              </a:rPr>
              <a:t> по факту является </a:t>
            </a:r>
            <a:r>
              <a:rPr lang="ru-RU" b="0" i="0" dirty="0" err="1">
                <a:solidFill>
                  <a:srgbClr val="232629"/>
                </a:solidFill>
                <a:effectLst/>
                <a:latin typeface="-apple-system"/>
              </a:rPr>
              <a:t>operator</a:t>
            </a:r>
            <a:r>
              <a:rPr lang="ru-RU" b="0" i="0" dirty="0">
                <a:solidFill>
                  <a:srgbClr val="232629"/>
                </a:solidFill>
                <a:effectLst/>
                <a:latin typeface="-apple-system"/>
              </a:rPr>
              <a:t>(), а захваченные переменные - переменными этого класса), появляется "Замыкание".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4481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Универсальное лямбда-выражение (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generic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lambda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) — это лямбда-выражение, в котором как минимум для одного параметра в качестве типа указано слово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auto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или выражения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auto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&amp;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или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const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-apple-system"/>
              </a:rPr>
              <a:t>auto</a:t>
            </a: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&amp;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Это позволяет уйти от жесткой привязки параметров к определенному типу.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511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29BF-C22A-43CD-9F90-2894FDE78B03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2CAC-3605-4CA0-B07D-F5616636060E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15B7-52D8-4812-BF7E-4E2A68001255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EA36-C13A-4EFD-A489-17C61058F01A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0B86-5F5A-44CB-A48D-C68D27158D6F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A1FD-290F-4218-944C-9DDB7AC3C082}" type="datetime1">
              <a:rPr lang="ru-RU" smtClean="0"/>
              <a:t>04.10.2023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79F9-030D-4C8E-914E-14DBC83A9B4B}" type="datetime1">
              <a:rPr lang="ru-RU" smtClean="0"/>
              <a:t>04.10.2023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8BD3-E895-4848-8541-19EDD3B1CE39}" type="datetime1">
              <a:rPr lang="ru-RU" smtClean="0"/>
              <a:t>04.10.2023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7D4-DB50-4CA1-8353-B1B50F8C2D37}" type="datetime1">
              <a:rPr lang="ru-RU" smtClean="0"/>
              <a:t>04.10.2023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8B1-BF8D-442C-B046-049FAC378703}" type="datetime1">
              <a:rPr lang="ru-RU" smtClean="0"/>
              <a:t>04.10.2023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402-4FD4-4A21-B87D-FC7317837797}" type="datetime1">
              <a:rPr lang="ru-RU" smtClean="0"/>
              <a:t>04.10.2023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63D7D9B-A655-43EF-941F-9AA9DDF20EAD}" type="datetime1">
              <a:rPr lang="ru-RU" smtClean="0"/>
              <a:t>04.10.2023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cap="small" dirty="0"/>
              <a:t>Методы и стандарты программирования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cap="small" dirty="0"/>
              <a:t>Семинары</a:t>
            </a:r>
            <a:r>
              <a:rPr lang="en-US" cap="small" dirty="0"/>
              <a:t>, </a:t>
            </a:r>
            <a:r>
              <a:rPr lang="en-US" dirty="0"/>
              <a:t>III</a:t>
            </a:r>
            <a:r>
              <a:rPr lang="ru-RU" dirty="0"/>
              <a:t> семестр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37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F0D6D2-39DA-46A9-A660-838778EF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Функторы арифметики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E4CF49-3108-48FF-889F-129DDEE43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587624"/>
          </a:xfrm>
        </p:spPr>
        <p:txBody>
          <a:bodyPr numCol="2"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std::plus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std::minus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std::multiplies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std::divides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std::modulus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std::negate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E262E8-33A7-4893-BA95-EEF599442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10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B2264-5B1D-463B-9BDB-DB450DEEE3B1}"/>
              </a:ext>
            </a:extLst>
          </p:cNvPr>
          <p:cNvSpPr txBox="1"/>
          <p:nvPr/>
        </p:nvSpPr>
        <p:spPr>
          <a:xfrm>
            <a:off x="457200" y="2818631"/>
            <a:ext cx="8507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2000" dirty="0"/>
              <a:t>В </a:t>
            </a:r>
            <a:r>
              <a:rPr lang="en-US" sz="2000" dirty="0"/>
              <a:t>C++11 </a:t>
            </a:r>
            <a:r>
              <a:rPr lang="ru-RU" sz="2000" dirty="0"/>
              <a:t>необходимо явно указывать тип</a:t>
            </a:r>
            <a:r>
              <a:rPr lang="en-US" sz="2000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std::minus&lt;Type&gt;{}</a:t>
            </a:r>
          </a:p>
          <a:p>
            <a:pPr marL="0" indent="0">
              <a:buNone/>
            </a:pPr>
            <a:r>
              <a:rPr lang="ru-RU" sz="2000" dirty="0"/>
              <a:t>В </a:t>
            </a:r>
            <a:r>
              <a:rPr lang="en-US" sz="2000" dirty="0"/>
              <a:t>C++14 </a:t>
            </a:r>
            <a:r>
              <a:rPr lang="ru-RU" sz="2000" dirty="0"/>
              <a:t>в этом нет необходимости</a:t>
            </a:r>
            <a:r>
              <a:rPr lang="en-US" sz="2000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std::minus&lt;&gt;{}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4444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C237B-6931-4E5A-8F71-A363027C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2613C5-0606-4415-95B5-D2D6F57D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03798"/>
            <a:ext cx="8147248" cy="1440160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::vector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v {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используя по умолчанию (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operator +):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accumulate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(v),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(v), 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 // 15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используя 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std::multiplies&lt;&gt;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accumulate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(v),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(v), </a:t>
            </a:r>
            <a:r>
              <a:rPr lang="en-US" sz="14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::multiplies</a:t>
            </a:r>
            <a:r>
              <a:rPr lang="en-US" sz="14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lang="en-US" sz="14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{});</a:t>
            </a:r>
            <a:r>
              <a:rPr lang="en-US" sz="14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 // 120</a:t>
            </a:r>
            <a:endParaRPr lang="en-US" sz="14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34E00C-F664-471B-B163-05B3B8EC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72C896-CFF2-4133-AF4E-3E6E7B9F1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75606"/>
            <a:ext cx="693168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3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6D177-CC93-4537-8459-A127C673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59F7D8-179A-4952-A5C9-BB66AF430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9395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/>
              <a:t>Функциональные объекты, сгенерированные компилятором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/>
              <a:t>Могут быть использованы как анонимные функции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9FDC50-04FE-4D33-8D03-D197FBEB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C3B8AB-6F68-4C1C-A66D-C5FD445A7870}"/>
              </a:ext>
            </a:extLst>
          </p:cNvPr>
          <p:cNvSpPr txBox="1"/>
          <p:nvPr/>
        </p:nvSpPr>
        <p:spPr>
          <a:xfrm>
            <a:off x="539552" y="2067694"/>
            <a:ext cx="8064896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// [</a:t>
            </a:r>
            <a:r>
              <a:rPr lang="ru-RU" sz="1600" dirty="0">
                <a:solidFill>
                  <a:srgbClr val="24292E"/>
                </a:solidFill>
                <a:latin typeface="Consolas" panose="020B0609020204030204" pitchFamily="49" charset="0"/>
              </a:rPr>
              <a:t>список захвата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]</a:t>
            </a:r>
            <a:r>
              <a:rPr lang="ru-RU" sz="1600" dirty="0">
                <a:solidFill>
                  <a:srgbClr val="24292E"/>
                </a:solidFill>
                <a:latin typeface="Consolas" panose="020B0609020204030204" pitchFamily="49" charset="0"/>
              </a:rPr>
              <a:t>(параметры) 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{ </a:t>
            </a:r>
            <a:r>
              <a:rPr lang="ru-RU" sz="1600" dirty="0">
                <a:solidFill>
                  <a:srgbClr val="24292E"/>
                </a:solidFill>
                <a:latin typeface="Consolas" panose="020B0609020204030204" pitchFamily="49" charset="0"/>
              </a:rPr>
              <a:t>код </a:t>
            </a:r>
            <a:r>
              <a:rPr lang="en-US" sz="1600" dirty="0">
                <a:solidFill>
                  <a:srgbClr val="24292E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ru-RU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          // </a:t>
            </a:r>
            <a:r>
              <a:rPr lang="ru-RU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с параметрами</a:t>
            </a:r>
            <a:endParaRPr lang="ru-RU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y) );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// explicit return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y) );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17816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77D4D-F054-4039-8A12-5FD11B8F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в алгоритмах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502537-142F-40AD-99BF-31DC817E6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443608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v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vector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sz="18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sz="18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4292E"/>
                </a:solidFill>
                <a:latin typeface="Consolas" panose="020B0609020204030204" pitchFamily="49" charset="0"/>
              </a:rPr>
              <a:t>	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){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4; 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sz="18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8BE43B-9F44-47DC-9393-0C1D210F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E8CB85-BF2C-4D24-AE75-BF50A2A03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06" y="2787775"/>
            <a:ext cx="5189414" cy="16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5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C6621-1524-4CC1-8238-873545C2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Лямбда-захваты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DE8367-92DA-461B-9473-A346D2B9A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6596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/>
              <a:t>Можно «захватывать» переменные в области видимости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 (...) {} </a:t>
            </a:r>
            <a:r>
              <a:rPr lang="en-US" sz="1800" b="0" dirty="0">
                <a:solidFill>
                  <a:srgbClr val="24292E"/>
                </a:solidFill>
                <a:effectLst/>
              </a:rPr>
              <a:t>– </a:t>
            </a:r>
            <a:r>
              <a:rPr lang="ru-RU" sz="1800" b="0" dirty="0">
                <a:solidFill>
                  <a:srgbClr val="24292E"/>
                </a:solidFill>
                <a:effectLst/>
              </a:rPr>
              <a:t>захват всего по значению</a:t>
            </a:r>
            <a:endParaRPr lang="en-US" sz="1800" b="0" dirty="0">
              <a:solidFill>
                <a:srgbClr val="24292E"/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 (...) {}</a:t>
            </a:r>
            <a:r>
              <a:rPr lang="ru-RU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24292E"/>
                </a:solidFill>
                <a:effectLst/>
              </a:rPr>
              <a:t>– захват всего по ссылке</a:t>
            </a:r>
            <a:endParaRPr lang="en-US" sz="1800" b="0" dirty="0">
              <a:solidFill>
                <a:srgbClr val="24292E"/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8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 (...) {}</a:t>
            </a:r>
            <a:r>
              <a:rPr lang="ru-RU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24292E"/>
                </a:solidFill>
                <a:effectLst/>
              </a:rPr>
              <a:t>– захват </a:t>
            </a:r>
            <a:r>
              <a:rPr lang="en-US" sz="1800" b="0" dirty="0">
                <a:solidFill>
                  <a:srgbClr val="24292E"/>
                </a:solidFill>
                <a:effectLst/>
              </a:rPr>
              <a:t>x </a:t>
            </a:r>
            <a:r>
              <a:rPr lang="ru-RU" sz="1800" b="0" dirty="0">
                <a:solidFill>
                  <a:srgbClr val="24292E"/>
                </a:solidFill>
                <a:effectLst/>
              </a:rPr>
              <a:t>по значению, </a:t>
            </a:r>
            <a:r>
              <a:rPr lang="en-US" sz="1800" b="0" dirty="0">
                <a:solidFill>
                  <a:srgbClr val="24292E"/>
                </a:solidFill>
                <a:effectLst/>
              </a:rPr>
              <a:t>y </a:t>
            </a:r>
            <a:r>
              <a:rPr lang="ru-RU" sz="1800" b="0" dirty="0">
                <a:solidFill>
                  <a:srgbClr val="24292E"/>
                </a:solidFill>
                <a:effectLst/>
              </a:rPr>
              <a:t>по ссылке</a:t>
            </a:r>
            <a:endParaRPr lang="en-US" sz="1800" b="0" dirty="0">
              <a:solidFill>
                <a:srgbClr val="24292E"/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8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 (...) {}</a:t>
            </a:r>
            <a:r>
              <a:rPr lang="ru-RU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24292E"/>
                </a:solidFill>
                <a:effectLst/>
              </a:rPr>
              <a:t>– захват всего кроме </a:t>
            </a:r>
            <a:r>
              <a:rPr lang="en-US" sz="1800" b="0" dirty="0">
                <a:solidFill>
                  <a:srgbClr val="24292E"/>
                </a:solidFill>
                <a:effectLst/>
              </a:rPr>
              <a:t>y </a:t>
            </a:r>
            <a:r>
              <a:rPr lang="ru-RU" sz="1800" b="0" dirty="0">
                <a:solidFill>
                  <a:srgbClr val="24292E"/>
                </a:solidFill>
                <a:effectLst/>
              </a:rPr>
              <a:t>по ссылке</a:t>
            </a:r>
            <a:endParaRPr lang="en-US" sz="1800" b="0" dirty="0">
              <a:solidFill>
                <a:srgbClr val="24292E"/>
              </a:solidFill>
              <a:effectLst/>
            </a:endParaRP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F569ED-A046-430F-A374-CDE680E6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4116E-0A13-4312-89D8-F77326F302C0}"/>
              </a:ext>
            </a:extLst>
          </p:cNvPr>
          <p:cNvSpPr txBox="1"/>
          <p:nvPr/>
        </p:nvSpPr>
        <p:spPr>
          <a:xfrm>
            <a:off x="483691" y="3016180"/>
            <a:ext cx="4978896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v {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[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] (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});</a:t>
            </a:r>
            <a:r>
              <a:rPr lang="en-US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// v = {3, 8, 15, 24, 35}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C5CB0-92FD-4EE1-A8CA-E640E0FA5177}"/>
              </a:ext>
            </a:extLst>
          </p:cNvPr>
          <p:cNvSpPr txBox="1"/>
          <p:nvPr/>
        </p:nvSpPr>
        <p:spPr>
          <a:xfrm>
            <a:off x="5724128" y="4443958"/>
            <a:ext cx="2304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Output: 7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4721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33F2A-FBA3-44E9-A08B-2882363A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хранить лямбда функцию?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9F4540-7AA2-43F5-BBB2-724B5769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507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dirty="0"/>
              <a:t>Тип замыкания известен только компилятору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92D368-4DAA-4AF6-8EA4-8FCDE110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15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D0E44-960E-4B2C-BBA2-4105E39C9835}"/>
              </a:ext>
            </a:extLst>
          </p:cNvPr>
          <p:cNvSpPr txBox="1"/>
          <p:nvPr/>
        </p:nvSpPr>
        <p:spPr>
          <a:xfrm>
            <a:off x="457200" y="1660782"/>
            <a:ext cx="6984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rgbClr val="FF0000"/>
                </a:solidFill>
              </a:rPr>
              <a:t>=</a:t>
            </a:r>
            <a:r>
              <a:rPr lang="en-US" sz="2200" dirty="0">
                <a:solidFill>
                  <a:srgbClr val="FF0000"/>
                </a:solidFill>
              </a:rPr>
              <a:t>&gt;</a:t>
            </a:r>
            <a:r>
              <a:rPr lang="en-US" sz="2200" dirty="0"/>
              <a:t> </a:t>
            </a:r>
            <a:r>
              <a:rPr lang="ru-RU" sz="2200" dirty="0"/>
              <a:t>используйте </a:t>
            </a:r>
            <a:r>
              <a:rPr lang="en-US" sz="2200" dirty="0">
                <a:solidFill>
                  <a:srgbClr val="FF0000"/>
                </a:solidFill>
              </a:rPr>
              <a:t>auto</a:t>
            </a:r>
            <a:r>
              <a:rPr lang="en-US" sz="2200" dirty="0"/>
              <a:t>, </a:t>
            </a:r>
            <a:r>
              <a:rPr lang="ru-RU" sz="2200" dirty="0"/>
              <a:t>для того, чтобы хранить замыкание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D5DA2-6CA4-4C20-BD47-6F17DA154657}"/>
              </a:ext>
            </a:extLst>
          </p:cNvPr>
          <p:cNvSpPr txBox="1"/>
          <p:nvPr/>
        </p:nvSpPr>
        <p:spPr>
          <a:xfrm>
            <a:off x="457200" y="2355726"/>
            <a:ext cx="6696744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v {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squ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[] (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US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x); }</a:t>
            </a:r>
          </a:p>
          <a:p>
            <a:r>
              <a:rPr lang="en-US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squ</a:t>
            </a:r>
            <a:r>
              <a:rPr lang="en-US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024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B66C5-7594-4B22-94F4-7A8334D2B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5482952" cy="742950"/>
          </a:xfrm>
        </p:spPr>
        <p:txBody>
          <a:bodyPr/>
          <a:lstStyle/>
          <a:p>
            <a:r>
              <a:rPr lang="en-US" dirty="0"/>
              <a:t>Generic </a:t>
            </a:r>
            <a:r>
              <a:rPr lang="ru-RU" dirty="0"/>
              <a:t>лямбда-функции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444509-FE52-46A6-A6A3-D207C7EB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7427168" cy="1803648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по значению</a:t>
            </a:r>
            <a:endParaRPr lang="ru-RU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[] (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y)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константная ссылка</a:t>
            </a:r>
            <a:endParaRPr lang="ru-RU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[] (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(x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y)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 err="1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неконстантная</a:t>
            </a:r>
            <a:r>
              <a:rPr lang="ru-RU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ссылка</a:t>
            </a:r>
            <a:endParaRPr lang="ru-RU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[] (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x; }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067ED9-A08F-44C8-A237-6E688EBA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47A96-937D-433A-A3CF-4F859F9F2595}"/>
              </a:ext>
            </a:extLst>
          </p:cNvPr>
          <p:cNvSpPr txBox="1"/>
          <p:nvPr/>
        </p:nvSpPr>
        <p:spPr>
          <a:xfrm>
            <a:off x="5796136" y="617577"/>
            <a:ext cx="864096" cy="369332"/>
          </a:xfrm>
          <a:prstGeom prst="rect">
            <a:avLst/>
          </a:prstGeom>
          <a:solidFill>
            <a:srgbClr val="CDC8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>
                <a:latin typeface="+mj-lt"/>
              </a:rPr>
              <a:t>С++14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DCC9E-F6B0-40D4-B204-4ECEFDCC7C9D}"/>
              </a:ext>
            </a:extLst>
          </p:cNvPr>
          <p:cNvSpPr txBox="1"/>
          <p:nvPr/>
        </p:nvSpPr>
        <p:spPr>
          <a:xfrm>
            <a:off x="457200" y="3217039"/>
            <a:ext cx="483488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SomeArithmeticType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v {...};</a:t>
            </a:r>
          </a:p>
          <a:p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v.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[](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const&amp;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36209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x; } );</a:t>
            </a:r>
          </a:p>
        </p:txBody>
      </p:sp>
    </p:spTree>
    <p:extLst>
      <p:ext uri="{BB962C8B-B14F-4D97-AF65-F5344CB8AC3E}">
        <p14:creationId xmlns:p14="http://schemas.microsoft.com/office/powerpoint/2010/main" val="1638697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263A1-A0D0-476A-A5CA-60E44546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78413E-3C9F-4A9F-8D34-1673AFD14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ru-RU" sz="1600" dirty="0"/>
              <a:t>Входные данные – первая строка входного файла (задаваемого первым аргументом командной строки) содержит три числа – </a:t>
            </a:r>
            <a:r>
              <a:rPr lang="en-US" sz="1600" dirty="0"/>
              <a:t>N, a, b. </a:t>
            </a:r>
            <a:r>
              <a:rPr lang="ru-RU" sz="1600" dirty="0"/>
              <a:t>Вторая строка входного файла содержит ровно N чисел, разделенных пробелами</a:t>
            </a:r>
            <a:r>
              <a:rPr lang="en-US" sz="1600" dirty="0"/>
              <a:t>.</a:t>
            </a:r>
            <a:endParaRPr lang="en-US" sz="1600" b="0" i="0" dirty="0">
              <a:solidFill>
                <a:srgbClr val="222222"/>
              </a:solidFill>
              <a:effectLst/>
            </a:endParaRPr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rgbClr val="222222"/>
                </a:solidFill>
              </a:rPr>
              <a:t>Удалить из массива числа, не лежащие в диапазоне </a:t>
            </a:r>
            <a:r>
              <a:rPr lang="en-US" sz="1600" dirty="0">
                <a:solidFill>
                  <a:srgbClr val="222222"/>
                </a:solidFill>
              </a:rPr>
              <a:t>[a, b]. </a:t>
            </a:r>
            <a:r>
              <a:rPr lang="ru-RU" sz="1600" b="0" i="0" dirty="0">
                <a:solidFill>
                  <a:srgbClr val="222222"/>
                </a:solidFill>
                <a:effectLst/>
              </a:rPr>
              <a:t>Исключить из полученного массива первый четный элемент, следующий за максимальным.</a:t>
            </a:r>
            <a:endParaRPr lang="en-US" sz="1600" b="0" i="0" dirty="0">
              <a:solidFill>
                <a:srgbClr val="222222"/>
              </a:solidFill>
              <a:effectLst/>
            </a:endParaRPr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rgbClr val="222222"/>
                </a:solidFill>
              </a:rPr>
              <a:t>Вывод – исходный массив, массив в диапазоне, массив после исключения элемента</a:t>
            </a:r>
            <a:r>
              <a:rPr lang="en-US" sz="1600" dirty="0">
                <a:solidFill>
                  <a:srgbClr val="222222"/>
                </a:solidFill>
              </a:rPr>
              <a:t>; </a:t>
            </a:r>
            <a:r>
              <a:rPr lang="ru-RU" sz="1600" dirty="0">
                <a:solidFill>
                  <a:srgbClr val="222222"/>
                </a:solidFill>
              </a:rPr>
              <a:t>позиция и значение исключенного элемента</a:t>
            </a:r>
            <a:r>
              <a:rPr lang="en-US" sz="1600" dirty="0">
                <a:solidFill>
                  <a:srgbClr val="222222"/>
                </a:solidFill>
              </a:rPr>
              <a:t>; </a:t>
            </a:r>
            <a:r>
              <a:rPr lang="ru-RU" sz="1600" dirty="0">
                <a:solidFill>
                  <a:srgbClr val="222222"/>
                </a:solidFill>
              </a:rPr>
              <a:t>количество положительных и отрицательных чисел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ru-RU" sz="1600" dirty="0">
                <a:solidFill>
                  <a:srgbClr val="222222"/>
                </a:solidFill>
              </a:rPr>
              <a:t>в полученном массиве</a:t>
            </a:r>
            <a:r>
              <a:rPr lang="en-US" sz="1600" dirty="0">
                <a:solidFill>
                  <a:srgbClr val="222222"/>
                </a:solidFill>
              </a:rPr>
              <a:t>.</a:t>
            </a:r>
            <a:endParaRPr lang="ru-RU" sz="1600" dirty="0">
              <a:solidFill>
                <a:srgbClr val="222222"/>
              </a:solidFill>
            </a:endParaRPr>
          </a:p>
          <a:p>
            <a:pPr fontAlgn="base">
              <a:buFont typeface="Wingdings" panose="05000000000000000000" pitchFamily="2" charset="2"/>
              <a:buChar char="§"/>
            </a:pPr>
            <a:r>
              <a:rPr lang="ru-RU" sz="1600" dirty="0">
                <a:solidFill>
                  <a:srgbClr val="222222"/>
                </a:solidFill>
              </a:rPr>
              <a:t>Примечание: реализация с использованием только </a:t>
            </a:r>
            <a:r>
              <a:rPr lang="en-US" sz="1600" dirty="0">
                <a:solidFill>
                  <a:srgbClr val="222222"/>
                </a:solidFill>
              </a:rPr>
              <a:t>STL</a:t>
            </a:r>
            <a:r>
              <a:rPr lang="ru-RU" sz="1600" dirty="0">
                <a:solidFill>
                  <a:srgbClr val="222222"/>
                </a:solidFill>
              </a:rPr>
              <a:t> и стандартных алгоритмов</a:t>
            </a:r>
            <a:r>
              <a:rPr lang="en-US" sz="1600" dirty="0">
                <a:solidFill>
                  <a:srgbClr val="222222"/>
                </a:solidFill>
              </a:rPr>
              <a:t>:</a:t>
            </a:r>
          </a:p>
          <a:p>
            <a:pPr lvl="1" fontAlgn="base"/>
            <a:r>
              <a:rPr lang="en-US" sz="1600" dirty="0" err="1">
                <a:solidFill>
                  <a:srgbClr val="222222"/>
                </a:solidFill>
              </a:rPr>
              <a:t>max_element</a:t>
            </a:r>
            <a:r>
              <a:rPr lang="en-US" sz="1600" dirty="0">
                <a:solidFill>
                  <a:srgbClr val="222222"/>
                </a:solidFill>
              </a:rPr>
              <a:t>()</a:t>
            </a:r>
          </a:p>
          <a:p>
            <a:pPr lvl="1" fontAlgn="base"/>
            <a:r>
              <a:rPr lang="en-US" sz="1600" dirty="0" err="1">
                <a:solidFill>
                  <a:srgbClr val="222222"/>
                </a:solidFill>
              </a:rPr>
              <a:t>find_if</a:t>
            </a:r>
            <a:r>
              <a:rPr lang="en-US" sz="1600" dirty="0">
                <a:solidFill>
                  <a:srgbClr val="222222"/>
                </a:solidFill>
              </a:rPr>
              <a:t>(), </a:t>
            </a:r>
            <a:r>
              <a:rPr lang="en-US" sz="1600" dirty="0" err="1">
                <a:solidFill>
                  <a:srgbClr val="222222"/>
                </a:solidFill>
              </a:rPr>
              <a:t>count_if</a:t>
            </a:r>
            <a:r>
              <a:rPr lang="en-US" sz="1600" dirty="0">
                <a:solidFill>
                  <a:srgbClr val="222222"/>
                </a:solidFill>
              </a:rPr>
              <a:t>(), </a:t>
            </a:r>
            <a:r>
              <a:rPr lang="en-US" sz="1600" dirty="0" err="1">
                <a:solidFill>
                  <a:srgbClr val="222222"/>
                </a:solidFill>
              </a:rPr>
              <a:t>remove_if</a:t>
            </a:r>
            <a:r>
              <a:rPr lang="en-US" sz="1600" dirty="0">
                <a:solidFill>
                  <a:srgbClr val="222222"/>
                </a:solidFill>
              </a:rPr>
              <a:t>(), distance(), erase()</a:t>
            </a:r>
          </a:p>
          <a:p>
            <a:pPr lvl="1" fontAlgn="base"/>
            <a:r>
              <a:rPr lang="en-US" sz="1600" dirty="0">
                <a:solidFill>
                  <a:srgbClr val="FF0000"/>
                </a:solidFill>
              </a:rPr>
              <a:t>*</a:t>
            </a:r>
            <a:r>
              <a:rPr lang="en-US" sz="1600" dirty="0">
                <a:solidFill>
                  <a:srgbClr val="222222"/>
                </a:solidFill>
              </a:rPr>
              <a:t> copy() </a:t>
            </a:r>
            <a:r>
              <a:rPr lang="ru-RU" sz="1600" dirty="0">
                <a:solidFill>
                  <a:srgbClr val="222222"/>
                </a:solidFill>
              </a:rPr>
              <a:t>и </a:t>
            </a:r>
            <a:r>
              <a:rPr lang="en-US" sz="1600" dirty="0" err="1">
                <a:solidFill>
                  <a:srgbClr val="222222"/>
                </a:solidFill>
              </a:rPr>
              <a:t>ofstream_iterator</a:t>
            </a:r>
            <a:r>
              <a:rPr lang="en-US" sz="1600" dirty="0">
                <a:solidFill>
                  <a:srgbClr val="222222"/>
                </a:solidFill>
              </a:rPr>
              <a:t> </a:t>
            </a:r>
            <a:r>
              <a:rPr lang="ru-RU" sz="1600" dirty="0">
                <a:solidFill>
                  <a:srgbClr val="222222"/>
                </a:solidFill>
              </a:rPr>
              <a:t>для вывода вектора</a:t>
            </a:r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9C665B-7570-4643-9B08-B3CCBE6B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29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0AEBB7-D2E2-430D-98AB-F84FECA9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A50FB-3263-4690-A9E0-DC73D32EF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987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Входные данные – первая строка входного файла (задаваемого первым аргументом командной строки) содержит одно четное натуральное число N</a:t>
            </a:r>
            <a:r>
              <a:rPr lang="en-US" sz="1800" dirty="0"/>
              <a:t>. </a:t>
            </a:r>
            <a:r>
              <a:rPr lang="ru-RU" sz="1800" dirty="0"/>
              <a:t>Вторая строка входного файла содержит ровно N чисел</a:t>
            </a:r>
            <a:r>
              <a:rPr lang="en-US" sz="1800" dirty="0"/>
              <a:t> </a:t>
            </a:r>
            <a:r>
              <a:rPr lang="ru-RU" sz="1800" dirty="0"/>
              <a:t>– числа, написанные на игральных карточках. Все числа в строке разделяются одиночными пробелами</a:t>
            </a: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Вывод – файл (задаваемый вторым аргументом командной строки), в котором записано одно целое число – максимальный выигрыш</a:t>
            </a:r>
            <a:r>
              <a:rPr lang="en-US" sz="1800" dirty="0"/>
              <a:t>, </a:t>
            </a:r>
            <a:r>
              <a:rPr lang="ru-RU" sz="1800" dirty="0"/>
              <a:t>разница между максимальными и </a:t>
            </a:r>
            <a:r>
              <a:rPr lang="ru-RU" sz="1800"/>
              <a:t>минимальными картами, </a:t>
            </a:r>
            <a:r>
              <a:rPr lang="ru-RU" sz="1800" dirty="0"/>
              <a:t>который можно получить.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Пример: 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/>
              <a:t>Примечание: </a:t>
            </a:r>
            <a:r>
              <a:rPr lang="en-US" sz="1800" dirty="0"/>
              <a:t>sort(), </a:t>
            </a:r>
            <a:r>
              <a:rPr lang="en-US" sz="1800" dirty="0" err="1"/>
              <a:t>partial_sort</a:t>
            </a:r>
            <a:r>
              <a:rPr lang="en-US" sz="1800" dirty="0"/>
              <a:t>(), accumulate(), std::greater, </a:t>
            </a:r>
            <a:endParaRPr lang="ru-RU" sz="1800" dirty="0"/>
          </a:p>
          <a:p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595AAE-7894-4F88-83E9-EB3AFD74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C1DDF1F-6411-4BD2-9244-3E0626213301}"/>
              </a:ext>
            </a:extLst>
          </p:cNvPr>
          <p:cNvGraphicFramePr>
            <a:graphicFrameLocks noGrp="1"/>
          </p:cNvGraphicFramePr>
          <p:nvPr/>
        </p:nvGraphicFramePr>
        <p:xfrm>
          <a:off x="1835696" y="3110086"/>
          <a:ext cx="3528392" cy="1295400"/>
        </p:xfrm>
        <a:graphic>
          <a:graphicData uri="http://schemas.openxmlformats.org/drawingml/2006/table">
            <a:tbl>
              <a:tblPr/>
              <a:tblGrid>
                <a:gridCol w="594287">
                  <a:extLst>
                    <a:ext uri="{9D8B030D-6E8A-4147-A177-3AD203B41FA5}">
                      <a16:colId xmlns:a16="http://schemas.microsoft.com/office/drawing/2014/main" val="538845667"/>
                    </a:ext>
                  </a:extLst>
                </a:gridCol>
                <a:gridCol w="1421937">
                  <a:extLst>
                    <a:ext uri="{9D8B030D-6E8A-4147-A177-3AD203B41FA5}">
                      <a16:colId xmlns:a16="http://schemas.microsoft.com/office/drawing/2014/main" val="1718841482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556323960"/>
                    </a:ext>
                  </a:extLst>
                </a:gridCol>
              </a:tblGrid>
              <a:tr h="363698">
                <a:tc>
                  <a:txBody>
                    <a:bodyPr/>
                    <a:lstStyle/>
                    <a:p>
                      <a:pPr fontAlgn="base"/>
                      <a:r>
                        <a:rPr lang="ru-RU" sz="1200" dirty="0">
                          <a:effectLst/>
                        </a:rPr>
                        <a:t>№</a:t>
                      </a:r>
                    </a:p>
                  </a:txBody>
                  <a:tcPr marL="190500" marR="190500" marT="95250" marB="95250" anchor="ctr">
                    <a:lnL>
                      <a:noFill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INPUT.TXT</a:t>
                      </a:r>
                    </a:p>
                  </a:txBody>
                  <a:tcPr marL="190500" marR="19050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OUTPUT.TXT</a:t>
                      </a:r>
                    </a:p>
                  </a:txBody>
                  <a:tcPr marL="190500" marR="190500" marT="95250" marB="9525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21892"/>
                  </a:ext>
                </a:extLst>
              </a:tr>
              <a:tr h="358211"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effectLst/>
                        </a:rPr>
                        <a:t>1</a:t>
                      </a:r>
                    </a:p>
                  </a:txBody>
                  <a:tcPr marL="190500" marR="19050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 dirty="0">
                          <a:effectLst/>
                        </a:rPr>
                        <a:t>2</a:t>
                      </a:r>
                      <a:br>
                        <a:rPr lang="ru-RU" sz="1200" dirty="0">
                          <a:effectLst/>
                        </a:rPr>
                      </a:br>
                      <a:r>
                        <a:rPr lang="ru-RU" sz="1200" dirty="0">
                          <a:effectLst/>
                        </a:rPr>
                        <a:t>1 3</a:t>
                      </a:r>
                    </a:p>
                  </a:txBody>
                  <a:tcPr marL="190500" marR="19050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 dirty="0">
                          <a:effectLst/>
                        </a:rPr>
                        <a:t>2</a:t>
                      </a:r>
                    </a:p>
                  </a:txBody>
                  <a:tcPr marL="190500" marR="19050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902072"/>
                  </a:ext>
                </a:extLst>
              </a:tr>
              <a:tr h="358211"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effectLst/>
                        </a:rPr>
                        <a:t>2</a:t>
                      </a:r>
                    </a:p>
                  </a:txBody>
                  <a:tcPr marL="190500" marR="19050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effectLst/>
                        </a:rPr>
                        <a:t>4</a:t>
                      </a:r>
                      <a:br>
                        <a:rPr lang="ru-RU" sz="1200">
                          <a:effectLst/>
                        </a:rPr>
                      </a:br>
                      <a:r>
                        <a:rPr lang="ru-RU" sz="1200">
                          <a:effectLst/>
                        </a:rPr>
                        <a:t>3 1 8 100</a:t>
                      </a:r>
                    </a:p>
                  </a:txBody>
                  <a:tcPr marL="190500" marR="19050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 dirty="0">
                          <a:effectLst/>
                        </a:rPr>
                        <a:t>104</a:t>
                      </a:r>
                    </a:p>
                  </a:txBody>
                  <a:tcPr marL="190500" marR="19050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975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98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776464-A293-4ED7-A1D8-556A548AD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800" dirty="0"/>
              <a:t>Ассоциативные контейнеры,</a:t>
            </a:r>
            <a:r>
              <a:rPr lang="en-US" sz="2800" dirty="0"/>
              <a:t> </a:t>
            </a:r>
            <a:r>
              <a:rPr lang="ru-RU" sz="2800" dirty="0"/>
              <a:t>Функциональные объекты, лямбда-функции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CDA28E-75C3-46D4-B35A-6FDBD4B7B0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Семинар 5</a:t>
            </a:r>
          </a:p>
        </p:txBody>
      </p:sp>
    </p:spTree>
    <p:extLst>
      <p:ext uri="{BB962C8B-B14F-4D97-AF65-F5344CB8AC3E}">
        <p14:creationId xmlns:p14="http://schemas.microsoft.com/office/powerpoint/2010/main" val="401613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D4D1C-E87C-4CC1-A78D-970746C1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Ассоциативные контейнеры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5926E-D16C-4673-AC38-DB85348D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3970784" cy="3657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multimap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unordered_multiset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unoredered_multimap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9C9CF8-3109-4DB9-8989-D55FEE15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</a:t>
            </a:fld>
            <a:endParaRPr lang="ru-RU"/>
          </a:p>
        </p:txBody>
      </p:sp>
      <p:pic>
        <p:nvPicPr>
          <p:cNvPr id="1026" name="Picture 2" descr="C++ Standard Library Associative Containers | hacking C++">
            <a:extLst>
              <a:ext uri="{FF2B5EF4-FFF2-40B4-BE49-F238E27FC236}">
                <a16:creationId xmlns:a16="http://schemas.microsoft.com/office/drawing/2014/main" id="{D460FB8A-40CB-4A28-B413-8AE30345D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200150"/>
            <a:ext cx="4630436" cy="31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68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A5DD0-AD44-4B7F-9D82-86391AD1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объекты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1849C-4180-408E-A587-09CBFF189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Функциональные объекты (или сокращенно функторы) – это экземпляр класса С++, в котором определён </a:t>
            </a:r>
            <a:r>
              <a:rPr lang="ru-RU" dirty="0" err="1"/>
              <a:t>operator</a:t>
            </a:r>
            <a:r>
              <a:rPr lang="ru-RU" dirty="0"/>
              <a:t>().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Чаще всего функторы в С++ используются в качестве предикатов, </a:t>
            </a:r>
            <a:r>
              <a:rPr lang="ru-RU" dirty="0" err="1"/>
              <a:t>псевдозамыканий</a:t>
            </a:r>
            <a:r>
              <a:rPr lang="ru-RU" dirty="0"/>
              <a:t> или функций сравнения в алгоритмах STL.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5EC5C8-DE3F-4DBE-A2DC-95DD356B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12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ED1E1-5416-41D6-9558-EEFBF243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функционального объекта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94FC7-F843-4EBA-8277-6F038072A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288542"/>
            <a:ext cx="6203032" cy="3657600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in_interval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a_;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b_;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constructor:</a:t>
            </a:r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explicit </a:t>
            </a: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in_interval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a,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b) : a_{a}, b_{b} {}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call operator:</a:t>
            </a:r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bool operator () (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x) const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a_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b_;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Создание функционального объекта</a:t>
            </a:r>
            <a:endParaRPr lang="ru-RU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in_interval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test {</a:t>
            </a:r>
            <a:r>
              <a:rPr lang="en-US" sz="12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-10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Вызов оператора ()</a:t>
            </a:r>
            <a:endParaRPr lang="ru-RU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test(</a:t>
            </a:r>
            <a:r>
              <a:rPr lang="en-US" sz="12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sz="12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test(</a:t>
            </a:r>
            <a:r>
              <a:rPr lang="en-US" sz="12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-12</a:t>
            </a:r>
            <a:r>
              <a:rPr lang="en-US" sz="12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2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sz="12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B3A262-7890-4008-AD49-3547BB38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24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E3AA3-7D72-4E4C-BAF5-B72B1536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в алгоритмах </a:t>
            </a:r>
            <a:r>
              <a:rPr lang="en-US" dirty="0"/>
              <a:t>STL</a:t>
            </a:r>
            <a:endParaRPr lang="ru-RU" dirty="0"/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4CB8228D-ABA3-49AF-A394-2A0B8563E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282446"/>
            <a:ext cx="7162800" cy="1356088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BD2FA5-62FF-49A7-87D1-02142E0A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7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3555F-B4EA-463E-9417-276FBE3598F7}"/>
              </a:ext>
            </a:extLst>
          </p:cNvPr>
          <p:cNvSpPr txBox="1"/>
          <p:nvPr/>
        </p:nvSpPr>
        <p:spPr>
          <a:xfrm>
            <a:off x="539552" y="2845391"/>
            <a:ext cx="7080448" cy="18466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::vector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v {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Найти первый элемент в диапазоне [6,8]</a:t>
            </a:r>
            <a:endParaRPr lang="ru-RU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find_if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(v)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(v)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in_interval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(v)) {</a:t>
            </a: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value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 // int value = 8   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index </a:t>
            </a:r>
            <a:r>
              <a:rPr lang="en-US" sz="16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(v),</a:t>
            </a:r>
            <a:r>
              <a:rPr lang="en-US" sz="16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 // int index = 4</a:t>
            </a:r>
            <a:endParaRPr lang="en-US" sz="16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621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B3BD1-BA35-4851-8AC8-E174A70B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Функторы сравнения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B67EA-3198-4EED-B3D5-24CD62DA7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1515616"/>
          </a:xfrm>
        </p:spPr>
        <p:txBody>
          <a:bodyPr numCol="2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equal_to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not_equal_to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std::greater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std::less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greater_equal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less_equal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991E31-3E26-4B56-804A-E7FE00D1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8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F664AC-0AA2-4518-B413-14482A0A8565}"/>
              </a:ext>
            </a:extLst>
          </p:cNvPr>
          <p:cNvSpPr txBox="1"/>
          <p:nvPr/>
        </p:nvSpPr>
        <p:spPr>
          <a:xfrm>
            <a:off x="457200" y="2859782"/>
            <a:ext cx="85072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2000" dirty="0"/>
              <a:t>В </a:t>
            </a:r>
            <a:r>
              <a:rPr lang="en-US" sz="2000" dirty="0"/>
              <a:t>C++11 </a:t>
            </a:r>
            <a:r>
              <a:rPr lang="ru-RU" sz="2000" dirty="0"/>
              <a:t>необходимо явно указывать тип</a:t>
            </a:r>
            <a:r>
              <a:rPr lang="en-US" sz="2000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std::greater&lt;Type&gt;{}</a:t>
            </a:r>
          </a:p>
          <a:p>
            <a:pPr marL="0" indent="0">
              <a:buNone/>
            </a:pPr>
            <a:r>
              <a:rPr lang="ru-RU" sz="2000" dirty="0"/>
              <a:t>В </a:t>
            </a:r>
            <a:r>
              <a:rPr lang="en-US" sz="2000" dirty="0"/>
              <a:t>C++14 </a:t>
            </a:r>
            <a:r>
              <a:rPr lang="ru-RU" sz="2000" dirty="0"/>
              <a:t>в этом нет необходимости</a:t>
            </a:r>
            <a:r>
              <a:rPr lang="en-US" sz="2000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std::greater&lt;&gt;{}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8495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AFC38-A379-4CF1-97C3-EE5F2B8A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436CAA-A43F-41BB-8303-45CBF5F9D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2446"/>
            <a:ext cx="8229600" cy="2739752"/>
          </a:xfr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Установить порядок по убыванию (по умолчанию '</a:t>
            </a:r>
            <a:r>
              <a:rPr lang="en-US" sz="18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less'):</a:t>
            </a:r>
            <a:endParaRPr lang="en-US" sz="18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::set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800" b="0" dirty="0" err="1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 err="1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::greater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&lt;&gt;&gt;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s;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Сравнить с '</a:t>
            </a:r>
            <a:r>
              <a:rPr lang="en-US" sz="18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greater' </a:t>
            </a:r>
            <a:r>
              <a:rPr lang="ru-RU" sz="18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вместо '</a:t>
            </a:r>
            <a:r>
              <a:rPr lang="en-US" sz="18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less' </a:t>
            </a:r>
            <a:r>
              <a:rPr lang="ru-RU" sz="18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по умолчанию:</a:t>
            </a:r>
            <a:endParaRPr lang="ru-RU" sz="18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::vector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v1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::vector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&lt;int&gt;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v2 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b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lexicographical_compare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(v1), </a:t>
            </a:r>
            <a:r>
              <a:rPr lang="en-US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(v1),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(v2), </a:t>
            </a:r>
            <a:r>
              <a:rPr lang="en-US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(v2), </a:t>
            </a:r>
            <a:r>
              <a:rPr lang="ru-RU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                    			  </a:t>
            </a:r>
            <a:r>
              <a:rPr lang="en-US" sz="1800" b="0" dirty="0">
                <a:solidFill>
                  <a:srgbClr val="6F42C1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::greater</a:t>
            </a:r>
            <a:r>
              <a:rPr lang="en-US" sz="1800" b="0" dirty="0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lang="en-US" sz="1800" b="0" dirty="0">
                <a:solidFill>
                  <a:srgbClr val="24292E"/>
                </a:solidFill>
                <a:effectLst/>
                <a:latin typeface="Consolas" panose="020B0609020204030204" pitchFamily="49" charset="0"/>
              </a:rPr>
              <a:t>{});</a:t>
            </a:r>
            <a:r>
              <a:rPr lang="en-US" sz="1800" b="0" dirty="0">
                <a:solidFill>
                  <a:srgbClr val="6A737D"/>
                </a:solidFill>
                <a:effectLst/>
                <a:latin typeface="Consolas" panose="020B0609020204030204" pitchFamily="49" charset="0"/>
              </a:rPr>
              <a:t>  // true</a:t>
            </a:r>
            <a:endParaRPr lang="en-US" sz="1800" b="0" dirty="0">
              <a:solidFill>
                <a:srgbClr val="24292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0EBE1B-5F64-4F64-BBB8-00112B27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55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7289</TotalTime>
  <Words>1888</Words>
  <Application>Microsoft Office PowerPoint</Application>
  <PresentationFormat>Экран (16:9)</PresentationFormat>
  <Paragraphs>193</Paragraphs>
  <Slides>17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7" baseType="lpstr">
      <vt:lpstr>-apple-system</vt:lpstr>
      <vt:lpstr>Arial</vt:lpstr>
      <vt:lpstr>Calibri</vt:lpstr>
      <vt:lpstr>Consolas</vt:lpstr>
      <vt:lpstr>Courier New</vt:lpstr>
      <vt:lpstr>Georgia</vt:lpstr>
      <vt:lpstr>inherit</vt:lpstr>
      <vt:lpstr>Times New Roman</vt:lpstr>
      <vt:lpstr>Wingdings</vt:lpstr>
      <vt:lpstr>Ясность</vt:lpstr>
      <vt:lpstr>Методы и стандарты программирования </vt:lpstr>
      <vt:lpstr>Задача 5</vt:lpstr>
      <vt:lpstr>Ассоциативные контейнеры, Функциональные объекты, лямбда-функции</vt:lpstr>
      <vt:lpstr>Ассоциативные контейнеры STL</vt:lpstr>
      <vt:lpstr>Функциональные объекты в C++</vt:lpstr>
      <vt:lpstr>Пример функционального объекта</vt:lpstr>
      <vt:lpstr>Применение в алгоритмах STL</vt:lpstr>
      <vt:lpstr>Функторы сравнения STL</vt:lpstr>
      <vt:lpstr>Пример</vt:lpstr>
      <vt:lpstr>Функторы арифметики STL</vt:lpstr>
      <vt:lpstr>Пример</vt:lpstr>
      <vt:lpstr>Лямбда-функции</vt:lpstr>
      <vt:lpstr>Применение в алгоритмах STL</vt:lpstr>
      <vt:lpstr>Лямбда-захваты</vt:lpstr>
      <vt:lpstr>Как хранить лямбда функцию?</vt:lpstr>
      <vt:lpstr>Generic лямбда-функции</vt:lpstr>
      <vt:lpstr>Задача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  Семинары</dc:title>
  <dc:creator>Alina</dc:creator>
  <cp:lastModifiedBy>Дзерасса Кодзасова</cp:lastModifiedBy>
  <cp:revision>548</cp:revision>
  <dcterms:created xsi:type="dcterms:W3CDTF">2023-01-19T06:26:04Z</dcterms:created>
  <dcterms:modified xsi:type="dcterms:W3CDTF">2023-10-03T22:56:35Z</dcterms:modified>
</cp:coreProperties>
</file>