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356" r:id="rId3"/>
    <p:sldId id="357" r:id="rId4"/>
    <p:sldId id="358" r:id="rId5"/>
    <p:sldId id="359" r:id="rId6"/>
    <p:sldId id="360" r:id="rId7"/>
    <p:sldId id="363" r:id="rId8"/>
    <p:sldId id="361" r:id="rId9"/>
    <p:sldId id="362" r:id="rId10"/>
    <p:sldId id="400" r:id="rId11"/>
    <p:sldId id="401" r:id="rId12"/>
    <p:sldId id="420" r:id="rId13"/>
    <p:sldId id="421" r:id="rId14"/>
    <p:sldId id="415" r:id="rId15"/>
    <p:sldId id="416" r:id="rId16"/>
    <p:sldId id="417" r:id="rId17"/>
    <p:sldId id="419" r:id="rId18"/>
    <p:sldId id="422" r:id="rId19"/>
    <p:sldId id="418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6" id="{CC97B360-2DEA-427F-A191-C3D4B96F58C0}">
          <p14:sldIdLst>
            <p14:sldId id="356"/>
            <p14:sldId id="357"/>
            <p14:sldId id="358"/>
            <p14:sldId id="359"/>
            <p14:sldId id="360"/>
            <p14:sldId id="363"/>
            <p14:sldId id="361"/>
            <p14:sldId id="362"/>
          </p14:sldIdLst>
        </p14:section>
        <p14:section name="Семинар 10" id="{CD5193FF-7E68-40DF-A0E6-AFFFF7CB91EB}">
          <p14:sldIdLst>
            <p14:sldId id="400"/>
            <p14:sldId id="401"/>
            <p14:sldId id="420"/>
            <p14:sldId id="421"/>
            <p14:sldId id="415"/>
            <p14:sldId id="416"/>
            <p14:sldId id="417"/>
            <p14:sldId id="419"/>
            <p14:sldId id="422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DF3"/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 autoAdjust="0"/>
    <p:restoredTop sz="81070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хотите использовать при работе с:</a:t>
            </a:r>
          </a:p>
          <a:p>
            <a:r>
              <a:rPr lang="en-US" dirty="0"/>
              <a:t>GCC: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указываем флаг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dirty="0"/>
              <a:t>-</a:t>
            </a:r>
            <a:r>
              <a:rPr lang="en-US" dirty="0" err="1"/>
              <a:t>lstdc</a:t>
            </a:r>
            <a:r>
              <a:rPr lang="en-US" dirty="0"/>
              <a:t>++fs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и заголовочный файл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dirty="0"/>
              <a:t>&lt;experimental/filesystem&gt;</a:t>
            </a:r>
            <a:endParaRPr lang="ru-RU" dirty="0"/>
          </a:p>
          <a:p>
            <a:r>
              <a:rPr lang="en-US" dirty="0"/>
              <a:t>Clang: </a:t>
            </a:r>
            <a:r>
              <a:rPr lang="ru-RU" dirty="0"/>
              <a:t>начиная с 5.0 вроде все должно быть хорошо</a:t>
            </a:r>
          </a:p>
          <a:p>
            <a:r>
              <a:rPr lang="en-US" dirty="0"/>
              <a:t>VS: </a:t>
            </a:r>
            <a:r>
              <a:rPr lang="ru-RU" dirty="0"/>
              <a:t>В </a:t>
            </a:r>
            <a:r>
              <a:rPr lang="en-US" dirty="0"/>
              <a:t>VS2017 </a:t>
            </a:r>
            <a:r>
              <a:rPr lang="ru-RU" dirty="0"/>
              <a:t>все еще необходимо использовать </a:t>
            </a:r>
            <a:r>
              <a:rPr lang="ru-RU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пространство имен </a:t>
            </a:r>
            <a:r>
              <a:rPr lang="en-US" dirty="0"/>
              <a:t>std::experimental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1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Объекты типа </a:t>
            </a:r>
            <a:r>
              <a:rPr lang="en-US" dirty="0"/>
              <a:t>path </a:t>
            </a:r>
            <a:r>
              <a:rPr lang="ru-RU" dirty="0"/>
              <a:t>по факту содержат только название пути, т. е. вы можете закинуть туда несуществующий путь или тот, к которому нет доступа</a:t>
            </a:r>
          </a:p>
          <a:p>
            <a:r>
              <a:rPr lang="ru-RU" dirty="0"/>
              <a:t>Вместо слэшей рекомендуется использовать </a:t>
            </a:r>
            <a:r>
              <a:rPr lang="en-US" dirty="0"/>
              <a:t>std::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ejaVuSansMono"/>
              </a:rPr>
              <a:t>preferred_separator</a:t>
            </a:r>
            <a:r>
              <a:rPr lang="ru-RU" b="1" i="0" dirty="0">
                <a:solidFill>
                  <a:srgbClr val="000000"/>
                </a:solidFill>
                <a:effectLst/>
                <a:latin typeface="DejaVuSansMono"/>
              </a:rPr>
              <a:t>, можно воспользоваться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ejaVuSansMono"/>
              </a:rPr>
              <a:t>make_preffered</a:t>
            </a:r>
            <a:endParaRPr lang="en-US" b="1" i="0" dirty="0">
              <a:solidFill>
                <a:srgbClr val="000000"/>
              </a:solidFill>
              <a:effectLst/>
              <a:latin typeface="DejaVuSansMon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DejaVuSansMono"/>
              </a:rPr>
              <a:t>В общем удобная работа с именем, можно проверять пустоту, таскать имя файла, имя бе расширения, расширение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DejaVuSansMono"/>
              </a:rPr>
              <a:t>тд</a:t>
            </a:r>
            <a:r>
              <a:rPr lang="ru-RU" b="0" i="0" dirty="0">
                <a:solidFill>
                  <a:srgbClr val="000000"/>
                </a:solidFill>
                <a:effectLst/>
                <a:latin typeface="DejaVuSansMono"/>
              </a:rPr>
              <a:t> 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/= </a:t>
            </a:r>
            <a:r>
              <a:rPr lang="ru-RU" dirty="0"/>
              <a:t>добавляем что-то с сепаратором</a:t>
            </a:r>
          </a:p>
          <a:p>
            <a:r>
              <a:rPr lang="ru-RU" dirty="0"/>
              <a:t>+= просто добавляем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6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Позволяет перемещаться по директории, но не по </a:t>
            </a:r>
            <a:r>
              <a:rPr lang="ru-RU" dirty="0" err="1"/>
              <a:t>субдиректорям</a:t>
            </a:r>
            <a:r>
              <a:rPr lang="ru-RU" dirty="0"/>
              <a:t> (для этого используем рекурсивный итератор)! При возникновении ошибки становится </a:t>
            </a:r>
            <a:r>
              <a:rPr lang="en-US" dirty="0"/>
              <a:t>end() (</a:t>
            </a:r>
            <a:r>
              <a:rPr lang="ru-RU" dirty="0"/>
              <a:t>попытка </a:t>
            </a:r>
            <a:r>
              <a:rPr lang="ru-RU" dirty="0" err="1"/>
              <a:t>разыменовать</a:t>
            </a:r>
            <a:r>
              <a:rPr lang="ru-RU" dirty="0"/>
              <a:t> приведет к </a:t>
            </a:r>
            <a:r>
              <a:rPr lang="en-US" dirty="0"/>
              <a:t>UB) </a:t>
            </a:r>
            <a:r>
              <a:rPr lang="ru-RU" dirty="0"/>
              <a:t>Если вы добавляете файл/</a:t>
            </a:r>
            <a:r>
              <a:rPr lang="ru-RU" dirty="0" err="1"/>
              <a:t>директирию</a:t>
            </a:r>
            <a:r>
              <a:rPr lang="ru-RU" dirty="0"/>
              <a:t> уже после инициализации итератора, то его обработка не предусмотрена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5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08.11.2023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functional/fun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076B-54B8-4F64-BAB0-CB4B943F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Нововведения </a:t>
            </a:r>
            <a:r>
              <a:rPr lang="en-US" sz="3600" dirty="0"/>
              <a:t>C++17 (</a:t>
            </a:r>
            <a:r>
              <a:rPr lang="ru-RU" sz="3600" dirty="0"/>
              <a:t>часть 2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FAFD6-FF45-4496-8962-44C6CC34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10</a:t>
            </a:r>
          </a:p>
        </p:txBody>
      </p:sp>
    </p:spTree>
    <p:extLst>
      <p:ext uri="{BB962C8B-B14F-4D97-AF65-F5344CB8AC3E}">
        <p14:creationId xmlns:p14="http://schemas.microsoft.com/office/powerpoint/2010/main" val="187905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2DABF-B82B-4235-BDC8-5F330C47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std::filesystem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75E91-25B7-4577-9820-5E059AC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C++17 </a:t>
            </a:r>
            <a:r>
              <a:rPr lang="ru-RU" sz="2000" dirty="0"/>
              <a:t>появилась возможность кроссплатформенной работы с файловой системой. </a:t>
            </a:r>
          </a:p>
          <a:p>
            <a:pPr marL="0" indent="0">
              <a:buNone/>
            </a:pPr>
            <a:r>
              <a:rPr lang="ru-RU" sz="2000" dirty="0"/>
              <a:t>Находится в заголовочном файле </a:t>
            </a:r>
            <a:r>
              <a:rPr lang="en-US" sz="2000" dirty="0"/>
              <a:t>&lt;filesystem&gt;, </a:t>
            </a:r>
            <a:r>
              <a:rPr lang="ru-RU" sz="2000" dirty="0"/>
              <a:t>в пространстве имен </a:t>
            </a:r>
            <a:r>
              <a:rPr lang="en-US" sz="2000" dirty="0"/>
              <a:t>std::filesystem::</a:t>
            </a:r>
          </a:p>
          <a:p>
            <a:pPr marL="0" indent="0">
              <a:buNone/>
            </a:pPr>
            <a:r>
              <a:rPr lang="ru-RU" sz="2000" dirty="0"/>
              <a:t>В более ранних версиях компиляторов может потребоваться заголовочный файл </a:t>
            </a:r>
            <a:r>
              <a:rPr lang="en-US" sz="2000" dirty="0"/>
              <a:t>&lt;experimental/filesystem&gt;</a:t>
            </a:r>
            <a:r>
              <a:rPr lang="ru-RU" sz="2000" dirty="0"/>
              <a:t>, пространство имен </a:t>
            </a:r>
            <a:r>
              <a:rPr lang="en-US" sz="2000" dirty="0"/>
              <a:t>std::experimental::filesystem::</a:t>
            </a:r>
            <a:r>
              <a:rPr lang="ru-RU" sz="2000" dirty="0"/>
              <a:t> и флаг </a:t>
            </a:r>
            <a:r>
              <a:rPr lang="en-US" sz="2000" dirty="0"/>
              <a:t>-</a:t>
            </a:r>
            <a:r>
              <a:rPr lang="en-US" sz="2000" dirty="0" err="1"/>
              <a:t>lstdc</a:t>
            </a:r>
            <a:r>
              <a:rPr lang="en-US" sz="2000" dirty="0"/>
              <a:t>++fs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E2C99-3BBF-4649-B56F-6EF33C10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4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0B544-C1AD-121F-DDDF-147A1B5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38" y="128319"/>
            <a:ext cx="8229600" cy="742950"/>
          </a:xfr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std::filesystem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3CA42FC-1583-DC60-E578-4AD6E217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590257"/>
              </p:ext>
            </p:extLst>
          </p:nvPr>
        </p:nvGraphicFramePr>
        <p:xfrm>
          <a:off x="150673" y="871269"/>
          <a:ext cx="8712967" cy="38500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05726">
                  <a:extLst>
                    <a:ext uri="{9D8B030D-6E8A-4147-A177-3AD203B41FA5}">
                      <a16:colId xmlns:a16="http://schemas.microsoft.com/office/drawing/2014/main" val="1194691198"/>
                    </a:ext>
                  </a:extLst>
                </a:gridCol>
                <a:gridCol w="3154714">
                  <a:extLst>
                    <a:ext uri="{9D8B030D-6E8A-4147-A177-3AD203B41FA5}">
                      <a16:colId xmlns:a16="http://schemas.microsoft.com/office/drawing/2014/main" val="2416922572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4234114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N.</a:t>
                      </a:r>
                    </a:p>
                  </a:txBody>
                  <a:tcPr marL="22087" marR="22087" marT="44174" marB="441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</a:rPr>
                        <a:t>Class</a:t>
                      </a:r>
                    </a:p>
                  </a:txBody>
                  <a:tcPr marL="44174" marR="44174" marT="44174" marB="441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4174" marR="44174" marT="44174" marB="44174" anchor="ctr"/>
                </a:tc>
                <a:extLst>
                  <a:ext uri="{0D108BD9-81ED-4DB2-BD59-A6C34878D82A}">
                    <a16:rowId xmlns:a16="http://schemas.microsoft.com/office/drawing/2014/main" val="30372215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1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filesystem::path</a:t>
                      </a:r>
                      <a:endParaRPr lang="en-US" sz="1600" b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Для работы с путями к директории или файлу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265976547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2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filesystem::copy_options</a:t>
                      </a:r>
                      <a:endParaRPr lang="en-US" sz="1600" b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Для спецификации семантики копирования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14384713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3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directory_options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Параметры для перемещения по </a:t>
                      </a:r>
                      <a:r>
                        <a:rPr lang="ru-RU" sz="1600" b="0" dirty="0" err="1">
                          <a:effectLst/>
                        </a:rPr>
                        <a:t>содержимомуу</a:t>
                      </a:r>
                      <a:r>
                        <a:rPr lang="ru-RU" sz="1600" b="0" dirty="0">
                          <a:effectLst/>
                        </a:rPr>
                        <a:t> директории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202978463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4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filesystem::filesystem_error</a:t>
                      </a:r>
                      <a:endParaRPr lang="en-US" sz="1600" b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Для спецификации исключений возникающих при ошибках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17152453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5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file_status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Содержит информацию о типе файла и разрешениях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8855500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 dirty="0">
                          <a:effectLst/>
                        </a:rPr>
                        <a:t>6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file_time_type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Временные метки для файла (например, последнее время записи, т.д.)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218205701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86428-DE1F-769B-658C-26A6B7D4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8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0B544-C1AD-121F-DDDF-147A1B5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3" y="137160"/>
            <a:ext cx="8229600" cy="742950"/>
          </a:xfr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std::filesystem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3CA42FC-1583-DC60-E578-4AD6E217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09680"/>
              </p:ext>
            </p:extLst>
          </p:nvPr>
        </p:nvGraphicFramePr>
        <p:xfrm>
          <a:off x="215516" y="854458"/>
          <a:ext cx="8712967" cy="4151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05726">
                  <a:extLst>
                    <a:ext uri="{9D8B030D-6E8A-4147-A177-3AD203B41FA5}">
                      <a16:colId xmlns:a16="http://schemas.microsoft.com/office/drawing/2014/main" val="1194691198"/>
                    </a:ext>
                  </a:extLst>
                </a:gridCol>
                <a:gridCol w="3154714">
                  <a:extLst>
                    <a:ext uri="{9D8B030D-6E8A-4147-A177-3AD203B41FA5}">
                      <a16:colId xmlns:a16="http://schemas.microsoft.com/office/drawing/2014/main" val="2416922572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4234114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N</a:t>
                      </a:r>
                    </a:p>
                  </a:txBody>
                  <a:tcPr marL="22087" marR="22087" marT="44174" marB="441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</a:rPr>
                        <a:t>Class</a:t>
                      </a:r>
                    </a:p>
                  </a:txBody>
                  <a:tcPr marL="44174" marR="44174" marT="44174" marB="4417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4174" marR="44174" marT="44174" marB="44174" anchor="ctr"/>
                </a:tc>
                <a:extLst>
                  <a:ext uri="{0D108BD9-81ED-4DB2-BD59-A6C34878D82A}">
                    <a16:rowId xmlns:a16="http://schemas.microsoft.com/office/drawing/2014/main" val="3037221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7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filesystem::perms</a:t>
                      </a:r>
                      <a:r>
                        <a:rPr lang="ru-RU" sz="1600" b="1" dirty="0">
                          <a:effectLst/>
                        </a:rPr>
                        <a:t> (</a:t>
                      </a:r>
                      <a:r>
                        <a:rPr lang="en-US" sz="1600" b="1" dirty="0" err="1">
                          <a:effectLst/>
                        </a:rPr>
                        <a:t>enum</a:t>
                      </a:r>
                      <a:r>
                        <a:rPr lang="en-US" sz="1600" b="1" dirty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Enum </a:t>
                      </a:r>
                      <a:r>
                        <a:rPr lang="ru-RU" sz="1600" b="0" dirty="0">
                          <a:effectLst/>
                        </a:rPr>
                        <a:t>содержащий разрешения для работы с файлами 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318289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8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perm_options</a:t>
                      </a:r>
                      <a:r>
                        <a:rPr lang="ru-RU" sz="1600" b="1" dirty="0">
                          <a:effectLst/>
                        </a:rPr>
                        <a:t> (</a:t>
                      </a:r>
                      <a:r>
                        <a:rPr lang="en-US" sz="1600" b="1" dirty="0" err="1">
                          <a:effectLst/>
                        </a:rPr>
                        <a:t>enum</a:t>
                      </a:r>
                      <a:r>
                        <a:rPr lang="en-US" sz="1600" b="1" dirty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Enum </a:t>
                      </a:r>
                      <a:r>
                        <a:rPr lang="ru-RU" sz="1600" b="0" dirty="0">
                          <a:effectLst/>
                        </a:rPr>
                        <a:t>для спецификаций спецификации работы с разрешениями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24024908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9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space_info</a:t>
                      </a:r>
                      <a:r>
                        <a:rPr lang="en-US" sz="1600" b="1" dirty="0">
                          <a:effectLst/>
                        </a:rPr>
                        <a:t> (struct)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Структура, содержащая информацию о свободном и доступном пространстве файловой системы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4170904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</a:rPr>
                        <a:t>10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filesystem::</a:t>
                      </a:r>
                      <a:r>
                        <a:rPr lang="en-US" sz="1600" b="1" dirty="0" err="1">
                          <a:effectLst/>
                        </a:rPr>
                        <a:t>file_type</a:t>
                      </a:r>
                      <a:r>
                        <a:rPr lang="en-US" sz="1600" b="1" dirty="0">
                          <a:effectLst/>
                        </a:rPr>
                        <a:t>: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</a:rPr>
                        <a:t>Enum </a:t>
                      </a:r>
                      <a:r>
                        <a:rPr lang="ru-RU" sz="1600" b="0" dirty="0">
                          <a:effectLst/>
                        </a:rPr>
                        <a:t>с типами файлов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1845547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 dirty="0">
                          <a:effectLst/>
                        </a:rPr>
                        <a:t>11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filesystem::</a:t>
                      </a:r>
                      <a:r>
                        <a:rPr lang="en-US" sz="16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directory_entry</a:t>
                      </a:r>
                      <a:endParaRPr lang="en-US" sz="16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Содержит в себе путь как поле, также может содержать доп. сведения типа числа жестких ссылок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138034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 dirty="0">
                          <a:effectLst/>
                        </a:rPr>
                        <a:t>12</a:t>
                      </a:r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filesystem::</a:t>
                      </a:r>
                      <a:r>
                        <a:rPr lang="en-US" sz="16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directory_iterator</a:t>
                      </a:r>
                      <a:endParaRPr lang="en-US" sz="16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Итератор для перемещения по директории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3177559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 marL="22087" marR="22087" marT="31748" marB="3174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filesystem::</a:t>
                      </a:r>
                      <a:r>
                        <a:rPr lang="en-US" sz="16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recursive_directory_iterator</a:t>
                      </a:r>
                      <a:endParaRPr lang="en-US" sz="16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174" marR="44174" marT="61843" marB="6184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Итератор для перемещения по </a:t>
                      </a:r>
                      <a:r>
                        <a:rPr lang="ru-RU" sz="1600" b="0" dirty="0" err="1">
                          <a:effectLst/>
                        </a:rPr>
                        <a:t>директирии</a:t>
                      </a:r>
                      <a:r>
                        <a:rPr lang="ru-RU" sz="1600" b="0" dirty="0">
                          <a:effectLst/>
                        </a:rPr>
                        <a:t> и ее </a:t>
                      </a:r>
                      <a:r>
                        <a:rPr lang="ru-RU" sz="1600" b="0" dirty="0" err="1">
                          <a:effectLst/>
                        </a:rPr>
                        <a:t>субдиректориям</a:t>
                      </a:r>
                      <a:endParaRPr lang="en-US" sz="1600" b="0" dirty="0">
                        <a:effectLst/>
                      </a:endParaRPr>
                    </a:p>
                  </a:txBody>
                  <a:tcPr marL="44174" marR="44174" marT="61843" marB="61843" anchor="ctr"/>
                </a:tc>
                <a:extLst>
                  <a:ext uri="{0D108BD9-81ED-4DB2-BD59-A6C34878D82A}">
                    <a16:rowId xmlns:a16="http://schemas.microsoft.com/office/drawing/2014/main" val="194203102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86428-DE1F-769B-658C-26A6B7D4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3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A5383-CF3A-4886-B4CF-7A445B4F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filesystem::path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85780-6AFD-4B71-9606-47A08B31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75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Представляет путь к объектам файловой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28151-AAB3-4EFA-AE91-0EE9677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F453-9CD8-4B93-984B-53F1E531D3FD}"/>
              </a:ext>
            </a:extLst>
          </p:cNvPr>
          <p:cNvSpPr txBox="1"/>
          <p:nvPr/>
        </p:nvSpPr>
        <p:spPr>
          <a:xfrm>
            <a:off x="539552" y="1851670"/>
            <a:ext cx="7200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pathToShow</a:t>
            </a:r>
            <a:r>
              <a:rPr lang="en-US" sz="1400" dirty="0">
                <a:solidFill>
                  <a:srgbClr val="1F2328"/>
                </a:solidFill>
                <a:latin typeface="Consolas" panose="020B0609020204030204" pitchFamily="49" charset="0"/>
              </a:rPr>
              <a:t>(“C:\Windows\system.ini”);</a:t>
            </a:r>
          </a:p>
          <a:p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"exists()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root_name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root_name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root_path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root_path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relative_path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relative_path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parent_path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parent_path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"filename()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"stem()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"extension() = 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pathToShow.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6E1A1-1BD6-4E7D-8853-2081A734579D}"/>
              </a:ext>
            </a:extLst>
          </p:cNvPr>
          <p:cNvSpPr txBox="1"/>
          <p:nvPr/>
        </p:nvSpPr>
        <p:spPr>
          <a:xfrm>
            <a:off x="7092280" y="614174"/>
            <a:ext cx="201622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exists() = 1 </a:t>
            </a:r>
            <a:r>
              <a:rPr lang="en-US" sz="1400" b="0" i="0" dirty="0" err="1">
                <a:solidFill>
                  <a:srgbClr val="454C55"/>
                </a:solidFill>
                <a:effectLst/>
                <a:latin typeface="Inconsolata" pitchFamily="2" charset="0"/>
              </a:rPr>
              <a:t>root_name</a:t>
            </a:r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() = C: </a:t>
            </a:r>
            <a:r>
              <a:rPr lang="en-US" sz="1400" b="0" i="0" dirty="0" err="1">
                <a:solidFill>
                  <a:srgbClr val="454C55"/>
                </a:solidFill>
                <a:effectLst/>
                <a:latin typeface="Inconsolata" pitchFamily="2" charset="0"/>
              </a:rPr>
              <a:t>root_path</a:t>
            </a:r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() = C:\ </a:t>
            </a:r>
            <a:r>
              <a:rPr lang="en-US" sz="1400" b="0" i="0" dirty="0" err="1">
                <a:solidFill>
                  <a:srgbClr val="454C55"/>
                </a:solidFill>
                <a:effectLst/>
                <a:latin typeface="Inconsolata" pitchFamily="2" charset="0"/>
              </a:rPr>
              <a:t>relative_path</a:t>
            </a:r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() = Windows\system.ini </a:t>
            </a:r>
            <a:r>
              <a:rPr lang="en-US" sz="1400" b="0" i="0" dirty="0" err="1">
                <a:solidFill>
                  <a:srgbClr val="454C55"/>
                </a:solidFill>
                <a:effectLst/>
                <a:latin typeface="Inconsolata" pitchFamily="2" charset="0"/>
              </a:rPr>
              <a:t>parent_path</a:t>
            </a:r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() = C:\Windows filename() = system.ini</a:t>
            </a:r>
          </a:p>
          <a:p>
            <a:r>
              <a:rPr lang="en-US" sz="1400" b="0" i="0" dirty="0">
                <a:solidFill>
                  <a:srgbClr val="454C55"/>
                </a:solidFill>
                <a:effectLst/>
                <a:latin typeface="Inconsolata" pitchFamily="2" charset="0"/>
              </a:rPr>
              <a:t>stem() = system extension() = .</a:t>
            </a:r>
            <a:r>
              <a:rPr lang="en-US" sz="1400" b="0" i="0" dirty="0" err="1">
                <a:solidFill>
                  <a:srgbClr val="454C55"/>
                </a:solidFill>
                <a:effectLst/>
                <a:latin typeface="Inconsolata" pitchFamily="2" charset="0"/>
              </a:rPr>
              <a:t>ini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264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4E00F-A790-4F2A-A14B-5B2231BD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filesystem::path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D8E99-7437-41A9-8215-6174D447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322712" cy="295577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temp"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p1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p2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p2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30D7B0-B42A-4CB6-921F-C2BD7E94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A1854-B704-48BF-ACC5-D7ADE265458E}"/>
              </a:ext>
            </a:extLst>
          </p:cNvPr>
          <p:cNvSpPr txBox="1"/>
          <p:nvPr/>
        </p:nvSpPr>
        <p:spPr>
          <a:xfrm>
            <a:off x="4067944" y="1200150"/>
            <a:ext cx="28083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54C55"/>
                </a:solidFill>
                <a:latin typeface="Inconsolata" pitchFamily="1" charset="0"/>
              </a:rPr>
              <a:t>“</a:t>
            </a:r>
            <a:r>
              <a:rPr lang="en-US" b="0" i="0" dirty="0">
                <a:solidFill>
                  <a:srgbClr val="454C55"/>
                </a:solidFill>
                <a:effectLst/>
                <a:latin typeface="Inconsolata" pitchFamily="1" charset="0"/>
              </a:rPr>
              <a:t>C:\\temp\\user\\data” “C:\\temp\\</a:t>
            </a:r>
            <a:r>
              <a:rPr lang="en-US" b="0" i="0" dirty="0" err="1">
                <a:solidFill>
                  <a:srgbClr val="454C55"/>
                </a:solidFill>
                <a:effectLst/>
                <a:latin typeface="Inconsolata" pitchFamily="1" charset="0"/>
              </a:rPr>
              <a:t>userdata</a:t>
            </a:r>
            <a:r>
              <a:rPr lang="en-US" b="0" i="0" dirty="0">
                <a:solidFill>
                  <a:srgbClr val="454C55"/>
                </a:solidFill>
                <a:effectLst/>
                <a:latin typeface="Inconsolata" pitchFamily="1" charset="0"/>
              </a:rPr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9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C1481-61ED-42A6-A228-BFD9A1D1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filesystem::path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83393-969F-44D6-A7FE-AC921F7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626968" cy="43549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preferred_separator</a:t>
            </a:r>
            <a:r>
              <a:rPr lang="en-US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9C4C65-B231-4378-81FE-12F8BA2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45331-340A-4C2D-A7E4-DE52507F4511}"/>
              </a:ext>
            </a:extLst>
          </p:cNvPr>
          <p:cNvSpPr txBox="1"/>
          <p:nvPr/>
        </p:nvSpPr>
        <p:spPr>
          <a:xfrm>
            <a:off x="6352157" y="1200011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\\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2B120-E7D4-4851-961F-940AA7778653}"/>
              </a:ext>
            </a:extLst>
          </p:cNvPr>
          <p:cNvSpPr txBox="1"/>
          <p:nvPr/>
        </p:nvSpPr>
        <p:spPr>
          <a:xfrm>
            <a:off x="457200" y="1995686"/>
            <a:ext cx="562696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current_path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path.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u8string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generic_string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62854-B6A1-4A54-B364-8DA022DD8A03}"/>
              </a:ext>
            </a:extLst>
          </p:cNvPr>
          <p:cNvSpPr txBox="1"/>
          <p:nvPr/>
        </p:nvSpPr>
        <p:spPr>
          <a:xfrm>
            <a:off x="6352157" y="1995686"/>
            <a:ext cx="25674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"C:\\Test\\Project"</a:t>
            </a:r>
          </a:p>
          <a:p>
            <a:r>
              <a:rPr lang="en-US" dirty="0">
                <a:latin typeface="Consolas" panose="020B0609020204030204" pitchFamily="49" charset="0"/>
              </a:rPr>
              <a:t>C:\Test\Project     </a:t>
            </a:r>
          </a:p>
          <a:p>
            <a:r>
              <a:rPr lang="en-US" dirty="0">
                <a:latin typeface="Consolas" panose="020B0609020204030204" pitchFamily="49" charset="0"/>
              </a:rPr>
              <a:t>C:\Test\Project</a:t>
            </a:r>
          </a:p>
          <a:p>
            <a:r>
              <a:rPr lang="en-US" dirty="0">
                <a:latin typeface="Consolas" panose="020B0609020204030204" pitchFamily="49" charset="0"/>
              </a:rPr>
              <a:t>C:/Test/Project 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C688-6921-4C85-A4D1-1F1E3A77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91" y="200456"/>
            <a:ext cx="8229600" cy="742950"/>
          </a:xfrm>
        </p:spPr>
        <p:txBody>
          <a:bodyPr/>
          <a:lstStyle/>
          <a:p>
            <a:r>
              <a:rPr lang="en-US" dirty="0"/>
              <a:t>filesystem::</a:t>
            </a:r>
            <a:r>
              <a:rPr lang="en-US" dirty="0" err="1"/>
              <a:t>directory_iterator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5CE10-DE5F-4E09-A816-F757FA43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48C4F-35C4-40FD-80D4-8FF762366C82}"/>
              </a:ext>
            </a:extLst>
          </p:cNvPr>
          <p:cNvSpPr txBox="1"/>
          <p:nvPr/>
        </p:nvSpPr>
        <p:spPr>
          <a:xfrm>
            <a:off x="246348" y="4719262"/>
            <a:ext cx="8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рекурсивного прохода: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std::filesystem::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recursive_directory_iterator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Объект 6">
            <a:extLst>
              <a:ext uri="{FF2B5EF4-FFF2-40B4-BE49-F238E27FC236}">
                <a16:creationId xmlns:a16="http://schemas.microsoft.com/office/drawing/2014/main" id="{D63BF758-4FDB-0F24-142C-A2D584F1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191" y="898067"/>
            <a:ext cx="7400983" cy="263371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999B1C-638A-F5D9-1D2B-362088EE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91" y="3607962"/>
            <a:ext cx="2304256" cy="9273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C7B578-6939-0AEF-3C42-C66435F81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736" y="3607962"/>
            <a:ext cx="3324527" cy="11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2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E3D8-D4FC-BBDA-2438-16D5E31D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266A0B-3A8B-F639-CD69-EC3648CE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9" y="1289454"/>
            <a:ext cx="6563072" cy="278155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914AF-80A9-E0F4-FA41-E4EA4E32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3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B6CE-7890-455C-AF4D-B3C4173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61D24-D06E-44BF-B238-00F77B98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379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Разработать утилиту, позволяющую массово переименовывать файлы в заданной директории и во всех вложенных в нее директориях.</a:t>
            </a:r>
          </a:p>
          <a:p>
            <a:pPr marL="0" indent="0">
              <a:buNone/>
            </a:pPr>
            <a:r>
              <a:rPr lang="ru-RU" sz="1800" dirty="0"/>
              <a:t>Поиск должен выполняться как по конкретному значению, так и с использованием некоторых символов регулярных выражений</a:t>
            </a:r>
            <a:r>
              <a:rPr lang="en-US" sz="1800" dirty="0"/>
              <a:t> </a:t>
            </a:r>
            <a:r>
              <a:rPr lang="ru-RU" sz="1800" dirty="0"/>
              <a:t>при передаче флага </a:t>
            </a:r>
            <a:r>
              <a:rPr lang="ru-RU" sz="1800" dirty="0">
                <a:latin typeface="Consolas" panose="020B0609020204030204" pitchFamily="49" charset="0"/>
              </a:rPr>
              <a:t>-</a:t>
            </a:r>
            <a:r>
              <a:rPr lang="en-US" sz="1800" dirty="0">
                <a:latin typeface="Consolas" panose="020B0609020204030204" pitchFamily="49" charset="0"/>
              </a:rPr>
              <a:t>r</a:t>
            </a:r>
            <a:r>
              <a:rPr lang="ru-RU" sz="1800" dirty="0"/>
              <a:t> (</a:t>
            </a:r>
            <a:r>
              <a:rPr lang="en-US" sz="1800" dirty="0"/>
              <a:t>‘</a:t>
            </a:r>
            <a:r>
              <a:rPr lang="ru-RU" sz="1800" dirty="0"/>
              <a:t>*</a:t>
            </a:r>
            <a:r>
              <a:rPr lang="en-US" sz="1800" dirty="0"/>
              <a:t>’</a:t>
            </a:r>
            <a:r>
              <a:rPr lang="ru-RU" sz="1800" dirty="0"/>
              <a:t> - любая последовательность, </a:t>
            </a:r>
            <a:r>
              <a:rPr lang="en-US" sz="1800" dirty="0"/>
              <a:t>‘.’ – </a:t>
            </a:r>
            <a:r>
              <a:rPr lang="ru-RU" sz="1800" dirty="0"/>
              <a:t>один любой символ)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Можно использовать как </a:t>
            </a:r>
            <a:r>
              <a:rPr lang="en-US" sz="1800" dirty="0">
                <a:latin typeface="Consolas" panose="020B0609020204030204" pitchFamily="49" charset="0"/>
              </a:rPr>
              <a:t>std::regex</a:t>
            </a:r>
            <a:r>
              <a:rPr lang="en-US" sz="1800" dirty="0"/>
              <a:t>, </a:t>
            </a:r>
            <a:r>
              <a:rPr lang="ru-RU" sz="1800" dirty="0"/>
              <a:t>так и собственную реализацию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Передача параметров должна быть реализована через аргументы командной строки, пример: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8EBB1C-4949-42D7-AA20-F810E3DC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F7A51-5C5A-4EE7-A749-35D6DBEC93DC}"/>
              </a:ext>
            </a:extLst>
          </p:cNvPr>
          <p:cNvSpPr txBox="1"/>
          <p:nvPr/>
        </p:nvSpPr>
        <p:spPr>
          <a:xfrm>
            <a:off x="539552" y="3579862"/>
            <a:ext cx="698477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переименовать все вхождения </a:t>
            </a:r>
            <a:r>
              <a:rPr lang="en-US" dirty="0">
                <a:latin typeface="Consolas" panose="020B0609020204030204" pitchFamily="49" charset="0"/>
              </a:rPr>
              <a:t>dev </a:t>
            </a:r>
            <a:r>
              <a:rPr lang="ru-RU" dirty="0">
                <a:latin typeface="Consolas" panose="020B0609020204030204" pitchFamily="49" charset="0"/>
              </a:rPr>
              <a:t>в </a:t>
            </a:r>
            <a:r>
              <a:rPr lang="en-US" dirty="0">
                <a:latin typeface="Consolas" panose="020B0609020204030204" pitchFamily="49" charset="0"/>
              </a:rPr>
              <a:t>master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rrename</a:t>
            </a:r>
            <a:r>
              <a:rPr lang="en-US" dirty="0">
                <a:latin typeface="Consolas" panose="020B0609020204030204" pitchFamily="49" charset="0"/>
              </a:rPr>
              <a:t> Downloads/Telegram dev master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переименовать все файлы начинающиеся с </a:t>
            </a:r>
            <a:r>
              <a:rPr lang="en-US" dirty="0" err="1">
                <a:latin typeface="Consolas" panose="020B0609020204030204" pitchFamily="49" charset="0"/>
              </a:rPr>
              <a:t>tst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в </a:t>
            </a:r>
            <a:r>
              <a:rPr lang="en-US" dirty="0">
                <a:latin typeface="Consolas" panose="020B0609020204030204" pitchFamily="49" charset="0"/>
              </a:rPr>
              <a:t>test*</a:t>
            </a:r>
          </a:p>
          <a:p>
            <a:r>
              <a:rPr lang="en-US" dirty="0" err="1">
                <a:latin typeface="Consolas" panose="020B0609020204030204" pitchFamily="49" charset="0"/>
              </a:rPr>
              <a:t>rrename</a:t>
            </a:r>
            <a:r>
              <a:rPr lang="en-US" dirty="0">
                <a:latin typeface="Consolas" panose="020B0609020204030204" pitchFamily="49" charset="0"/>
              </a:rPr>
              <a:t> Dev/Projects –r </a:t>
            </a:r>
            <a:r>
              <a:rPr lang="en-US" dirty="0" err="1">
                <a:latin typeface="Consolas" panose="020B0609020204030204" pitchFamily="49" charset="0"/>
              </a:rPr>
              <a:t>tst</a:t>
            </a:r>
            <a:r>
              <a:rPr lang="en-US" dirty="0">
                <a:latin typeface="Consolas" panose="020B0609020204030204" pitchFamily="49" charset="0"/>
              </a:rPr>
              <a:t>* test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946F8-B7D7-4F71-9942-AFA5F99E3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Std::function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F9D9E-3E52-47F0-AF49-A5EE3544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6</a:t>
            </a:r>
          </a:p>
        </p:txBody>
      </p:sp>
    </p:spTree>
    <p:extLst>
      <p:ext uri="{BB962C8B-B14F-4D97-AF65-F5344CB8AC3E}">
        <p14:creationId xmlns:p14="http://schemas.microsoft.com/office/powerpoint/2010/main" val="6810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277D3-B01F-4027-87E1-138C06FC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Хранение и передача функциональных объектов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A6CBE-FFF7-43AA-88CD-B429070D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У каждого лямбда-выражения свой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тип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который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становится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известным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только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на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этапе компиляции.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Но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как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хранить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/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передать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в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функцию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/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вернуть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из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функции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такой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объект?</a:t>
            </a:r>
          </a:p>
          <a:p>
            <a:r>
              <a:rPr lang="ru-RU" sz="1800" b="0" strike="noStrike" spc="-1" dirty="0">
                <a:solidFill>
                  <a:srgbClr val="404040"/>
                </a:solidFill>
                <a:latin typeface="+mj-lt"/>
              </a:rPr>
              <a:t>Определить </a:t>
            </a:r>
            <a:r>
              <a:rPr lang="ru-RU" sz="1800" spc="-1" dirty="0">
                <a:solidFill>
                  <a:srgbClr val="404040"/>
                </a:solidFill>
                <a:latin typeface="+mj-lt"/>
              </a:rPr>
              <a:t>тип как 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</a:p>
          <a:p>
            <a:r>
              <a:rPr lang="ru-RU" sz="1800" b="0" strike="noStrike" spc="-1" dirty="0">
                <a:solidFill>
                  <a:srgbClr val="404040"/>
                </a:solidFill>
                <a:latin typeface="+mj-lt"/>
              </a:rPr>
              <a:t>Использовать шаблоны</a:t>
            </a:r>
          </a:p>
          <a:p>
            <a:r>
              <a:rPr lang="ru-RU" sz="1800" spc="-1" dirty="0">
                <a:solidFill>
                  <a:srgbClr val="404040"/>
                </a:solidFill>
                <a:latin typeface="+mj-lt"/>
              </a:rPr>
              <a:t>Использовать 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std::function</a:t>
            </a:r>
            <a:endParaRPr lang="en-US" sz="1800" b="0" strike="noStrike" spc="-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77661-9BE4-457A-8098-AD937FB7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DB912-AE4F-4EA4-ABC4-C5952858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функции в качестве аргумента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712BA-78AC-470B-82D9-78493483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6419056" cy="302778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call_operation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operation)(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call_operation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(add);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45801-4803-4BF7-878B-881282A5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D20D8-9B29-4F64-A0C3-A2C1137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F84EF-844C-487C-94F7-173BCCB6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https://en.cppreference.com/w/cpp/utility/functional/function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std::function – </a:t>
            </a:r>
            <a:r>
              <a:rPr lang="ru-RU" dirty="0"/>
              <a:t>объект, представляющий нечто, что может вызываться как функция. Это может быть: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указатель на функцию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функциональный объект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лямбда-выражение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DD8C40-0F1B-492D-9E91-9C3C95B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F20AF-D988-4CFB-A39C-CD4A2211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54A52-75F8-4E29-8ABA-65B9BE8C70F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&lt;functional&gt;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std::function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::function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::string)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action;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Console{};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print;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"Work"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log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       	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log;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   return 0;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04556-8FB9-47BB-9536-6E808215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127A0-BEB4-B701-25D8-CB9F9AB4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std::bind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7B0B5-3DC9-DFD5-B0F2-42A5551B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std::bind – </a:t>
            </a:r>
            <a:r>
              <a:rPr lang="ru-RU" sz="1800" dirty="0"/>
              <a:t>шаблонная функция, возвращающая обёртку над </a:t>
            </a:r>
            <a:r>
              <a:rPr lang="ru-RU" sz="1800" dirty="0" err="1"/>
              <a:t>callable</a:t>
            </a:r>
            <a:r>
              <a:rPr lang="ru-RU" sz="1800" dirty="0"/>
              <a:t>-объектом; </a:t>
            </a:r>
            <a:endParaRPr lang="en-US" sz="1800" dirty="0"/>
          </a:p>
          <a:p>
            <a:r>
              <a:rPr lang="en-US" sz="1800" dirty="0"/>
              <a:t>std::b</a:t>
            </a:r>
            <a:r>
              <a:rPr lang="ru-RU" sz="1800" dirty="0" err="1"/>
              <a:t>ind</a:t>
            </a:r>
            <a:r>
              <a:rPr lang="ru-RU" sz="1800" dirty="0"/>
              <a:t> позволяет изменить сигнатуру вызова такого объекта, сократив число входных аргументов или поменяв какие-то из них местами;</a:t>
            </a:r>
            <a:endParaRPr lang="en-US" sz="1800" dirty="0"/>
          </a:p>
          <a:p>
            <a:r>
              <a:rPr lang="en-US" sz="1800" dirty="0"/>
              <a:t>std::bind </a:t>
            </a:r>
            <a:r>
              <a:rPr lang="ru-RU" sz="1800" dirty="0"/>
              <a:t>помощью </a:t>
            </a:r>
            <a:r>
              <a:rPr lang="en-US" sz="1800" dirty="0"/>
              <a:t>std::placeholders </a:t>
            </a:r>
            <a:r>
              <a:rPr lang="ru-RU" sz="1800" dirty="0"/>
              <a:t>помогает манипулировать положением и количеством значений, которые будут использоваться функцией, и изменяет функцию в соответствии с желаемым результатом;</a:t>
            </a:r>
          </a:p>
          <a:p>
            <a:r>
              <a:rPr lang="en-US" sz="1800" dirty="0"/>
              <a:t>std::placeholders </a:t>
            </a:r>
            <a:r>
              <a:rPr lang="ru-RU" sz="1800" dirty="0"/>
              <a:t>– пространства имен, которые определяют положение значения в функции, они представлены _1, _2, _3…</a:t>
            </a:r>
          </a:p>
          <a:p>
            <a:r>
              <a:rPr lang="en-US" sz="1800" dirty="0"/>
              <a:t>std::bind</a:t>
            </a:r>
            <a:r>
              <a:rPr lang="ru-RU" sz="1800" dirty="0"/>
              <a:t> возвращает функциональный объект, </a:t>
            </a:r>
            <a:r>
              <a:rPr lang="en-US" sz="1800" dirty="0"/>
              <a:t>‘call wrapper’/‘binder’, </a:t>
            </a:r>
            <a:r>
              <a:rPr lang="ru-RU" sz="1800" dirty="0"/>
              <a:t>который является связанной версией исходной функции или функции-члена. Его можно вызывать как обычную функцию, но некоторые его аргументы предварительно привязаны к определенным значениям или объектам.</a:t>
            </a:r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DA1A0-FD02-CC6D-4CAC-E83D36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3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561B4-4A0F-42D1-AE9B-03A63451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std::bind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EA008-CC9E-4B33-81F4-A601D909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44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std::bind – </a:t>
            </a:r>
            <a:r>
              <a:rPr lang="ru-RU" sz="2000" dirty="0"/>
              <a:t>шаблонная функция, возвращающая обёртку над </a:t>
            </a:r>
            <a:r>
              <a:rPr lang="ru-RU" sz="2000" dirty="0" err="1"/>
              <a:t>callable</a:t>
            </a:r>
            <a:r>
              <a:rPr lang="ru-RU" sz="2000" dirty="0"/>
              <a:t>-объектом. </a:t>
            </a:r>
          </a:p>
          <a:p>
            <a:pPr marL="0" indent="0">
              <a:buNone/>
            </a:pPr>
            <a:r>
              <a:rPr lang="en-US" sz="2000" dirty="0"/>
              <a:t>std::b</a:t>
            </a:r>
            <a:r>
              <a:rPr lang="ru-RU" sz="2000" dirty="0" err="1"/>
              <a:t>ind</a:t>
            </a:r>
            <a:r>
              <a:rPr lang="ru-RU" sz="2000" dirty="0"/>
              <a:t> позволяет изменить сигнатуру вызова такого объекта, сократив число входных аргументов или поменяв какие-то из них местами.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3D7DD5-FA86-49BE-9381-363C7358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0F603-73BE-420B-A6F0-0359AFA7E855}"/>
              </a:ext>
            </a:extLst>
          </p:cNvPr>
          <p:cNvSpPr txBox="1"/>
          <p:nvPr/>
        </p:nvSpPr>
        <p:spPr>
          <a:xfrm>
            <a:off x="539552" y="2643758"/>
            <a:ext cx="662473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(sum,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placeholders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::_2);</a:t>
            </a:r>
          </a:p>
          <a:p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вернет 10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340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C481F-D09A-42FB-941E-F23B1D2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0C06B-A48E-460A-AEF3-65CA7A28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Реализуйте функцию, которая считает время выполнения функции, переданной в качестве аргумента с помощью класса </a:t>
            </a:r>
            <a:r>
              <a:rPr lang="en-US" sz="1800" dirty="0" err="1"/>
              <a:t>TimeMeter</a:t>
            </a:r>
            <a:r>
              <a:rPr lang="en-US" sz="1800" dirty="0"/>
              <a:t> (</a:t>
            </a:r>
            <a:r>
              <a:rPr lang="ru-RU" sz="1800" dirty="0"/>
              <a:t>Задача 2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/>
              <a:t> </a:t>
            </a:r>
            <a:r>
              <a:rPr lang="ru-RU" sz="1800" dirty="0"/>
              <a:t>Вызовите полученную функцию как с лямбда-функцией, так и с функцией, полученной с помощью </a:t>
            </a:r>
            <a:r>
              <a:rPr lang="en-US" sz="1800" dirty="0"/>
              <a:t>std::bind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Используйте </a:t>
            </a:r>
            <a:r>
              <a:rPr lang="en-US" sz="1800" dirty="0"/>
              <a:t>std::bind </a:t>
            </a:r>
            <a:r>
              <a:rPr lang="ru-RU" sz="1800" dirty="0"/>
              <a:t>и </a:t>
            </a:r>
            <a:r>
              <a:rPr lang="en-US" sz="1800" dirty="0"/>
              <a:t>std::multiplies </a:t>
            </a:r>
            <a:r>
              <a:rPr lang="ru-RU" sz="1800" dirty="0"/>
              <a:t>для возведения в степень всех чисел в </a:t>
            </a:r>
            <a:r>
              <a:rPr lang="en-US" sz="1800" dirty="0"/>
              <a:t>std::vector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132C8-86E6-4833-AFD2-1C79EFA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2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8592</TotalTime>
  <Words>1578</Words>
  <Application>Microsoft Office PowerPoint</Application>
  <PresentationFormat>Экран (16:9)</PresentationFormat>
  <Paragraphs>208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DejaVuSansMono</vt:lpstr>
      <vt:lpstr>Inconsolata</vt:lpstr>
      <vt:lpstr>Open Sans</vt:lpstr>
      <vt:lpstr>Times New Roman</vt:lpstr>
      <vt:lpstr>Wingdings</vt:lpstr>
      <vt:lpstr>Ясность</vt:lpstr>
      <vt:lpstr>Методы и стандарты программирования </vt:lpstr>
      <vt:lpstr>Std::function</vt:lpstr>
      <vt:lpstr>Хранение и передача функциональных объектов</vt:lpstr>
      <vt:lpstr>Передача функции в качестве аргумента</vt:lpstr>
      <vt:lpstr>std::function</vt:lpstr>
      <vt:lpstr>std::function</vt:lpstr>
      <vt:lpstr>std::bind</vt:lpstr>
      <vt:lpstr>std::bind</vt:lpstr>
      <vt:lpstr>Задача 7</vt:lpstr>
      <vt:lpstr>Нововведения C++17 (часть 2)</vt:lpstr>
      <vt:lpstr>std::filesystem</vt:lpstr>
      <vt:lpstr>Классы std::filesystem</vt:lpstr>
      <vt:lpstr>Классы std::filesystem</vt:lpstr>
      <vt:lpstr>filesystem::path</vt:lpstr>
      <vt:lpstr>filesystem::path</vt:lpstr>
      <vt:lpstr>filesystem::path</vt:lpstr>
      <vt:lpstr>filesystem::directory_iterator</vt:lpstr>
      <vt:lpstr>File permissions</vt:lpstr>
      <vt:lpstr>Задача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621</cp:revision>
  <dcterms:created xsi:type="dcterms:W3CDTF">2023-01-19T06:26:04Z</dcterms:created>
  <dcterms:modified xsi:type="dcterms:W3CDTF">2023-11-07T22:43:27Z</dcterms:modified>
</cp:coreProperties>
</file>