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7" r:id="rId14"/>
    <p:sldId id="375" r:id="rId15"/>
    <p:sldId id="376" r:id="rId1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7" id="{5C61DF0F-425C-42D0-8195-6D2473D5A25D}">
          <p14:sldIdLst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7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 autoAdjust="0"/>
    <p:restoredTop sz="83645" autoAdjust="0"/>
  </p:normalViewPr>
  <p:slideViewPr>
    <p:cSldViewPr>
      <p:cViewPr>
        <p:scale>
          <a:sx n="100" d="100"/>
          <a:sy n="100" d="100"/>
        </p:scale>
        <p:origin x="94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91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_sansregular"/>
              </a:rPr>
              <a:t>Commands are case insensitive,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_sansregular"/>
              </a:rPr>
              <a:t>variables are case sensitive,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pt_sansregular"/>
              </a:rPr>
              <a:t>Keywords are always written in upper case.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253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18.10.2023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18.10.2023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18.10.2023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18.10.2023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18.10.2023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" TargetMode="External"/><Relationship Id="rId2" Type="http://schemas.openxmlformats.org/officeDocument/2006/relationships/hyperlink" Target="https://cgold.readthedocs.io/en/latest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6FD0F-5129-44B4-8617-6FE4E2D5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C18AF-2166-4E30-B7C6-717E62A63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6059016" cy="2451720"/>
          </a:xfr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--- /overview/snippets/CMakeLists-old.txt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+++ /overview/snippets/CMakeLists-new.txt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@@ -2,3 +2,4 @@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project(foo)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(foo foo.cpp)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(bar bar.cpp)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6E1D4C-3769-4BB9-9E92-327D9216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98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0C4A3-C8DA-4EA7-893D-33076447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ED8C1-3D67-40BF-ACFA-54695B5F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87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cmake_minimum_required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3.11) – </a:t>
            </a:r>
            <a:r>
              <a:rPr lang="ru-RU" sz="2000" b="0" dirty="0">
                <a:solidFill>
                  <a:srgbClr val="1F2328"/>
                </a:solidFill>
                <a:effectLst/>
              </a:rPr>
              <a:t>указание минимальной необходимой версии </a:t>
            </a:r>
            <a:r>
              <a:rPr lang="en-US" sz="2000" b="0" dirty="0" err="1">
                <a:solidFill>
                  <a:srgbClr val="1F2328"/>
                </a:solidFill>
                <a:effectLst/>
              </a:rPr>
              <a:t>CMake</a:t>
            </a:r>
            <a:endParaRPr lang="en-US" sz="2000" b="0" dirty="0">
              <a:solidFill>
                <a:srgbClr val="1F2328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MyProject</a:t>
            </a:r>
            <a:r>
              <a:rPr lang="en-US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LANGUAGES CXX) – </a:t>
            </a:r>
            <a:r>
              <a:rPr lang="ru-RU" sz="2000" b="0" dirty="0">
                <a:solidFill>
                  <a:srgbClr val="1F2328"/>
                </a:solidFill>
                <a:effectLst/>
              </a:rPr>
              <a:t>указание названия проекта</a:t>
            </a:r>
            <a:endParaRPr lang="en-US" sz="2000" b="0" dirty="0">
              <a:solidFill>
                <a:srgbClr val="1F2328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CF222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/>
              <a:t>– </a:t>
            </a:r>
            <a:r>
              <a:rPr lang="ru-RU" sz="2000" dirty="0"/>
              <a:t>добавить в проект сборку исполняемого файла</a:t>
            </a:r>
            <a:endParaRPr lang="en-US" sz="2000" b="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add_library</a:t>
            </a:r>
            <a:r>
              <a:rPr lang="en-US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effectLst/>
              </a:rPr>
              <a:t>– добавить в проект сборку библиотеки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target_include_directories</a:t>
            </a:r>
            <a:r>
              <a:rPr lang="ru-RU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2000" b="0" dirty="0">
                <a:effectLst/>
              </a:rPr>
              <a:t>– указать цели директории с включаемыми файлами</a:t>
            </a:r>
            <a:endParaRPr lang="en-US" sz="2000" b="0" dirty="0"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target_link_libraries</a:t>
            </a:r>
            <a:r>
              <a:rPr lang="ru-RU" sz="20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u-RU" sz="2000" b="0" dirty="0">
                <a:effectLst/>
              </a:rPr>
              <a:t>– указать необходимые библиотеки для линковки к цели</a:t>
            </a:r>
            <a:endParaRPr lang="en-US" sz="2000" b="0" dirty="0">
              <a:effectLst/>
            </a:endParaRPr>
          </a:p>
          <a:p>
            <a:pPr marL="0" indent="0">
              <a:buNone/>
            </a:pPr>
            <a:endParaRPr lang="en-US" sz="20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5ACFB5-1B06-4DB1-BB29-5A37B689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4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25991-3D48-46E2-A2E3-AA1622F7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Минимальный 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0AD4EE-3CC0-4A88-B1F3-07AC951C9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6563072" cy="309979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cmake_minimum_required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3.11)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(foo)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(VAR </a:t>
            </a:r>
            <a:r>
              <a:rPr lang="en-US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${VAR}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(foo foo.cpp)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954900-2093-4A1B-958C-150B5543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4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63F72-B26F-4BDA-80F5-5042CBD6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DA4B7-AF73-48DC-A468-AEBD3E29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1630"/>
            <a:ext cx="8229600" cy="1299592"/>
          </a:xfrm>
        </p:spPr>
        <p:txBody>
          <a:bodyPr/>
          <a:lstStyle/>
          <a:p>
            <a:pPr marL="0" indent="0">
              <a:buNone/>
            </a:pPr>
            <a:r>
              <a:rPr lang="ru-RU" sz="20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ru-RU" sz="20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Вызываем генерацию файлов сборки</a:t>
            </a:r>
            <a:endParaRPr lang="ru-RU" sz="20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u-RU" sz="2000" b="0" dirty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ru-RU" sz="20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Собираем цель</a:t>
            </a:r>
            <a:endParaRPr lang="en-US" sz="2000" b="0" dirty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u-RU" sz="2000" b="0" dirty="0" err="1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sz="20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20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При необходимости устанавливаем</a:t>
            </a:r>
            <a:endParaRPr lang="ru-RU" sz="20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86BA46-AD4F-413F-A3EF-FC8F579E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17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82316-FC7E-4C23-B051-715CEEA3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директории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2434B5-3CCC-4BED-949B-4476AC69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BD7209-302B-43BC-8DE9-2F345F93D9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97712"/>
            <a:ext cx="4346510" cy="222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8ADF7-5AEA-4946-A5A9-0A51C78BAAED}"/>
              </a:ext>
            </a:extLst>
          </p:cNvPr>
          <p:cNvSpPr txBox="1"/>
          <p:nvPr/>
        </p:nvSpPr>
        <p:spPr>
          <a:xfrm>
            <a:off x="539552" y="1296560"/>
            <a:ext cx="396044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cmake_minimum_required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2.8)</a:t>
            </a:r>
          </a:p>
          <a:p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(foo NONE)</a:t>
            </a: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"Top level CMakeLists.txt"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add_subdirectory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(foo)</a:t>
            </a:r>
          </a:p>
          <a:p>
            <a:r>
              <a:rPr lang="en-US" sz="14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add_subdirectory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(boo)</a:t>
            </a:r>
          </a:p>
          <a:p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5EC21-A40A-4E26-8798-C5437AD5DBC1}"/>
              </a:ext>
            </a:extLst>
          </p:cNvPr>
          <p:cNvSpPr txBox="1"/>
          <p:nvPr/>
        </p:nvSpPr>
        <p:spPr>
          <a:xfrm>
            <a:off x="539552" y="3318737"/>
            <a:ext cx="3960440" cy="16004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boo/CMakeLists.txt</a:t>
            </a:r>
            <a:endParaRPr lang="en-US" sz="1400" b="0" dirty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"Processing boo/CMakeList.txt"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add_subdirectory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baz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add_subdirectory</a:t>
            </a:r>
            <a:r>
              <a:rPr lang="en-US" sz="1400" b="0" dirty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(bar)</a:t>
            </a:r>
          </a:p>
        </p:txBody>
      </p:sp>
    </p:spTree>
    <p:extLst>
      <p:ext uri="{BB962C8B-B14F-4D97-AF65-F5344CB8AC3E}">
        <p14:creationId xmlns:p14="http://schemas.microsoft.com/office/powerpoint/2010/main" val="4075101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E9DCD-3F02-4137-B20F-25EC7B9D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7CACD-BBCB-4135-A905-18EF0A62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ru-RU" sz="2200" dirty="0">
                <a:solidFill>
                  <a:schemeClr val="tx1"/>
                </a:solidFill>
              </a:rPr>
              <a:t> </a:t>
            </a:r>
            <a:r>
              <a:rPr lang="ru-RU" sz="2200" dirty="0"/>
              <a:t>Ч</a:t>
            </a:r>
            <a:r>
              <a:rPr lang="ru-RU" sz="2200" dirty="0">
                <a:solidFill>
                  <a:schemeClr val="tx1"/>
                </a:solidFill>
              </a:rPr>
              <a:t>еловеко-читаемая конфигурация, единая для всех инструментов</a:t>
            </a:r>
            <a:endParaRPr lang="en-US" sz="2200" b="0" i="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ru-RU" sz="2200" b="0" i="0" dirty="0">
                <a:solidFill>
                  <a:schemeClr val="tx1"/>
                </a:solidFill>
                <a:effectLst/>
              </a:rPr>
              <a:t> Кросс-</a:t>
            </a:r>
            <a:r>
              <a:rPr lang="ru-RU" sz="2200" b="0" i="0" dirty="0" err="1">
                <a:solidFill>
                  <a:schemeClr val="tx1"/>
                </a:solidFill>
                <a:effectLst/>
              </a:rPr>
              <a:t>платформенность</a:t>
            </a:r>
            <a:endParaRPr lang="ru-RU" sz="2200" b="0" i="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ru-RU" sz="2200" b="0" i="0" dirty="0">
                <a:solidFill>
                  <a:schemeClr val="tx1"/>
                </a:solidFill>
                <a:effectLst/>
              </a:rPr>
              <a:t> Не заставляет менять любимое IDE/инструмент сборки </a:t>
            </a:r>
            <a:endParaRPr lang="en-US" sz="2200" b="0" i="0" dirty="0">
              <a:solidFill>
                <a:schemeClr val="tx1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ru-RU" sz="2200" b="0" i="0" strike="noStrike" dirty="0">
                <a:solidFill>
                  <a:schemeClr val="tx1"/>
                </a:solidFill>
                <a:effectLst/>
              </a:rPr>
              <a:t> Легко смотреть изменения в системах контроля версий</a:t>
            </a:r>
          </a:p>
          <a:p>
            <a:pPr marL="0" indent="0" algn="l">
              <a:buNone/>
            </a:pPr>
            <a:r>
              <a:rPr lang="ru-RU" sz="2200" dirty="0"/>
              <a:t>Подробнее: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chemeClr val="tx1"/>
                </a:solidFill>
                <a:effectLst/>
                <a:hlinkClick r:id="rId2"/>
              </a:rPr>
              <a:t>https://cgold.readthedocs.io/en/latest/index.html</a:t>
            </a:r>
            <a:endParaRPr lang="en-US" sz="22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https://cmake.org/cmake/help/latest/</a:t>
            </a: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F42A87-807D-45F7-99AC-EB142F1F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DED8-AA9D-41E7-AD38-4A889ED2C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57F931-061D-4D75-A74B-BB237EDCD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7</a:t>
            </a:r>
          </a:p>
        </p:txBody>
      </p:sp>
    </p:spTree>
    <p:extLst>
      <p:ext uri="{BB962C8B-B14F-4D97-AF65-F5344CB8AC3E}">
        <p14:creationId xmlns:p14="http://schemas.microsoft.com/office/powerpoint/2010/main" val="159157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B92F4B-4DFE-4835-9D94-825B08EA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18CE2E-6B2C-4CB1-B1A7-FDE496A4A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760" y="988231"/>
            <a:ext cx="6146479" cy="316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1C85AD-5F5F-4C3A-B378-08E6D940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C2DB0B-5AF6-433D-B3AC-FC5FCB5C3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7" y="581025"/>
            <a:ext cx="530542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3D3B4-6C48-471D-B73D-99D37AB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672A8-2247-4FF5-A918-AAD2AAC9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/>
              <a:t>CMake</a:t>
            </a:r>
            <a:r>
              <a:rPr lang="en-US" sz="2200" dirty="0"/>
              <a:t> – </a:t>
            </a:r>
            <a:r>
              <a:rPr lang="ru-RU" sz="2200" dirty="0"/>
              <a:t>кроссплатформенное программное средство автоматизации сборки программного обеспечения из исходного кода.</a:t>
            </a:r>
            <a:endParaRPr lang="en-US" sz="2200" dirty="0"/>
          </a:p>
          <a:p>
            <a:pPr marL="0" indent="0">
              <a:buNone/>
            </a:pPr>
            <a:r>
              <a:rPr lang="en-US" sz="2200" dirty="0" err="1"/>
              <a:t>CMake</a:t>
            </a:r>
            <a:r>
              <a:rPr lang="en-US" sz="2200" dirty="0"/>
              <a:t> </a:t>
            </a:r>
            <a:r>
              <a:rPr lang="ru-RU" sz="2200" b="1" dirty="0"/>
              <a:t>не занимается </a:t>
            </a:r>
            <a:r>
              <a:rPr lang="ru-RU" sz="2200" dirty="0"/>
              <a:t>непосредственно сборкой, а лишь генерирует файлы сборки из предварительно написанного файла сценария CMakeLists.txt и предоставляет простой единый интерфейс управления. Помимо этого, позволяет автоматизировать процесс установки и сборки пакетов.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70A56-A01C-4952-BC8D-DC91C20D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3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50260-8170-4638-9B31-B879094A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Не только </a:t>
            </a:r>
            <a:r>
              <a:rPr lang="en-US" sz="3600" dirty="0" err="1"/>
              <a:t>CMake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9A1739-2E85-4A67-8938-CDC52574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9AA1D2-35F2-4072-BA18-FA6265A5F4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050"/>
            <a:ext cx="4032448" cy="463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34BFF-C9E7-40E4-BDFC-A9CB73E66849}"/>
              </a:ext>
            </a:extLst>
          </p:cNvPr>
          <p:cNvSpPr txBox="1"/>
          <p:nvPr/>
        </p:nvSpPr>
        <p:spPr>
          <a:xfrm>
            <a:off x="461814" y="1347614"/>
            <a:ext cx="36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CTest</a:t>
            </a:r>
            <a:r>
              <a:rPr lang="en-US" dirty="0"/>
              <a:t> – </a:t>
            </a:r>
            <a:r>
              <a:rPr lang="ru-RU" dirty="0"/>
              <a:t>для тестирования</a:t>
            </a:r>
          </a:p>
          <a:p>
            <a:r>
              <a:rPr lang="en-US" dirty="0" err="1"/>
              <a:t>CMake</a:t>
            </a:r>
            <a:r>
              <a:rPr lang="en-US" dirty="0"/>
              <a:t> – </a:t>
            </a:r>
            <a:r>
              <a:rPr lang="ru-RU" dirty="0"/>
              <a:t>автоматизация сборки</a:t>
            </a:r>
          </a:p>
          <a:p>
            <a:r>
              <a:rPr lang="en-US" dirty="0" err="1"/>
              <a:t>CPack</a:t>
            </a:r>
            <a:r>
              <a:rPr lang="en-US" dirty="0"/>
              <a:t> – </a:t>
            </a:r>
            <a:r>
              <a:rPr lang="ru-RU" dirty="0"/>
              <a:t>помощь в упаковке и установке</a:t>
            </a:r>
          </a:p>
          <a:p>
            <a:r>
              <a:rPr lang="en-US" dirty="0" err="1"/>
              <a:t>CDash</a:t>
            </a:r>
            <a:r>
              <a:rPr lang="en-US" dirty="0"/>
              <a:t> – </a:t>
            </a:r>
            <a:r>
              <a:rPr lang="ru-RU" dirty="0"/>
              <a:t>мониторинг</a:t>
            </a:r>
          </a:p>
        </p:txBody>
      </p:sp>
    </p:spTree>
    <p:extLst>
      <p:ext uri="{BB962C8B-B14F-4D97-AF65-F5344CB8AC3E}">
        <p14:creationId xmlns:p14="http://schemas.microsoft.com/office/powerpoint/2010/main" val="221172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A5C208-39B5-447F-BFBF-9DA035E7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1E604-730A-4332-9404-BA2A0D62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42" y="411510"/>
            <a:ext cx="4188715" cy="461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29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C2152-AA1F-4211-934E-6190E08C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*.</a:t>
            </a:r>
            <a:r>
              <a:rPr lang="en-US" dirty="0" err="1"/>
              <a:t>sln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E06B4C-35FD-4788-987B-35BA5920D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363272" cy="3747864"/>
          </a:xfr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--- /overview/snippets/foo-old.sln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+++ /overview/snippets/foo-new.sln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@@ -4,6 +4,8 @@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VisualStudioVersion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14.0.25123.0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MinimumVisualStudioVersion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10.0.40219.1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Project("{8BC9CEB8-8B4A-11D0-8D11-00A0C91BC942}") = "foo", "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foo.vcxproj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", "{C8F8C325-ACF3-460E-81DF-8515C72B334A}"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9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EndProject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+Project("{8BC9CEB8-8B4A-11D0-8D11-00A0C91BC942}") = "bar", "..\bar\</a:t>
            </a:r>
            <a:r>
              <a:rPr lang="en-US" sz="900" b="0" dirty="0" err="1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bar.vcxproj</a:t>
            </a: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", "{D14B78EA-1ADA-487F-B1ED-42C2B919C000}"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EndProject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Global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GlobalSection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SolutionConfigurationPlatforms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preSolution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@@ -21,6 +23,14 @@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{C8F8C325-ACF3-460E-81DF-8515C72B334A}.Release|x64.Build.0 = Release|x64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{C8F8C325-ACF3-460E-81DF-8515C72B334A}.Release|x86.ActiveCfg = Release|Win32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{C8F8C325-ACF3-460E-81DF-8515C72B334A}.Release|x86.Build.0 = Release|Win32</a:t>
            </a: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{D14B78EA-1ADA-487F-B1ED-42C2B919C000}.Debug|x64.ActiveCfg = Debug|x64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{D14B78EA-1ADA-487F-B1ED-42C2B919C000}.Debug|x64.Build.0 = Debug|x64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{D14B78EA-1ADA-487F-B1ED-42C2B919C000}.Debug|x86.ActiveCfg = Debug|Win32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{D14B78EA-1ADA-487F-B1ED-42C2B919C000}.Debug|x86.Build.0 = Debug|Win32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{D14B78EA-1ADA-487F-B1ED-42C2B919C000}.Release|x64.ActiveCfg = Release|x64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{D14B78EA-1ADA-487F-B1ED-42C2B919C000}.Release|x64.Build.0 = Release|x64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{D14B78EA-1ADA-487F-B1ED-42C2B919C000}.Release|x86.ActiveCfg = Release|Win32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+       {D14B78EA-1ADA-487F-B1ED-42C2B919C000}.Release|x86.Build.0 = Release|Win32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EndGlobalSection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GlobalSection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SolutionProperties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preSolution</a:t>
            </a:r>
            <a:endParaRPr lang="en-US" sz="9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HideSolutionNode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FALSE</a:t>
            </a:r>
          </a:p>
          <a:p>
            <a:pPr marL="0" indent="0">
              <a:buNone/>
            </a:pPr>
            <a:endParaRPr lang="ru-RU" sz="9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9E8B2E-F02F-4669-932F-88CD5260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4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8B74E-7099-4C23-A45B-B0B11551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*</a:t>
            </a:r>
            <a:r>
              <a:rPr lang="en-US" dirty="0" err="1"/>
              <a:t>vcxproj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D8C63-CF58-4E2A-8023-C63A8F4B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6995120" cy="3747864"/>
          </a:xfr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ItemDefinitionGroup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CB6FF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"'$(Configuration)|$(Platform)'=='Release|x64'"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ClCompile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WarningLevel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&gt;Level3&lt;/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WarningLevel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PrecompiledHeader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PrecompiledHeader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Optimization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 err="1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MaxSpeed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Optimization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FunctionLevelLinking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FunctionLevelLinking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IntrinsicFunctions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IntrinsicFunctions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PreprocessorDefinitions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&gt;NDEBUG;_CONSOLE;%(</a:t>
            </a:r>
            <a:r>
              <a:rPr lang="en-US" sz="800" b="0" dirty="0" err="1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PreprocessorDefinitions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)&lt;/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PreprocessorDefinitions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ClCompile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SubSystem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&gt;Console&lt;/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SubSystem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EnableCOMDATFolding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EnableCOMDATFolding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OptimizeReferences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OptimizeReferences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GenerateDebugInformation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&gt;true&lt;/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GenerateDebugInformation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sz="800" b="0" dirty="0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ADBAC7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ClCompile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CB6F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"bar.cpp"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ItemGroup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800" b="0" dirty="0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CB6FF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"$(</a:t>
            </a:r>
            <a:r>
              <a:rPr lang="en-US" sz="800" b="0" dirty="0" err="1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VCTargetsPath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)\</a:t>
            </a:r>
            <a:r>
              <a:rPr lang="en-US" sz="800" b="0" dirty="0" err="1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Microsoft.Cpp.targets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ImportGroup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6CB6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ExtensionTargets</a:t>
            </a:r>
            <a:r>
              <a:rPr lang="en-US" sz="800" b="0" dirty="0">
                <a:solidFill>
                  <a:srgbClr val="96D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sz="800" b="0" dirty="0" err="1">
                <a:solidFill>
                  <a:srgbClr val="8DDB8C"/>
                </a:solidFill>
                <a:effectLst/>
                <a:latin typeface="Consolas" panose="020B0609020204030204" pitchFamily="49" charset="0"/>
              </a:rPr>
              <a:t>ImportGroup</a:t>
            </a:r>
            <a:r>
              <a:rPr lang="en-US" sz="800" b="0" dirty="0">
                <a:solidFill>
                  <a:srgbClr val="ADBAC7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ADBAC7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endParaRPr lang="en-US" sz="800" b="0" dirty="0">
              <a:solidFill>
                <a:srgbClr val="ADBAC7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4BACA6-E037-443C-8F04-3BBB830A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09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7519</TotalTime>
  <Words>845</Words>
  <Application>Microsoft Office PowerPoint</Application>
  <PresentationFormat>Экран (16:9)</PresentationFormat>
  <Paragraphs>127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Consolas</vt:lpstr>
      <vt:lpstr>pt_sansregular</vt:lpstr>
      <vt:lpstr>Times New Roman</vt:lpstr>
      <vt:lpstr>Wingdings</vt:lpstr>
      <vt:lpstr>Ясность</vt:lpstr>
      <vt:lpstr>Методы и стандарты программирования </vt:lpstr>
      <vt:lpstr>Cmake</vt:lpstr>
      <vt:lpstr>Презентация PowerPoint</vt:lpstr>
      <vt:lpstr>Презентация PowerPoint</vt:lpstr>
      <vt:lpstr>CMake</vt:lpstr>
      <vt:lpstr>Не только CMake</vt:lpstr>
      <vt:lpstr>Презентация PowerPoint</vt:lpstr>
      <vt:lpstr>VS *.sln</vt:lpstr>
      <vt:lpstr>VS *vcxproj</vt:lpstr>
      <vt:lpstr>CMake</vt:lpstr>
      <vt:lpstr>Команды CMake</vt:lpstr>
      <vt:lpstr>Минимальный пример</vt:lpstr>
      <vt:lpstr>Команды CMake</vt:lpstr>
      <vt:lpstr>Вложенные директории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568</cp:revision>
  <dcterms:created xsi:type="dcterms:W3CDTF">2023-01-19T06:26:04Z</dcterms:created>
  <dcterms:modified xsi:type="dcterms:W3CDTF">2023-10-17T23:46:51Z</dcterms:modified>
</cp:coreProperties>
</file>