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2"/>
  </p:notesMasterIdLst>
  <p:sldIdLst>
    <p:sldId id="256" r:id="rId2"/>
    <p:sldId id="379" r:id="rId3"/>
    <p:sldId id="393" r:id="rId4"/>
    <p:sldId id="396" r:id="rId5"/>
    <p:sldId id="397" r:id="rId6"/>
    <p:sldId id="398" r:id="rId7"/>
    <p:sldId id="399" r:id="rId8"/>
    <p:sldId id="385" r:id="rId9"/>
    <p:sldId id="388" r:id="rId10"/>
    <p:sldId id="389" r:id="rId11"/>
    <p:sldId id="386" r:id="rId12"/>
    <p:sldId id="390" r:id="rId13"/>
    <p:sldId id="402" r:id="rId14"/>
    <p:sldId id="403" r:id="rId15"/>
    <p:sldId id="387" r:id="rId16"/>
    <p:sldId id="391" r:id="rId17"/>
    <p:sldId id="414" r:id="rId18"/>
    <p:sldId id="392" r:id="rId19"/>
    <p:sldId id="400" r:id="rId20"/>
    <p:sldId id="401" r:id="rId21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7BC5F1A-FD1D-46EE-A468-C2E9F44106CB}">
          <p14:sldIdLst>
            <p14:sldId id="256"/>
          </p14:sldIdLst>
        </p14:section>
        <p14:section name="Семинар 9" id="{36ECCCE7-8A6B-4085-A6F3-07417978C9D2}">
          <p14:sldIdLst>
            <p14:sldId id="379"/>
            <p14:sldId id="393"/>
            <p14:sldId id="396"/>
            <p14:sldId id="397"/>
            <p14:sldId id="398"/>
            <p14:sldId id="399"/>
            <p14:sldId id="385"/>
            <p14:sldId id="388"/>
            <p14:sldId id="389"/>
            <p14:sldId id="386"/>
            <p14:sldId id="390"/>
            <p14:sldId id="402"/>
            <p14:sldId id="403"/>
            <p14:sldId id="387"/>
            <p14:sldId id="391"/>
            <p14:sldId id="414"/>
            <p14:sldId id="392"/>
          </p14:sldIdLst>
        </p14:section>
        <p14:section name="Семинар 10" id="{CD5193FF-7E68-40DF-A0E6-AFFFF7CB91EB}">
          <p14:sldIdLst>
            <p14:sldId id="400"/>
            <p14:sldId id="4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2DF3"/>
    <a:srgbClr val="CDC800"/>
    <a:srgbClr val="D5D541"/>
    <a:srgbClr val="FFDB05"/>
    <a:srgbClr val="EAC900"/>
    <a:srgbClr val="EEE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81070" autoAdjust="0"/>
  </p:normalViewPr>
  <p:slideViewPr>
    <p:cSldViewPr>
      <p:cViewPr varScale="1">
        <p:scale>
          <a:sx n="83" d="100"/>
          <a:sy n="83" d="100"/>
        </p:scale>
        <p:origin x="1402" y="67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1AD23-A9BC-49AE-B2EA-67CD667A4040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ru-RU" dirty="0"/>
              <a:t>вращает</a:t>
            </a:r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52AB4-DE5D-4182-9A2A-8BB7D7D18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61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Вывод типа - </a:t>
            </a:r>
            <a:r>
              <a:rPr lang="en-US" dirty="0"/>
              <a:t>https://habr.com/ru/articles/319474/</a:t>
            </a:r>
          </a:p>
          <a:p>
            <a:endParaRPr lang="ru-RU" dirty="0"/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В С++17 для фигурной инициализации правила отныне такие: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1. При фигурной инициализации только с одним элементом, тип будет выведен из типа этого элемента.</a:t>
            </a:r>
            <a:br>
              <a:rPr lang="ru-RU" dirty="0"/>
            </a:b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2. При фигурной инициализации с несколькими элементами, вывод будет невозможным.</a:t>
            </a:r>
            <a:br>
              <a:rPr lang="ru-RU" dirty="0"/>
            </a:b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3. При фигурной инициализации с одним или несколькими элементами и присваиванием тип будет выведен как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std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::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initializer_list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345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864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Шаблонный класс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std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::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optional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управляет опциональным значением, т. е. значением, которое может быть представлено, а может и не быть.</a:t>
            </a:r>
            <a:br>
              <a:rPr lang="ru-RU" dirty="0"/>
            </a:b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Обычным примером использования опционального типа данных является возвращаемое значение функции, которая может вернуть ошибочный результат в процессе выполнения. В отличии от других подходов, таких как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std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::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pair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&lt;T,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bool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&gt;, опциональный тип данных хорошо управляется с тяжёлыми для конструирования объектами и является более читабельным, поскольку явно выражает намерения разработчика.</a:t>
            </a: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Если объект не содержит реального значения, то </a:t>
            </a: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поведение не определено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392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</a:t>
            </a:r>
            <a:r>
              <a:rPr lang="ru-RU" dirty="0" err="1"/>
              <a:t>исползования</a:t>
            </a:r>
            <a:r>
              <a:rPr lang="ru-RU" dirty="0"/>
              <a:t> визит должны быть обработаны все возможные типы варианта, иначе ошибка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656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Фактически</a:t>
            </a:r>
            <a:r>
              <a:rPr lang="en-US" dirty="0"/>
              <a:t> std::any</a:t>
            </a:r>
            <a:r>
              <a:rPr lang="ru-RU" dirty="0"/>
              <a:t> замена</a:t>
            </a:r>
            <a:r>
              <a:rPr lang="en-US" dirty="0"/>
              <a:t> void*, </a:t>
            </a:r>
            <a:r>
              <a:rPr lang="ru-RU" dirty="0"/>
              <a:t>только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any</a:t>
            </a:r>
            <a:r>
              <a:rPr lang="ru-RU" dirty="0"/>
              <a:t> добавляет </a:t>
            </a:r>
            <a:r>
              <a:rPr lang="ru-RU" dirty="0" err="1"/>
              <a:t>типобезопасность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066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29BF-C22A-43CD-9F90-2894FDE78B03}" type="datetime1">
              <a:rPr lang="ru-RU" smtClean="0"/>
              <a:t>01.11.2023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2CAC-3605-4CA0-B07D-F5616636060E}" type="datetime1">
              <a:rPr lang="ru-RU" smtClean="0"/>
              <a:t>01.11.2023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15B7-52D8-4812-BF7E-4E2A68001255}" type="datetime1">
              <a:rPr lang="ru-RU" smtClean="0"/>
              <a:t>01.11.2023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EA36-C13A-4EFD-A489-17C61058F01A}" type="datetime1">
              <a:rPr lang="ru-RU" smtClean="0"/>
              <a:t>01.11.2023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0B86-5F5A-44CB-A48D-C68D27158D6F}" type="datetime1">
              <a:rPr lang="ru-RU" smtClean="0"/>
              <a:t>01.11.2023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A1FD-290F-4218-944C-9DDB7AC3C082}" type="datetime1">
              <a:rPr lang="ru-RU" smtClean="0"/>
              <a:t>01.11.2023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79F9-030D-4C8E-914E-14DBC83A9B4B}" type="datetime1">
              <a:rPr lang="ru-RU" smtClean="0"/>
              <a:t>01.11.2023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8BD3-E895-4848-8541-19EDD3B1CE39}" type="datetime1">
              <a:rPr lang="ru-RU" smtClean="0"/>
              <a:t>01.11.2023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7D4-DB50-4CA1-8353-B1B50F8C2D37}" type="datetime1">
              <a:rPr lang="ru-RU" smtClean="0"/>
              <a:t>01.11.2023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38B1-BF8D-442C-B046-049FAC378703}" type="datetime1">
              <a:rPr lang="ru-RU" smtClean="0"/>
              <a:t>01.11.2023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8402-4FD4-4A21-B87D-FC7317837797}" type="datetime1">
              <a:rPr lang="ru-RU" smtClean="0"/>
              <a:t>01.11.2023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63D7D9B-A655-43EF-941F-9AA9DDF20EAD}" type="datetime1">
              <a:rPr lang="ru-RU" smtClean="0"/>
              <a:t>01.11.2023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200" cap="small" dirty="0"/>
              <a:t>Методы и стандарты программирования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cap="small" dirty="0"/>
              <a:t>Семинары</a:t>
            </a:r>
            <a:r>
              <a:rPr lang="en-US" cap="small" dirty="0"/>
              <a:t>, </a:t>
            </a:r>
            <a:r>
              <a:rPr lang="en-US" dirty="0"/>
              <a:t>III</a:t>
            </a:r>
            <a:r>
              <a:rPr lang="ru-RU" dirty="0"/>
              <a:t> семестр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0375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2AFFE-149C-4393-A835-C4C54452A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хранить значения разных типов?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4C3391-E2ED-452C-B726-DF88F3243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08" y="1290656"/>
            <a:ext cx="4042792" cy="1875656"/>
          </a:xfr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{ ... };</a:t>
            </a:r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Company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{ ... };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residents;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B68D51-059F-495F-83B4-5B355791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745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A786C-5A4D-48F8-9DBB-42DEA6DF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std::variant&lt;T1, T2, T3, …&gt;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460F9D-16FE-466D-AF63-DA109BE25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может содержать объекты типа </a:t>
            </a:r>
            <a:r>
              <a:rPr lang="en-US" dirty="0"/>
              <a:t>T1 </a:t>
            </a:r>
            <a:r>
              <a:rPr lang="ru-RU" dirty="0"/>
              <a:t>или </a:t>
            </a:r>
            <a:r>
              <a:rPr lang="en-US" dirty="0"/>
              <a:t>T2 </a:t>
            </a:r>
            <a:r>
              <a:rPr lang="ru-RU" dirty="0"/>
              <a:t>или </a:t>
            </a:r>
            <a:r>
              <a:rPr lang="en-US" dirty="0"/>
              <a:t>T3…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размер в памяти определяется по самому большому типу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C179B1-E423-4641-843B-9B60B491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11</a:t>
            </a:fld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828338F-2734-42A1-8F75-92BBF70B5509}"/>
              </a:ext>
            </a:extLst>
          </p:cNvPr>
          <p:cNvSpPr txBox="1">
            <a:spLocks/>
          </p:cNvSpPr>
          <p:nvPr/>
        </p:nvSpPr>
        <p:spPr>
          <a:xfrm>
            <a:off x="457200" y="2283718"/>
            <a:ext cx="807524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  { ... };</a:t>
            </a:r>
            <a:b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Consolas" panose="020B0609020204030204" pitchFamily="49" charset="0"/>
              </a:rPr>
              <a:t>Company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 { ... };</a:t>
            </a:r>
          </a:p>
          <a:p>
            <a:pPr marL="0" indent="0">
              <a:buFont typeface="Arial" pitchFamily="34" charset="0"/>
              <a:buNone/>
            </a:pPr>
            <a:b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variant&lt;Person, Company&gt;</a:t>
            </a: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 residents;</a:t>
            </a:r>
          </a:p>
          <a:p>
            <a:pPr marL="0" indent="0">
              <a:buFont typeface="Arial" pitchFamily="34" charset="0"/>
              <a:buNone/>
            </a:pP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E92AC3-5BA4-4E7B-84D8-345D240C6565}"/>
              </a:ext>
            </a:extLst>
          </p:cNvPr>
          <p:cNvSpPr txBox="1"/>
          <p:nvPr/>
        </p:nvSpPr>
        <p:spPr>
          <a:xfrm>
            <a:off x="7620000" y="586859"/>
            <a:ext cx="864096" cy="369332"/>
          </a:xfrm>
          <a:prstGeom prst="rect">
            <a:avLst/>
          </a:prstGeom>
          <a:solidFill>
            <a:srgbClr val="952DF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b="1" dirty="0">
                <a:latin typeface="+mj-lt"/>
              </a:rPr>
              <a:t>С++1</a:t>
            </a:r>
            <a:r>
              <a:rPr lang="en-US" b="1" dirty="0">
                <a:latin typeface="+mj-lt"/>
              </a:rPr>
              <a:t>7</a:t>
            </a:r>
            <a:endParaRPr lang="ru-RU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1183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A786C-5A4D-48F8-9DBB-42DEA6DF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std::variant&lt;T1, T2, T3, …&gt;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460F9D-16FE-466D-AF63-DA109BE25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может содержать объекты типа </a:t>
            </a:r>
            <a:r>
              <a:rPr lang="en-US" dirty="0"/>
              <a:t>T1 </a:t>
            </a:r>
            <a:r>
              <a:rPr lang="ru-RU" dirty="0"/>
              <a:t>или </a:t>
            </a:r>
            <a:r>
              <a:rPr lang="en-US" dirty="0"/>
              <a:t>T2 </a:t>
            </a:r>
            <a:r>
              <a:rPr lang="ru-RU" dirty="0"/>
              <a:t>или </a:t>
            </a:r>
            <a:r>
              <a:rPr lang="en-US" dirty="0"/>
              <a:t>T3…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размер в памяти определяется по самому большому типу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C179B1-E423-4641-843B-9B60B491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12</a:t>
            </a:fld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828338F-2734-42A1-8F75-92BBF70B5509}"/>
              </a:ext>
            </a:extLst>
          </p:cNvPr>
          <p:cNvSpPr txBox="1">
            <a:spLocks/>
          </p:cNvSpPr>
          <p:nvPr/>
        </p:nvSpPr>
        <p:spPr>
          <a:xfrm>
            <a:off x="457200" y="2226568"/>
            <a:ext cx="5645968" cy="2631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v;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&gt;(v);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&gt;(v);</a:t>
            </a:r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ru-RU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аналогично предыдущей строке</a:t>
            </a:r>
            <a:endParaRPr lang="en-US" sz="1400" b="0" dirty="0">
              <a:solidFill>
                <a:srgbClr val="6A737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&gt;(v);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&gt;(v);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&gt;(v); 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bad_variant_access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 { ... }</a:t>
            </a:r>
          </a:p>
        </p:txBody>
      </p:sp>
      <p:sp>
        <p:nvSpPr>
          <p:cNvPr id="7" name="Знак умножения 6">
            <a:extLst>
              <a:ext uri="{FF2B5EF4-FFF2-40B4-BE49-F238E27FC236}">
                <a16:creationId xmlns:a16="http://schemas.microsoft.com/office/drawing/2014/main" id="{737DB022-261F-446A-8361-385664AFC778}"/>
              </a:ext>
            </a:extLst>
          </p:cNvPr>
          <p:cNvSpPr/>
          <p:nvPr/>
        </p:nvSpPr>
        <p:spPr>
          <a:xfrm>
            <a:off x="2090068" y="3411636"/>
            <a:ext cx="648072" cy="576064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28C982-8A03-4F55-AD83-3EA5ED2F26CF}"/>
              </a:ext>
            </a:extLst>
          </p:cNvPr>
          <p:cNvSpPr txBox="1"/>
          <p:nvPr/>
        </p:nvSpPr>
        <p:spPr>
          <a:xfrm>
            <a:off x="2699792" y="351500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Ошибка компиляции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ACD40-475F-467A-BB39-16F67D414E53}"/>
              </a:ext>
            </a:extLst>
          </p:cNvPr>
          <p:cNvSpPr txBox="1"/>
          <p:nvPr/>
        </p:nvSpPr>
        <p:spPr>
          <a:xfrm>
            <a:off x="7620000" y="586859"/>
            <a:ext cx="864096" cy="369332"/>
          </a:xfrm>
          <a:prstGeom prst="rect">
            <a:avLst/>
          </a:prstGeom>
          <a:solidFill>
            <a:srgbClr val="952DF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b="1" dirty="0">
                <a:latin typeface="+mj-lt"/>
              </a:rPr>
              <a:t>С++1</a:t>
            </a:r>
            <a:r>
              <a:rPr lang="en-US" b="1" dirty="0">
                <a:latin typeface="+mj-lt"/>
              </a:rPr>
              <a:t>7</a:t>
            </a:r>
            <a:endParaRPr lang="ru-RU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500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CC64B-CB8C-40E6-B0A2-79D8348A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std::visit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81B9DE-3A5F-4702-8884-6546CAF7C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8675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std::visit </a:t>
            </a:r>
            <a:r>
              <a:rPr lang="ru-RU" dirty="0"/>
              <a:t>позволяет вызвать необходимую функцию, к текущему объекту в </a:t>
            </a:r>
            <a:r>
              <a:rPr lang="en-US" dirty="0"/>
              <a:t>std::variant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62EEB1-1C15-4C18-B73C-667C0754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13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73C3E-12B0-4CB8-BA68-683B943621CC}"/>
              </a:ext>
            </a:extLst>
          </p:cNvPr>
          <p:cNvSpPr txBox="1"/>
          <p:nvPr/>
        </p:nvSpPr>
        <p:spPr>
          <a:xfrm>
            <a:off x="457200" y="2124844"/>
            <a:ext cx="8229600" cy="2893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LightItem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{ };</a:t>
            </a:r>
          </a:p>
          <a:p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HeavyItem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{ };</a:t>
            </a:r>
          </a:p>
          <a:p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FragileItem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{ };</a:t>
            </a:r>
            <a:b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VisitPackage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sz="14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LightItem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)   { </a:t>
            </a:r>
            <a:r>
              <a:rPr lang="en-US" sz="14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"light item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sz="14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HeavyItem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)   { </a:t>
            </a:r>
            <a:r>
              <a:rPr lang="en-US" sz="14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"heavy item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sz="14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FragileItem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) { </a:t>
            </a:r>
            <a:r>
              <a:rPr lang="en-US" sz="14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"fragile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::variant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LightItem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HeavyItem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FragileItem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package { </a:t>
            </a:r>
            <a:r>
              <a:rPr lang="en-US" sz="1400" b="0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FragileItem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 };</a:t>
            </a:r>
          </a:p>
          <a:p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VisitPackage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(), package);</a:t>
            </a:r>
          </a:p>
          <a:p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3DB3C9-B3DA-4452-8F16-6FAE8098ED4A}"/>
              </a:ext>
            </a:extLst>
          </p:cNvPr>
          <p:cNvSpPr txBox="1"/>
          <p:nvPr/>
        </p:nvSpPr>
        <p:spPr>
          <a:xfrm>
            <a:off x="7620000" y="586859"/>
            <a:ext cx="864096" cy="369332"/>
          </a:xfrm>
          <a:prstGeom prst="rect">
            <a:avLst/>
          </a:prstGeom>
          <a:solidFill>
            <a:srgbClr val="952DF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b="1" dirty="0">
                <a:latin typeface="+mj-lt"/>
              </a:rPr>
              <a:t>С++1</a:t>
            </a:r>
            <a:r>
              <a:rPr lang="en-US" b="1" dirty="0">
                <a:latin typeface="+mj-lt"/>
              </a:rPr>
              <a:t>7</a:t>
            </a:r>
            <a:endParaRPr lang="ru-RU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5581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CC64B-CB8C-40E6-B0A2-79D8348A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std::visit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81B9DE-3A5F-4702-8884-6546CAF7C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8675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std::visit </a:t>
            </a:r>
            <a:r>
              <a:rPr lang="ru-RU" dirty="0"/>
              <a:t>позволяет вызвать необходимую функцию, к текущему объекту в </a:t>
            </a:r>
            <a:r>
              <a:rPr lang="en-US" dirty="0"/>
              <a:t>std::variant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62EEB1-1C15-4C18-B73C-667C0754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14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73C3E-12B0-4CB8-BA68-683B943621CC}"/>
              </a:ext>
            </a:extLst>
          </p:cNvPr>
          <p:cNvSpPr txBox="1"/>
          <p:nvPr/>
        </p:nvSpPr>
        <p:spPr>
          <a:xfrm>
            <a:off x="457200" y="2124844"/>
            <a:ext cx="8229600" cy="2893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00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&lt;variant&gt;</a:t>
            </a:r>
            <a:endParaRPr lang="en-US" sz="1400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::variant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&lt;int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::string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var;</a:t>
            </a:r>
          </a:p>
          <a:p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visitor 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[](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4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obj 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;};</a:t>
            </a:r>
          </a:p>
          <a:p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var 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(visitor, var);</a:t>
            </a:r>
          </a:p>
          <a:p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var 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(visitor, var);</a:t>
            </a:r>
          </a:p>
          <a:p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var </a:t>
            </a: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(visitor, var);</a:t>
            </a:r>
          </a:p>
          <a:p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1EB034-7390-417E-81C3-C0E92656009D}"/>
              </a:ext>
            </a:extLst>
          </p:cNvPr>
          <p:cNvSpPr txBox="1"/>
          <p:nvPr/>
        </p:nvSpPr>
        <p:spPr>
          <a:xfrm>
            <a:off x="7620000" y="586859"/>
            <a:ext cx="864096" cy="369332"/>
          </a:xfrm>
          <a:prstGeom prst="rect">
            <a:avLst/>
          </a:prstGeom>
          <a:solidFill>
            <a:srgbClr val="952DF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b="1" dirty="0">
                <a:latin typeface="+mj-lt"/>
              </a:rPr>
              <a:t>С++1</a:t>
            </a:r>
            <a:r>
              <a:rPr lang="en-US" b="1" dirty="0">
                <a:latin typeface="+mj-lt"/>
              </a:rPr>
              <a:t>7</a:t>
            </a:r>
            <a:endParaRPr lang="ru-RU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029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C7CF5A-0FA9-45F7-8AEA-27B848E6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std::any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269DDC-FD97-4B94-8239-940CCAB70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9395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может содержать значение </a:t>
            </a:r>
            <a:r>
              <a:rPr lang="ru-RU" i="1" dirty="0"/>
              <a:t>любого </a:t>
            </a:r>
            <a:r>
              <a:rPr lang="ru-RU" dirty="0"/>
              <a:t>типа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реальный тип может меняться в </a:t>
            </a:r>
            <a:r>
              <a:rPr lang="ru-RU" dirty="0" err="1"/>
              <a:t>рантайме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E16089-149E-4E55-A236-F7384A38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15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F75E6-38E9-4DC3-AD95-DA5F82765A14}"/>
              </a:ext>
            </a:extLst>
          </p:cNvPr>
          <p:cNvSpPr txBox="1"/>
          <p:nvPr/>
        </p:nvSpPr>
        <p:spPr>
          <a:xfrm>
            <a:off x="539552" y="2283718"/>
            <a:ext cx="7776864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any a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vector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&lt;int&gt;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v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any_cast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&gt;&gt;(a);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bad_any_cast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 { … }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any_cast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&gt;(a);</a:t>
            </a:r>
            <a:r>
              <a:rPr lang="en-US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// will throw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bad_any_cast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 { …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19D978-4A89-40F3-8F35-701958A14101}"/>
              </a:ext>
            </a:extLst>
          </p:cNvPr>
          <p:cNvSpPr txBox="1"/>
          <p:nvPr/>
        </p:nvSpPr>
        <p:spPr>
          <a:xfrm>
            <a:off x="7620000" y="586859"/>
            <a:ext cx="864096" cy="369332"/>
          </a:xfrm>
          <a:prstGeom prst="rect">
            <a:avLst/>
          </a:prstGeom>
          <a:solidFill>
            <a:srgbClr val="952DF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b="1" dirty="0">
                <a:latin typeface="+mj-lt"/>
              </a:rPr>
              <a:t>С++1</a:t>
            </a:r>
            <a:r>
              <a:rPr lang="en-US" b="1" dirty="0">
                <a:latin typeface="+mj-lt"/>
              </a:rPr>
              <a:t>7</a:t>
            </a:r>
            <a:endParaRPr lang="ru-RU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0682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C7CF5A-0FA9-45F7-8AEA-27B848E6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std::any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269DDC-FD97-4B94-8239-940CCAB70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9395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может содержать значение </a:t>
            </a:r>
            <a:r>
              <a:rPr lang="ru-RU" i="1" dirty="0"/>
              <a:t>любого </a:t>
            </a:r>
            <a:r>
              <a:rPr lang="ru-RU" dirty="0"/>
              <a:t>типа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реальный тип может меняться в </a:t>
            </a:r>
            <a:r>
              <a:rPr lang="ru-RU" dirty="0" err="1"/>
              <a:t>рантайме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E16089-149E-4E55-A236-F7384A38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16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F75E6-38E9-4DC3-AD95-DA5F82765A14}"/>
              </a:ext>
            </a:extLst>
          </p:cNvPr>
          <p:cNvSpPr txBox="1"/>
          <p:nvPr/>
        </p:nvSpPr>
        <p:spPr>
          <a:xfrm>
            <a:off x="539552" y="2283718"/>
            <a:ext cx="7776864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v;</a:t>
            </a:r>
          </a:p>
          <a:p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v.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v.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123.456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v.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any_cast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&gt;(v[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bad_any_cast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 { …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830C7-3D0B-4181-9BA0-A6632EF77318}"/>
              </a:ext>
            </a:extLst>
          </p:cNvPr>
          <p:cNvSpPr txBox="1"/>
          <p:nvPr/>
        </p:nvSpPr>
        <p:spPr>
          <a:xfrm>
            <a:off x="7620000" y="586859"/>
            <a:ext cx="864096" cy="369332"/>
          </a:xfrm>
          <a:prstGeom prst="rect">
            <a:avLst/>
          </a:prstGeom>
          <a:solidFill>
            <a:srgbClr val="952DF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b="1" dirty="0">
                <a:latin typeface="+mj-lt"/>
              </a:rPr>
              <a:t>С++1</a:t>
            </a:r>
            <a:r>
              <a:rPr lang="en-US" b="1" dirty="0">
                <a:latin typeface="+mj-lt"/>
              </a:rPr>
              <a:t>7</a:t>
            </a:r>
            <a:endParaRPr lang="ru-RU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763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57A65-28E2-D1A8-AF6A-2018D401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std::any – </a:t>
            </a:r>
            <a:r>
              <a:rPr lang="ru-RU" dirty="0"/>
              <a:t>применение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B9798C-DF84-7445-9D0A-B0E777BDC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в библиотеках – когда тип библиотеки должен хранить или передавать что-либо, не зная набора доступных типов;</a:t>
            </a:r>
          </a:p>
          <a:p>
            <a:r>
              <a:rPr lang="ru-RU" sz="2000" dirty="0" err="1"/>
              <a:t>парсинг</a:t>
            </a:r>
            <a:r>
              <a:rPr lang="ru-RU" sz="2000" dirty="0"/>
              <a:t> файлов – если вы действительно не можете указать, какие типы поддерживаются;</a:t>
            </a:r>
          </a:p>
          <a:p>
            <a:r>
              <a:rPr lang="ru-RU" sz="2000" dirty="0"/>
              <a:t>привязки со скриптовым языком (</a:t>
            </a:r>
            <a:r>
              <a:rPr lang="en-US" sz="2000" dirty="0"/>
              <a:t>Lua + C++)</a:t>
            </a:r>
            <a:r>
              <a:rPr lang="ru-RU" sz="2000" dirty="0"/>
              <a:t>;</a:t>
            </a:r>
          </a:p>
          <a:p>
            <a:r>
              <a:rPr lang="ru-RU" sz="2000" dirty="0"/>
              <a:t>реализация интерпретатора скриптового языка;</a:t>
            </a:r>
          </a:p>
          <a:p>
            <a:r>
              <a:rPr lang="ru-RU" sz="2000" dirty="0"/>
              <a:t>пользовательский интерфейс – элементы управления могут содержать что угодно.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8BECBB-A576-1EAE-4606-0D83759E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17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02A98-165F-F6CF-FF06-22FB44EC23FA}"/>
              </a:ext>
            </a:extLst>
          </p:cNvPr>
          <p:cNvSpPr txBox="1"/>
          <p:nvPr/>
        </p:nvSpPr>
        <p:spPr>
          <a:xfrm>
            <a:off x="7620000" y="586859"/>
            <a:ext cx="864096" cy="369332"/>
          </a:xfrm>
          <a:prstGeom prst="rect">
            <a:avLst/>
          </a:prstGeom>
          <a:solidFill>
            <a:srgbClr val="952DF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b="1" dirty="0">
                <a:latin typeface="+mj-lt"/>
              </a:rPr>
              <a:t>С++1</a:t>
            </a:r>
            <a:r>
              <a:rPr lang="en-US" b="1" dirty="0">
                <a:latin typeface="+mj-lt"/>
              </a:rPr>
              <a:t>7</a:t>
            </a:r>
            <a:endParaRPr lang="ru-RU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1989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72DEC-1B5A-4CC8-A19B-627419DD5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9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592C12-98C8-49F1-ABB9-40B5D1DE7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200" dirty="0"/>
              <a:t>Реализуйте функцию, вычисляющую корни квадратного уравнения, и возвращающую результат в зависимости от количества найденных корней (</a:t>
            </a:r>
            <a:r>
              <a:rPr lang="en-US" sz="2200" dirty="0"/>
              <a:t>std::</a:t>
            </a:r>
            <a:r>
              <a:rPr lang="en-US" sz="2200" dirty="0" err="1"/>
              <a:t>monostate</a:t>
            </a:r>
            <a:r>
              <a:rPr lang="ru-RU" sz="22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/>
              <a:t>Реализуйте функцию </a:t>
            </a:r>
            <a:r>
              <a:rPr lang="ru-RU" sz="2200" dirty="0" err="1"/>
              <a:t>парсинга</a:t>
            </a:r>
            <a:r>
              <a:rPr lang="ru-RU" sz="2200" dirty="0"/>
              <a:t> аргументов командной строки, возвращающую опциональное значение, в случае если аргумент – числовое значение. Сложите все переданные числа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B8FC5D-B758-4A61-A744-4A21532B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184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1076B-54B8-4F64-BAB0-CB4B943FB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/>
              <a:t>Нововведения </a:t>
            </a:r>
            <a:r>
              <a:rPr lang="en-US" sz="3600" dirty="0"/>
              <a:t>C++17 (</a:t>
            </a:r>
            <a:r>
              <a:rPr lang="ru-RU" sz="3600" dirty="0"/>
              <a:t>часть 2</a:t>
            </a:r>
            <a:r>
              <a:rPr lang="en-US" sz="3600" dirty="0"/>
              <a:t>)</a:t>
            </a: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5FAFD6-FF45-4496-8962-44C6CC34A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Семинар 10</a:t>
            </a:r>
          </a:p>
        </p:txBody>
      </p:sp>
    </p:spTree>
    <p:extLst>
      <p:ext uri="{BB962C8B-B14F-4D97-AF65-F5344CB8AC3E}">
        <p14:creationId xmlns:p14="http://schemas.microsoft.com/office/powerpoint/2010/main" val="187905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C68EAD-FCEA-4E25-A7B9-EF347C920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/>
              <a:t>Нововведения </a:t>
            </a:r>
            <a:r>
              <a:rPr lang="en-US" sz="3600" dirty="0"/>
              <a:t>C++17 (</a:t>
            </a:r>
            <a:r>
              <a:rPr lang="ru-RU" sz="3600" dirty="0"/>
              <a:t>часть 1</a:t>
            </a:r>
            <a:r>
              <a:rPr lang="en-US" sz="3600" dirty="0"/>
              <a:t>)</a:t>
            </a: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45637E-E368-446E-8C57-6E35858C8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Семинар 9</a:t>
            </a:r>
          </a:p>
        </p:txBody>
      </p:sp>
    </p:spTree>
    <p:extLst>
      <p:ext uri="{BB962C8B-B14F-4D97-AF65-F5344CB8AC3E}">
        <p14:creationId xmlns:p14="http://schemas.microsoft.com/office/powerpoint/2010/main" val="1571807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32DABF-B82B-4235-BDC8-5F330C47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std::filesystem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975E91-25B7-4577-9820-5E059ACA2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C++17 </a:t>
            </a:r>
            <a:r>
              <a:rPr lang="ru-RU" dirty="0"/>
              <a:t>появилась возможность кроссплатформенной работы с файловой системой.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FE2C99-3BBF-4649-B56F-6EF33C104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14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A1C26-269F-49A6-9118-FFA4E464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std::tuple&lt;T1, T2, T3…&gt;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7A2336-5BD8-43F3-910F-5BF9E3469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5795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может использоваться для объединения нескольких типов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7F5A21-8C9F-4F56-8770-101411EC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3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0383C1-1D33-4F60-BDF9-6B281EEA5099}"/>
              </a:ext>
            </a:extLst>
          </p:cNvPr>
          <p:cNvSpPr txBox="1"/>
          <p:nvPr/>
        </p:nvSpPr>
        <p:spPr>
          <a:xfrm>
            <a:off x="456828" y="1783482"/>
            <a:ext cx="8136904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&lt;tuple&gt;</a:t>
            </a:r>
            <a:endParaRPr lang="en-US" sz="1600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,vector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&lt;int&gt;&gt;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t { </a:t>
            </a:r>
            <a:r>
              <a:rPr lang="en-US" sz="16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1.2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vector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&lt;int&gt;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} };</a:t>
            </a:r>
          </a:p>
          <a:p>
            <a:r>
              <a:rPr lang="en-US" sz="16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&gt;(t);</a:t>
            </a:r>
            <a:r>
              <a:rPr lang="en-US" sz="1600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// 1.2</a:t>
            </a:r>
            <a:endParaRPr lang="en-US" sz="1600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&gt;(t);</a:t>
            </a:r>
            <a:r>
              <a:rPr lang="en-US" sz="1600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// 3</a:t>
            </a:r>
            <a:endParaRPr lang="en-US" sz="1600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&gt;(t);</a:t>
            </a:r>
            <a:r>
              <a:rPr lang="en-US" sz="1600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// 1.2 (C++14)</a:t>
            </a:r>
            <a:endParaRPr lang="en-US" sz="1600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&gt;(t);</a:t>
            </a:r>
            <a:r>
              <a:rPr lang="en-US" sz="1600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   // 3   (C++14)</a:t>
            </a:r>
            <a:endParaRPr lang="en-US" sz="1600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x : </a:t>
            </a:r>
            <a:r>
              <a:rPr lang="en-US" sz="1600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&gt;(t)) {</a:t>
            </a:r>
          </a:p>
          <a:p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x;</a:t>
            </a:r>
            <a:r>
              <a:rPr lang="en-US" sz="1600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 // 456</a:t>
            </a:r>
            <a:endParaRPr lang="en-US" sz="1600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AB9AC-A578-4DA3-B64E-FB8FB1D99798}"/>
              </a:ext>
            </a:extLst>
          </p:cNvPr>
          <p:cNvSpPr txBox="1"/>
          <p:nvPr/>
        </p:nvSpPr>
        <p:spPr>
          <a:xfrm>
            <a:off x="7620000" y="585033"/>
            <a:ext cx="864096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b="1" dirty="0">
                <a:latin typeface="+mj-lt"/>
              </a:rPr>
              <a:t>С++1</a:t>
            </a:r>
            <a:r>
              <a:rPr lang="en-US" b="1" dirty="0">
                <a:latin typeface="+mj-lt"/>
              </a:rPr>
              <a:t>1</a:t>
            </a:r>
            <a:endParaRPr lang="ru-RU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733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9CD50-AAC9-439B-9AFF-4BF26A2E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типа параметра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02524A-A07F-4090-83E8-488D7349B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fr-FR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&lt;double</a:t>
            </a:r>
            <a:r>
              <a:rPr lang="fr-FR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int&gt;</a:t>
            </a:r>
            <a:r>
              <a:rPr lang="fr-FR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p {</a:t>
            </a:r>
            <a:r>
              <a:rPr lang="fr-FR" sz="16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1.2</a:t>
            </a:r>
            <a:r>
              <a:rPr lang="fr-FR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fr-FR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&lt;double</a:t>
            </a:r>
            <a:r>
              <a:rPr lang="fr-FR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int&gt;</a:t>
            </a:r>
            <a:r>
              <a:rPr lang="fr-FR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t {</a:t>
            </a:r>
            <a:r>
              <a:rPr lang="fr-FR" sz="16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1.2</a:t>
            </a:r>
            <a:r>
              <a:rPr lang="fr-FR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fr-FR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fr-FR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&lt;int</a:t>
            </a:r>
            <a:r>
              <a:rPr lang="fr-FR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int&gt;</a:t>
            </a:r>
            <a:r>
              <a:rPr lang="fr-FR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int&gt;</a:t>
            </a:r>
            <a:r>
              <a:rPr lang="fr-FR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t2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{pair</a:t>
            </a:r>
            <a:r>
              <a:rPr lang="fr-FR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&lt;int</a:t>
            </a:r>
            <a:r>
              <a:rPr lang="fr-FR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int&gt;</a:t>
            </a:r>
            <a:r>
              <a:rPr lang="fr-FR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sz="16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fr-FR" sz="16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6B78B66-AFBF-4A5B-92EB-754050C97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>
                <a:solidFill>
                  <a:srgbClr val="1F2328"/>
                </a:solidFill>
                <a:latin typeface="Consolas" panose="020B0609020204030204" pitchFamily="49" charset="0"/>
              </a:rPr>
              <a:t>p</a:t>
            </a:r>
            <a:r>
              <a:rPr lang="fr-FR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air p {</a:t>
            </a:r>
            <a:r>
              <a:rPr lang="fr-FR" sz="16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1.2</a:t>
            </a:r>
            <a:r>
              <a:rPr lang="fr-FR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tuple t {</a:t>
            </a:r>
            <a:r>
              <a:rPr lang="fr-FR" sz="16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1.2</a:t>
            </a:r>
            <a:r>
              <a:rPr lang="fr-FR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tuple t2 {pair{</a:t>
            </a:r>
            <a:r>
              <a:rPr lang="fr-FR" sz="16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fr-FR" sz="16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62B88A-C2F9-4C34-824B-BB11FBDB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4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463453-826A-4C51-8614-71E4673A1D0D}"/>
              </a:ext>
            </a:extLst>
          </p:cNvPr>
          <p:cNvSpPr txBox="1"/>
          <p:nvPr/>
        </p:nvSpPr>
        <p:spPr>
          <a:xfrm>
            <a:off x="1991112" y="1312545"/>
            <a:ext cx="864096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b="1" dirty="0">
                <a:latin typeface="+mj-lt"/>
              </a:rPr>
              <a:t>С++1</a:t>
            </a:r>
            <a:r>
              <a:rPr lang="en-US" b="1" dirty="0">
                <a:latin typeface="+mj-lt"/>
              </a:rPr>
              <a:t>1</a:t>
            </a:r>
            <a:endParaRPr lang="ru-RU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B6B4DE-03B1-4A8F-A4B4-2834189E72FB}"/>
              </a:ext>
            </a:extLst>
          </p:cNvPr>
          <p:cNvSpPr txBox="1"/>
          <p:nvPr/>
        </p:nvSpPr>
        <p:spPr>
          <a:xfrm>
            <a:off x="6288792" y="1251659"/>
            <a:ext cx="864096" cy="369332"/>
          </a:xfrm>
          <a:prstGeom prst="rect">
            <a:avLst/>
          </a:prstGeom>
          <a:solidFill>
            <a:srgbClr val="952DF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b="1" dirty="0">
                <a:latin typeface="+mj-lt"/>
              </a:rPr>
              <a:t>С++1</a:t>
            </a:r>
            <a:r>
              <a:rPr lang="en-US" b="1" dirty="0">
                <a:latin typeface="+mj-lt"/>
              </a:rPr>
              <a:t>7</a:t>
            </a:r>
            <a:endParaRPr lang="ru-RU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200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842C1-90DA-42D8-8705-566F6E40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std::tie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9DC818-7745-4D71-A6A5-4365E813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2995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«разнесение» возвращаемого типа кортежа на переменные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позволяет удобно обрабатывать множественный возврат по значению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881901-2737-446B-B9F6-BADBDC9C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5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5D53C-CEB6-43D5-8A73-BE460D6AE111}"/>
              </a:ext>
            </a:extLst>
          </p:cNvPr>
          <p:cNvSpPr txBox="1"/>
          <p:nvPr/>
        </p:nvSpPr>
        <p:spPr>
          <a:xfrm>
            <a:off x="467544" y="2643758"/>
            <a:ext cx="8219256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6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x, </a:t>
            </a:r>
            <a:r>
              <a:rPr lang="en-US" sz="16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x, </a:t>
            </a:r>
            <a:r>
              <a:rPr lang="en-US" sz="16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x};</a:t>
            </a:r>
          </a:p>
          <a:p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d;</a:t>
            </a:r>
          </a:p>
          <a:p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j;</a:t>
            </a:r>
          </a:p>
          <a:p>
            <a:r>
              <a:rPr lang="en-US" sz="1600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tie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d,i,j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d 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j;</a:t>
            </a:r>
            <a:r>
              <a:rPr lang="en-US" sz="1600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// 4 6 8</a:t>
            </a:r>
            <a:endParaRPr lang="en-US" sz="1600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1D497A-0321-4248-907F-E8CDA28C72DE}"/>
              </a:ext>
            </a:extLst>
          </p:cNvPr>
          <p:cNvSpPr txBox="1"/>
          <p:nvPr/>
        </p:nvSpPr>
        <p:spPr>
          <a:xfrm>
            <a:off x="7620000" y="585033"/>
            <a:ext cx="864096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b="1" dirty="0">
                <a:latin typeface="+mj-lt"/>
              </a:rPr>
              <a:t>С++1</a:t>
            </a:r>
            <a:r>
              <a:rPr lang="en-US" b="1" dirty="0">
                <a:latin typeface="+mj-lt"/>
              </a:rPr>
              <a:t>1</a:t>
            </a:r>
            <a:endParaRPr lang="ru-RU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918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02F8F-A316-4684-BB14-CD7AFD87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dirty="0"/>
              <a:t>Структурированные «</a:t>
            </a:r>
            <a:r>
              <a:rPr lang="ru-RU" sz="3000" dirty="0" err="1"/>
              <a:t>биндинги</a:t>
            </a:r>
            <a:r>
              <a:rPr lang="ru-RU" sz="3000" dirty="0"/>
              <a:t>»: </a:t>
            </a:r>
            <a:r>
              <a:rPr lang="en-US" sz="3000" dirty="0"/>
              <a:t>auto […] =</a:t>
            </a:r>
            <a:endParaRPr lang="ru-RU" sz="3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57430C-3E21-4578-881D-4D5693923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8675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/>
              <a:t>одновременное объявление и присваивание значений из кортежа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/>
              <a:t>позволяет удобно обрабатывать множественный возврат по значению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567BDD-EEFB-4795-94B6-5C636500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6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62446-E32C-48CC-9D5D-DE8CF1C06102}"/>
              </a:ext>
            </a:extLst>
          </p:cNvPr>
          <p:cNvSpPr txBox="1"/>
          <p:nvPr/>
        </p:nvSpPr>
        <p:spPr>
          <a:xfrm>
            <a:off x="539552" y="2189024"/>
            <a:ext cx="6192688" cy="1822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x, </a:t>
            </a:r>
            <a:r>
              <a:rPr lang="en-US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x, </a:t>
            </a:r>
            <a:r>
              <a:rPr lang="en-US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x };</a:t>
            </a:r>
          </a:p>
          <a:p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[d, </a:t>
            </a:r>
            <a:r>
              <a:rPr lang="en-US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j] </a:t>
            </a: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d </a:t>
            </a: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j;</a:t>
            </a:r>
            <a:r>
              <a:rPr lang="en-US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// 4 6 8</a:t>
            </a:r>
            <a:endParaRPr lang="en-US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14CA88-33C8-48EF-8DE1-614D0BFFEB51}"/>
              </a:ext>
            </a:extLst>
          </p:cNvPr>
          <p:cNvSpPr txBox="1"/>
          <p:nvPr/>
        </p:nvSpPr>
        <p:spPr>
          <a:xfrm>
            <a:off x="7620000" y="586859"/>
            <a:ext cx="864096" cy="369332"/>
          </a:xfrm>
          <a:prstGeom prst="rect">
            <a:avLst/>
          </a:prstGeom>
          <a:solidFill>
            <a:srgbClr val="952DF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b="1" dirty="0">
                <a:latin typeface="+mj-lt"/>
              </a:rPr>
              <a:t>С++1</a:t>
            </a:r>
            <a:r>
              <a:rPr lang="en-US" b="1" dirty="0">
                <a:latin typeface="+mj-lt"/>
              </a:rPr>
              <a:t>7</a:t>
            </a:r>
            <a:endParaRPr lang="ru-RU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2199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02F8F-A316-4684-BB14-CD7AFD87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dirty="0"/>
              <a:t>Структурированные «</a:t>
            </a:r>
            <a:r>
              <a:rPr lang="ru-RU" sz="3000" dirty="0" err="1"/>
              <a:t>биндинги</a:t>
            </a:r>
            <a:r>
              <a:rPr lang="ru-RU" sz="3000" dirty="0"/>
              <a:t>»: </a:t>
            </a:r>
            <a:r>
              <a:rPr lang="en-US" sz="3000" dirty="0"/>
              <a:t>auto […] =</a:t>
            </a:r>
            <a:endParaRPr lang="ru-RU" sz="3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57430C-3E21-4578-881D-4D5693923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8675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/>
              <a:t>одновременное объявление и присваивание значений из кортежа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/>
              <a:t>позволяет удобно обрабатывать множественный возврат по значению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567BDD-EEFB-4795-94B6-5C636500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7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62446-E32C-48CC-9D5D-DE8CF1C06102}"/>
              </a:ext>
            </a:extLst>
          </p:cNvPr>
          <p:cNvSpPr txBox="1"/>
          <p:nvPr/>
        </p:nvSpPr>
        <p:spPr>
          <a:xfrm>
            <a:off x="539552" y="2189024"/>
            <a:ext cx="6048672" cy="2830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b;</a:t>
            </a:r>
          </a:p>
          <a:p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c;</a:t>
            </a:r>
          </a:p>
          <a:p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A { </a:t>
            </a:r>
            <a:r>
              <a:rPr lang="en-US" sz="16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x, </a:t>
            </a:r>
            <a:r>
              <a:rPr lang="en-US" sz="16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x, </a:t>
            </a:r>
            <a:r>
              <a:rPr lang="en-US" sz="16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x };</a:t>
            </a:r>
          </a:p>
          <a:p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[d, </a:t>
            </a:r>
            <a:r>
              <a:rPr lang="en-US" sz="16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j] 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d 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j;</a:t>
            </a:r>
            <a:r>
              <a:rPr lang="en-US" sz="1600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 // 4 6 8</a:t>
            </a:r>
            <a:endParaRPr lang="en-US" sz="1600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E658E-D787-48C9-BAEE-E36D30134111}"/>
              </a:ext>
            </a:extLst>
          </p:cNvPr>
          <p:cNvSpPr txBox="1"/>
          <p:nvPr/>
        </p:nvSpPr>
        <p:spPr>
          <a:xfrm>
            <a:off x="7620000" y="586859"/>
            <a:ext cx="864096" cy="369332"/>
          </a:xfrm>
          <a:prstGeom prst="rect">
            <a:avLst/>
          </a:prstGeom>
          <a:solidFill>
            <a:srgbClr val="952DF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b="1" dirty="0">
                <a:latin typeface="+mj-lt"/>
              </a:rPr>
              <a:t>С++1</a:t>
            </a:r>
            <a:r>
              <a:rPr lang="en-US" b="1" dirty="0">
                <a:latin typeface="+mj-lt"/>
              </a:rPr>
              <a:t>7</a:t>
            </a:r>
            <a:endParaRPr lang="ru-RU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080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6784E-63C3-4BEE-AB27-457B1C43C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std::optional&lt;T&gt;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438D1F-E426-430C-A2FE-0E41D9DBA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371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представляет значение, которое </a:t>
            </a:r>
            <a:r>
              <a:rPr lang="ru-RU" i="1" dirty="0"/>
              <a:t>может</a:t>
            </a:r>
            <a:r>
              <a:rPr lang="ru-RU" dirty="0"/>
              <a:t> быть доступно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до </a:t>
            </a:r>
            <a:r>
              <a:rPr lang="en-US" dirty="0"/>
              <a:t>C++17: </a:t>
            </a:r>
            <a:r>
              <a:rPr lang="ru-RU" dirty="0"/>
              <a:t>сырые указатели (</a:t>
            </a:r>
            <a:r>
              <a:rPr lang="en-US" dirty="0" err="1">
                <a:solidFill>
                  <a:srgbClr val="C00000"/>
                </a:solidFill>
              </a:rPr>
              <a:t>nullptr</a:t>
            </a:r>
            <a:r>
              <a:rPr lang="en-US" dirty="0"/>
              <a:t> </a:t>
            </a:r>
            <a:r>
              <a:rPr lang="ru-RU" dirty="0"/>
              <a:t>если не доступно)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намерение четко выражено, в отличие от сырого указателя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6DC708-55C0-41F5-B348-5C13345B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8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580816-B4D1-40EA-9170-7B87F0E87BBF}"/>
              </a:ext>
            </a:extLst>
          </p:cNvPr>
          <p:cNvSpPr txBox="1"/>
          <p:nvPr/>
        </p:nvSpPr>
        <p:spPr>
          <a:xfrm>
            <a:off x="539552" y="2628900"/>
            <a:ext cx="4824536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//classic solution</a:t>
            </a:r>
            <a:endParaRPr lang="en-US" sz="1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const*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(x) 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x;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//C++17 solution</a:t>
            </a:r>
            <a:endParaRPr lang="en-US" sz="1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(x) 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x;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D217C-D230-4B13-B22C-A6234232D980}"/>
              </a:ext>
            </a:extLst>
          </p:cNvPr>
          <p:cNvSpPr txBox="1"/>
          <p:nvPr/>
        </p:nvSpPr>
        <p:spPr>
          <a:xfrm>
            <a:off x="7620000" y="586859"/>
            <a:ext cx="864096" cy="369332"/>
          </a:xfrm>
          <a:prstGeom prst="rect">
            <a:avLst/>
          </a:prstGeom>
          <a:solidFill>
            <a:srgbClr val="952DF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b="1" dirty="0">
                <a:latin typeface="+mj-lt"/>
              </a:rPr>
              <a:t>С++1</a:t>
            </a:r>
            <a:r>
              <a:rPr lang="en-US" b="1" dirty="0">
                <a:latin typeface="+mj-lt"/>
              </a:rPr>
              <a:t>7</a:t>
            </a:r>
            <a:endParaRPr lang="ru-RU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39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6784E-63C3-4BEE-AB27-457B1C43C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std::optional&lt;T&gt;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438D1F-E426-430C-A2FE-0E41D9DBA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371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представляет значение, которое </a:t>
            </a:r>
            <a:r>
              <a:rPr lang="ru-RU" i="1" dirty="0"/>
              <a:t>может</a:t>
            </a:r>
            <a:r>
              <a:rPr lang="ru-RU" dirty="0"/>
              <a:t> быть доступно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до </a:t>
            </a:r>
            <a:r>
              <a:rPr lang="en-US" dirty="0"/>
              <a:t>C++17: </a:t>
            </a:r>
            <a:r>
              <a:rPr lang="ru-RU" dirty="0"/>
              <a:t>сырые указатели (</a:t>
            </a:r>
            <a:r>
              <a:rPr lang="en-US" dirty="0" err="1">
                <a:solidFill>
                  <a:srgbClr val="C00000"/>
                </a:solidFill>
              </a:rPr>
              <a:t>nullptr</a:t>
            </a:r>
            <a:r>
              <a:rPr lang="en-US" dirty="0"/>
              <a:t> </a:t>
            </a:r>
            <a:r>
              <a:rPr lang="ru-RU" dirty="0"/>
              <a:t>если не доступно)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намерение четко выражено, в отличие от сырого указателя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6DC708-55C0-41F5-B348-5C13345B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9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580816-B4D1-40EA-9170-7B87F0E87BBF}"/>
              </a:ext>
            </a:extLst>
          </p:cNvPr>
          <p:cNvSpPr txBox="1"/>
          <p:nvPr/>
        </p:nvSpPr>
        <p:spPr>
          <a:xfrm>
            <a:off x="539552" y="2628900"/>
            <a:ext cx="4824536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//classic solution</a:t>
            </a:r>
            <a:endParaRPr lang="en-US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SomeType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make_foo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//C++17 solution</a:t>
            </a:r>
            <a:endParaRPr lang="en-US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SomeType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make_foo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make_foo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(x) { ...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A1A70D-AB36-4512-8609-7A91CE9F1B56}"/>
              </a:ext>
            </a:extLst>
          </p:cNvPr>
          <p:cNvSpPr txBox="1"/>
          <p:nvPr/>
        </p:nvSpPr>
        <p:spPr>
          <a:xfrm>
            <a:off x="7620000" y="586859"/>
            <a:ext cx="864096" cy="369332"/>
          </a:xfrm>
          <a:prstGeom prst="rect">
            <a:avLst/>
          </a:prstGeom>
          <a:solidFill>
            <a:srgbClr val="952DF3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b="1" dirty="0">
                <a:latin typeface="+mj-lt"/>
              </a:rPr>
              <a:t>С++1</a:t>
            </a:r>
            <a:r>
              <a:rPr lang="en-US" b="1" dirty="0">
                <a:latin typeface="+mj-lt"/>
              </a:rPr>
              <a:t>7</a:t>
            </a:r>
            <a:endParaRPr lang="ru-RU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6645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8487</TotalTime>
  <Words>1605</Words>
  <Application>Microsoft Office PowerPoint</Application>
  <PresentationFormat>Экран (16:9)</PresentationFormat>
  <Paragraphs>203</Paragraphs>
  <Slides>20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-apple-system</vt:lpstr>
      <vt:lpstr>Arial</vt:lpstr>
      <vt:lpstr>Calibri</vt:lpstr>
      <vt:lpstr>Consolas</vt:lpstr>
      <vt:lpstr>Times New Roman</vt:lpstr>
      <vt:lpstr>Wingdings</vt:lpstr>
      <vt:lpstr>Ясность</vt:lpstr>
      <vt:lpstr>Методы и стандарты программирования </vt:lpstr>
      <vt:lpstr>Нововведения C++17 (часть 1)</vt:lpstr>
      <vt:lpstr>std::tuple&lt;T1, T2, T3…&gt;</vt:lpstr>
      <vt:lpstr>Вывод типа параметра</vt:lpstr>
      <vt:lpstr>std::tie</vt:lpstr>
      <vt:lpstr>Структурированные «биндинги»: auto […] =</vt:lpstr>
      <vt:lpstr>Структурированные «биндинги»: auto […] =</vt:lpstr>
      <vt:lpstr>std::optional&lt;T&gt;</vt:lpstr>
      <vt:lpstr>std::optional&lt;T&gt;</vt:lpstr>
      <vt:lpstr>Как хранить значения разных типов?</vt:lpstr>
      <vt:lpstr>std::variant&lt;T1, T2, T3, …&gt;</vt:lpstr>
      <vt:lpstr>std::variant&lt;T1, T2, T3, …&gt;</vt:lpstr>
      <vt:lpstr>std::visit</vt:lpstr>
      <vt:lpstr>std::visit</vt:lpstr>
      <vt:lpstr>std::any</vt:lpstr>
      <vt:lpstr>std::any</vt:lpstr>
      <vt:lpstr>std::any – применение</vt:lpstr>
      <vt:lpstr>Задача 9</vt:lpstr>
      <vt:lpstr>Нововведения C++17 (часть 2)</vt:lpstr>
      <vt:lpstr>std::filesystem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  Семинары</dc:title>
  <dc:creator>Alina</dc:creator>
  <cp:lastModifiedBy>Дзерасса Кодзасова</cp:lastModifiedBy>
  <cp:revision>607</cp:revision>
  <dcterms:created xsi:type="dcterms:W3CDTF">2023-01-19T06:26:04Z</dcterms:created>
  <dcterms:modified xsi:type="dcterms:W3CDTF">2023-11-01T00:08:37Z</dcterms:modified>
</cp:coreProperties>
</file>