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90" r:id="rId2"/>
    <p:sldId id="292" r:id="rId3"/>
    <p:sldId id="382" r:id="rId4"/>
    <p:sldId id="300" r:id="rId5"/>
    <p:sldId id="315" r:id="rId6"/>
    <p:sldId id="314" r:id="rId7"/>
    <p:sldId id="316" r:id="rId8"/>
    <p:sldId id="317" r:id="rId9"/>
    <p:sldId id="321" r:id="rId10"/>
    <p:sldId id="342" r:id="rId11"/>
    <p:sldId id="343" r:id="rId12"/>
    <p:sldId id="344" r:id="rId13"/>
    <p:sldId id="345" r:id="rId14"/>
    <p:sldId id="346" r:id="rId15"/>
    <p:sldId id="347" r:id="rId16"/>
    <p:sldId id="305" r:id="rId17"/>
    <p:sldId id="352" r:id="rId18"/>
    <p:sldId id="353" r:id="rId19"/>
    <p:sldId id="385" r:id="rId20"/>
    <p:sldId id="354" r:id="rId21"/>
    <p:sldId id="355" r:id="rId22"/>
    <p:sldId id="365" r:id="rId23"/>
    <p:sldId id="356" r:id="rId24"/>
    <p:sldId id="366" r:id="rId25"/>
    <p:sldId id="367" r:id="rId26"/>
    <p:sldId id="368" r:id="rId27"/>
    <p:sldId id="377" r:id="rId28"/>
    <p:sldId id="369" r:id="rId29"/>
    <p:sldId id="371" r:id="rId30"/>
    <p:sldId id="373" r:id="rId31"/>
    <p:sldId id="374" r:id="rId32"/>
    <p:sldId id="375" r:id="rId33"/>
    <p:sldId id="376" r:id="rId34"/>
    <p:sldId id="364" r:id="rId35"/>
    <p:sldId id="380" r:id="rId36"/>
    <p:sldId id="381" r:id="rId37"/>
    <p:sldId id="379" r:id="rId38"/>
    <p:sldId id="363" r:id="rId39"/>
    <p:sldId id="386" r:id="rId40"/>
    <p:sldId id="387" r:id="rId41"/>
    <p:sldId id="361" r:id="rId42"/>
    <p:sldId id="383" r:id="rId43"/>
    <p:sldId id="384" r:id="rId44"/>
    <p:sldId id="349" r:id="rId45"/>
    <p:sldId id="389" r:id="rId46"/>
    <p:sldId id="390" r:id="rId47"/>
    <p:sldId id="391" r:id="rId48"/>
    <p:sldId id="392" r:id="rId49"/>
    <p:sldId id="393" r:id="rId50"/>
    <p:sldId id="388" r:id="rId51"/>
    <p:sldId id="370" r:id="rId5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 + 15 Uvod, EA, Spatna vazba" id="{70EF70C9-08CF-4E57-951F-B637B265E4C7}">
          <p14:sldIdLst>
            <p14:sldId id="290"/>
            <p14:sldId id="292"/>
            <p14:sldId id="382"/>
            <p14:sldId id="300"/>
            <p14:sldId id="315"/>
            <p14:sldId id="314"/>
            <p14:sldId id="316"/>
          </p14:sldIdLst>
        </p14:section>
        <p14:section name="11 Čo je to softvérové inžinierstvo" id="{8128B394-D574-4F03-BEFA-ED2C6719C7D7}">
          <p14:sldIdLst>
            <p14:sldId id="317"/>
            <p14:sldId id="32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58 Manažment požiadaviek" id="{48532B47-18E4-469E-AB52-4AF950E46A35}">
          <p14:sldIdLst>
            <p14:sldId id="305"/>
            <p14:sldId id="352"/>
            <p14:sldId id="353"/>
            <p14:sldId id="385"/>
            <p14:sldId id="354"/>
            <p14:sldId id="355"/>
            <p14:sldId id="365"/>
            <p14:sldId id="356"/>
            <p14:sldId id="366"/>
            <p14:sldId id="367"/>
            <p14:sldId id="368"/>
            <p14:sldId id="377"/>
            <p14:sldId id="369"/>
            <p14:sldId id="371"/>
            <p14:sldId id="373"/>
            <p14:sldId id="374"/>
            <p14:sldId id="375"/>
            <p14:sldId id="376"/>
            <p14:sldId id="364"/>
            <p14:sldId id="380"/>
            <p14:sldId id="381"/>
            <p14:sldId id="379"/>
            <p14:sldId id="363"/>
            <p14:sldId id="386"/>
            <p14:sldId id="387"/>
            <p14:sldId id="361"/>
            <p14:sldId id="383"/>
            <p14:sldId id="384"/>
          </p14:sldIdLst>
        </p14:section>
        <p14:section name="Vlastnosti softvéru" id="{B922F2B7-1558-45B0-B998-D2430B4DD960}">
          <p14:sldIdLst>
            <p14:sldId id="349"/>
            <p14:sldId id="389"/>
            <p14:sldId id="390"/>
            <p14:sldId id="391"/>
            <p14:sldId id="392"/>
            <p14:sldId id="393"/>
            <p14:sldId id="388"/>
          </p14:sldIdLst>
        </p14:section>
        <p14:section name="Koniec" id="{D69C0249-C092-426E-99A6-1B08819DC267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2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9" autoAdjust="0"/>
    <p:restoredTop sz="81603" autoAdjust="0"/>
  </p:normalViewPr>
  <p:slideViewPr>
    <p:cSldViewPr>
      <p:cViewPr varScale="1">
        <p:scale>
          <a:sx n="87" d="100"/>
          <a:sy n="87" d="100"/>
        </p:scale>
        <p:origin x="108" y="22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6</a:t>
            </a:r>
          </a:p>
          <a:p>
            <a:r>
              <a:rPr lang="sk-SK" dirty="0" err="1"/>
              <a:t>premyslanie</a:t>
            </a:r>
            <a:r>
              <a:rPr lang="sk-SK" dirty="0"/>
              <a:t> aj diskusia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6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1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8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0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  <a:p>
            <a:r>
              <a:rPr lang="sk-SK" dirty="0" err="1"/>
              <a:t>premyslanie</a:t>
            </a:r>
            <a:r>
              <a:rPr lang="sk-SK" dirty="0"/>
              <a:t> a diskusia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3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9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4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0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3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6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1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7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2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2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r>
              <a:rPr lang="sk-SK" dirty="0"/>
              <a:t>doteraz 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0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4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1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r>
              <a:rPr lang="sk-SK" dirty="0" err="1"/>
              <a:t>sub-tot</a:t>
            </a:r>
            <a:r>
              <a:rPr lang="sk-SK" dirty="0"/>
              <a:t>: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7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3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r>
              <a:rPr lang="sk-SK" dirty="0" err="1"/>
              <a:t>sub-tot</a:t>
            </a:r>
            <a:r>
              <a:rPr lang="sk-SK" dirty="0"/>
              <a:t>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6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912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1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  <a:p>
            <a:r>
              <a:rPr lang="sk-SK" dirty="0" err="1"/>
              <a:t>premyslanie</a:t>
            </a:r>
            <a:r>
              <a:rPr lang="sk-SK" dirty="0"/>
              <a:t> a diskusia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1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9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BE389-0F99-43BC-AF89-75FAA1B2C924}"/>
              </a:ext>
            </a:extLst>
          </p:cNvPr>
          <p:cNvSpPr/>
          <p:nvPr userDrawn="1"/>
        </p:nvSpPr>
        <p:spPr>
          <a:xfrm>
            <a:off x="3635896" y="6237312"/>
            <a:ext cx="2160240" cy="6206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bit.ly/mip-dotazni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A078A2-2229-4C18-B2BE-F8A0A00C08F2}"/>
              </a:ext>
            </a:extLst>
          </p:cNvPr>
          <p:cNvSpPr/>
          <p:nvPr userDrawn="1"/>
        </p:nvSpPr>
        <p:spPr>
          <a:xfrm>
            <a:off x="3707904" y="641435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4"/>
              </a:rPr>
              <a:t>bit.ly/psi-</a:t>
            </a:r>
            <a:r>
              <a:rPr lang="en-US" dirty="0" err="1">
                <a:hlinkClick r:id="rId14"/>
              </a:rPr>
              <a:t>dotaznik</a:t>
            </a:r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b4uCeJkW1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citizen.life/changing-display-language-used-non-unicode-programs?utm_source=7tutorials.com&amp;utm_medium=redirect&amp;utm_campaign=7_Tutorials_Redir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8424936" cy="5472607"/>
          </a:xfrm>
        </p:spPr>
        <p:txBody>
          <a:bodyPr anchor="t">
            <a:normAutofit/>
          </a:bodyPr>
          <a:lstStyle/>
          <a:p>
            <a:r>
              <a:rPr lang="en-US" dirty="0" err="1"/>
              <a:t>Princ</a:t>
            </a:r>
            <a:r>
              <a:rPr lang="sk-SK" dirty="0" err="1"/>
              <a:t>ípy</a:t>
            </a:r>
            <a:r>
              <a:rPr lang="sk-SK" dirty="0"/>
              <a:t> softvérového inžinierstva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</a:t>
            </a:r>
            <a:r>
              <a:rPr lang="en-US" sz="2400" dirty="0"/>
              <a:t>3</a:t>
            </a:r>
            <a:r>
              <a:rPr lang="sk-SK" sz="2400" dirty="0"/>
              <a:t>:</a:t>
            </a:r>
            <a:br>
              <a:rPr lang="sk-SK" sz="4400" dirty="0"/>
            </a:br>
            <a:r>
              <a:rPr lang="sk-SK" sz="4400" dirty="0"/>
              <a:t>Manažment požiadaviek</a:t>
            </a:r>
            <a:br>
              <a:rPr lang="sk-SK" sz="4400" dirty="0"/>
            </a:b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 fontScale="92500" lnSpcReduction="10000"/>
          </a:bodyPr>
          <a:lstStyle/>
          <a:p>
            <a:r>
              <a:rPr lang="sk-SK" sz="2000" dirty="0"/>
              <a:t>Mária Bieliková, Jakub Šimko</a:t>
            </a:r>
          </a:p>
          <a:p>
            <a:r>
              <a:rPr lang="sk-SK" sz="1600" dirty="0" err="1"/>
              <a:t>maria.bielikova</a:t>
            </a:r>
            <a:r>
              <a:rPr lang="en-US" sz="1600" dirty="0"/>
              <a:t>@stuba.sk</a:t>
            </a:r>
            <a:endParaRPr lang="sk-SK" sz="1600" dirty="0"/>
          </a:p>
          <a:p>
            <a:r>
              <a:rPr lang="en-US" sz="1600" dirty="0"/>
              <a:t>j</a:t>
            </a:r>
            <a:r>
              <a:rPr lang="sk-SK" sz="1600" dirty="0" err="1"/>
              <a:t>akub.simko</a:t>
            </a:r>
            <a:r>
              <a:rPr lang="en-US" sz="1600" dirty="0"/>
              <a:t>@</a:t>
            </a:r>
            <a:r>
              <a:rPr lang="en-US" sz="1600" dirty="0" err="1"/>
              <a:t>stuba.sk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7615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Zástupný objekt pre obsah 7">
            <a:extLst>
              <a:ext uri="{FF2B5EF4-FFF2-40B4-BE49-F238E27FC236}">
                <a16:creationId xmlns:a16="http://schemas.microsoft.com/office/drawing/2014/main" id="{2C5B6ADB-17F7-4F2E-8EAC-374DF0DCE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38557"/>
              </p:ext>
            </p:extLst>
          </p:nvPr>
        </p:nvGraphicFramePr>
        <p:xfrm>
          <a:off x="750404" y="1010188"/>
          <a:ext cx="7643192" cy="5256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291">
                  <a:extLst>
                    <a:ext uri="{9D8B030D-6E8A-4147-A177-3AD203B41FA5}">
                      <a16:colId xmlns:a16="http://schemas.microsoft.com/office/drawing/2014/main" val="588906950"/>
                    </a:ext>
                  </a:extLst>
                </a:gridCol>
                <a:gridCol w="1480901">
                  <a:extLst>
                    <a:ext uri="{9D8B030D-6E8A-4147-A177-3AD203B41FA5}">
                      <a16:colId xmlns:a16="http://schemas.microsoft.com/office/drawing/2014/main" val="3741783146"/>
                    </a:ext>
                  </a:extLst>
                </a:gridCol>
              </a:tblGrid>
              <a:tr h="438048">
                <a:tc>
                  <a:txBody>
                    <a:bodyPr/>
                    <a:lstStyle/>
                    <a:p>
                      <a:r>
                        <a:rPr lang="sk-SK" sz="2000" b="1" i="1" dirty="0"/>
                        <a:t>Faktor zlyhania </a:t>
                      </a:r>
                      <a:r>
                        <a:rPr lang="sk-SK" sz="2000" b="1" i="1" dirty="0" err="1"/>
                        <a:t>softvérhového</a:t>
                      </a:r>
                      <a:r>
                        <a:rPr lang="sk-SK" sz="2000" b="1" i="1" dirty="0"/>
                        <a:t> projektu</a:t>
                      </a:r>
                      <a:endParaRPr lang="en-US" sz="2000" b="1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i="1" dirty="0"/>
                        <a:t>Výskyt </a:t>
                      </a:r>
                      <a:r>
                        <a:rPr lang="en-US" sz="2000" b="1" i="1" dirty="0"/>
                        <a:t>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26595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/>
                        <a:t>1.   </a:t>
                      </a:r>
                      <a:r>
                        <a:rPr lang="en-US" sz="2000" b="1" dirty="0" err="1"/>
                        <a:t>Nedostatok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vstupov</a:t>
                      </a:r>
                      <a:r>
                        <a:rPr lang="en-US" sz="2000" b="1" dirty="0"/>
                        <a:t> od </a:t>
                      </a:r>
                      <a:r>
                        <a:rPr lang="en-US" sz="2000" b="1" dirty="0" err="1"/>
                        <a:t>pou</a:t>
                      </a:r>
                      <a:r>
                        <a:rPr lang="sk-SK" sz="2000" b="1" dirty="0" err="1"/>
                        <a:t>žívateľov</a:t>
                      </a:r>
                      <a:endParaRPr lang="sk-SK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12.8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6100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2.   Nekompletné požiadavky a špecifikácia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12.3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33123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3.   Meniace sa požiadavky a špecifikácia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11.8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583416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4.   Nedostatočná podpora manažmentu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7.5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19473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5.   Technologická nekompetentnosť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7.0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05790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6.   Nedostatok zdrojov (predovšetkým ľudí)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6.4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5052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7.   Nerealistické očakávania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5.9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415904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8.   Nejasné ciele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5.3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382332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9.   Nerealistické časové ohraničenia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4.3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86610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10. Nová (neznáma) technológia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3.7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564017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Iné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23.0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364370"/>
                  </a:ext>
                </a:extLst>
              </a:tr>
            </a:tbl>
          </a:graphicData>
        </a:graphic>
      </p:graphicFrame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B55E4B0-F526-487E-A21F-E0502A40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1562F6-3833-4D1E-8583-1920991B8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3B4B20F-E439-433B-876D-08370F24F090}"/>
              </a:ext>
            </a:extLst>
          </p:cNvPr>
          <p:cNvSpPr/>
          <p:nvPr/>
        </p:nvSpPr>
        <p:spPr>
          <a:xfrm>
            <a:off x="441252" y="6171684"/>
            <a:ext cx="870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https://www.codeproject.com/articles/20488/why-software-projects-tend-to-fail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AB2F0E-E7AA-4DE4-B813-D5DB9B06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2" y="0"/>
            <a:ext cx="8229600" cy="1124744"/>
          </a:xfrm>
        </p:spPr>
        <p:txBody>
          <a:bodyPr/>
          <a:lstStyle/>
          <a:p>
            <a:r>
              <a:rPr lang="sk-SK" dirty="0"/>
              <a:t>Aj </a:t>
            </a:r>
            <a:r>
              <a:rPr lang="sk-SK" dirty="0">
                <a:solidFill>
                  <a:srgbClr val="0070C0"/>
                </a:solidFill>
              </a:rPr>
              <a:t>zber požiadaviek </a:t>
            </a:r>
            <a:r>
              <a:rPr lang="sk-SK" dirty="0"/>
              <a:t>je softvérové inžinierstvo a závisí od neho úspech zvyšku projektu</a:t>
            </a:r>
          </a:p>
        </p:txBody>
      </p:sp>
    </p:spTree>
    <p:extLst>
      <p:ext uri="{BB962C8B-B14F-4D97-AF65-F5344CB8AC3E}">
        <p14:creationId xmlns:p14="http://schemas.microsoft.com/office/powerpoint/2010/main" val="15916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Zástupný objekt pre obsah 7">
            <a:extLst>
              <a:ext uri="{FF2B5EF4-FFF2-40B4-BE49-F238E27FC236}">
                <a16:creationId xmlns:a16="http://schemas.microsoft.com/office/drawing/2014/main" id="{2C5B6ADB-17F7-4F2E-8EAC-374DF0DCE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586686"/>
              </p:ext>
            </p:extLst>
          </p:nvPr>
        </p:nvGraphicFramePr>
        <p:xfrm>
          <a:off x="750404" y="1010188"/>
          <a:ext cx="7643192" cy="5256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291">
                  <a:extLst>
                    <a:ext uri="{9D8B030D-6E8A-4147-A177-3AD203B41FA5}">
                      <a16:colId xmlns:a16="http://schemas.microsoft.com/office/drawing/2014/main" val="588906950"/>
                    </a:ext>
                  </a:extLst>
                </a:gridCol>
                <a:gridCol w="1480901">
                  <a:extLst>
                    <a:ext uri="{9D8B030D-6E8A-4147-A177-3AD203B41FA5}">
                      <a16:colId xmlns:a16="http://schemas.microsoft.com/office/drawing/2014/main" val="3741783146"/>
                    </a:ext>
                  </a:extLst>
                </a:gridCol>
              </a:tblGrid>
              <a:tr h="438048">
                <a:tc>
                  <a:txBody>
                    <a:bodyPr/>
                    <a:lstStyle/>
                    <a:p>
                      <a:r>
                        <a:rPr lang="sk-SK" sz="2000" b="1" i="1" dirty="0"/>
                        <a:t>Faktor zlyhania </a:t>
                      </a:r>
                      <a:r>
                        <a:rPr lang="sk-SK" sz="2000" b="1" i="1" dirty="0" err="1"/>
                        <a:t>softvérhového</a:t>
                      </a:r>
                      <a:r>
                        <a:rPr lang="sk-SK" sz="2000" b="1" i="1" dirty="0"/>
                        <a:t> projektu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i="1" dirty="0"/>
                        <a:t>Výskyt </a:t>
                      </a:r>
                      <a:r>
                        <a:rPr lang="en-US" sz="2000" b="1" i="1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6595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/>
                        <a:t>1.   </a:t>
                      </a:r>
                      <a:r>
                        <a:rPr lang="en-US" sz="2000" b="1" dirty="0" err="1"/>
                        <a:t>Nedostatok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vstupov</a:t>
                      </a:r>
                      <a:r>
                        <a:rPr lang="en-US" sz="2000" b="1" dirty="0"/>
                        <a:t> od </a:t>
                      </a:r>
                      <a:r>
                        <a:rPr lang="en-US" sz="2000" b="1" dirty="0" err="1"/>
                        <a:t>pou</a:t>
                      </a:r>
                      <a:r>
                        <a:rPr lang="sk-SK" sz="2000" b="1" dirty="0" err="1"/>
                        <a:t>žívateľov</a:t>
                      </a:r>
                      <a:endParaRPr lang="sk-SK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12.8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6100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2.   Nekompletné požiadavky a špecifikácia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12.3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33123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3.   Meniace sa požiadavky a špecifikácia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11.8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83416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4.   Nedostatočná podpora manažmentu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7.5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19473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5.   Technologická nekompetentnosť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7.0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05790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6.   Nedostatok zdrojov (predovšetkým ľudí)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6.4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5052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7.   Nerealistické očakávania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5.9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15904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8.   Nejasné ciele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5.3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82332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9.   Nerealistické časové ohraničenia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4.3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86610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10. Nová (neznáma) technológia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3.7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64017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Iné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23.0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64370"/>
                  </a:ext>
                </a:extLst>
              </a:tr>
            </a:tbl>
          </a:graphicData>
        </a:graphic>
      </p:graphicFrame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B55E4B0-F526-487E-A21F-E0502A40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1562F6-3833-4D1E-8583-1920991B8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3B4B20F-E439-433B-876D-08370F24F090}"/>
              </a:ext>
            </a:extLst>
          </p:cNvPr>
          <p:cNvSpPr/>
          <p:nvPr/>
        </p:nvSpPr>
        <p:spPr>
          <a:xfrm>
            <a:off x="441252" y="6171684"/>
            <a:ext cx="870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https://www.codeproject.com/articles/20488/why-software-projects-tend-to-fail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AB2F0E-E7AA-4DE4-B813-D5DB9B06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2" y="0"/>
            <a:ext cx="8229600" cy="1124744"/>
          </a:xfrm>
        </p:spPr>
        <p:txBody>
          <a:bodyPr/>
          <a:lstStyle/>
          <a:p>
            <a:r>
              <a:rPr lang="sk-SK" dirty="0"/>
              <a:t>Aj </a:t>
            </a:r>
            <a:r>
              <a:rPr lang="sk-SK" dirty="0">
                <a:solidFill>
                  <a:srgbClr val="0070C0"/>
                </a:solidFill>
              </a:rPr>
              <a:t>zber požiadaviek </a:t>
            </a:r>
            <a:r>
              <a:rPr lang="sk-SK" dirty="0"/>
              <a:t>je softvérové inžinierstvo a závisí od neho úspech zvyšku projektu</a:t>
            </a:r>
          </a:p>
        </p:txBody>
      </p:sp>
    </p:spTree>
    <p:extLst>
      <p:ext uri="{BB962C8B-B14F-4D97-AF65-F5344CB8AC3E}">
        <p14:creationId xmlns:p14="http://schemas.microsoft.com/office/powerpoint/2010/main" val="95159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Zástupný objekt pre obsah 7">
            <a:extLst>
              <a:ext uri="{FF2B5EF4-FFF2-40B4-BE49-F238E27FC236}">
                <a16:creationId xmlns:a16="http://schemas.microsoft.com/office/drawing/2014/main" id="{2C5B6ADB-17F7-4F2E-8EAC-374DF0DCE1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0404" y="1010188"/>
          <a:ext cx="7643192" cy="5256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291">
                  <a:extLst>
                    <a:ext uri="{9D8B030D-6E8A-4147-A177-3AD203B41FA5}">
                      <a16:colId xmlns:a16="http://schemas.microsoft.com/office/drawing/2014/main" val="588906950"/>
                    </a:ext>
                  </a:extLst>
                </a:gridCol>
                <a:gridCol w="1480901">
                  <a:extLst>
                    <a:ext uri="{9D8B030D-6E8A-4147-A177-3AD203B41FA5}">
                      <a16:colId xmlns:a16="http://schemas.microsoft.com/office/drawing/2014/main" val="3741783146"/>
                    </a:ext>
                  </a:extLst>
                </a:gridCol>
              </a:tblGrid>
              <a:tr h="438048">
                <a:tc>
                  <a:txBody>
                    <a:bodyPr/>
                    <a:lstStyle/>
                    <a:p>
                      <a:r>
                        <a:rPr lang="sk-SK" sz="2000" b="1" i="1" dirty="0"/>
                        <a:t>Faktor zlyhania </a:t>
                      </a:r>
                      <a:r>
                        <a:rPr lang="sk-SK" sz="2000" b="1" i="1" dirty="0" err="1"/>
                        <a:t>softvérhového</a:t>
                      </a:r>
                      <a:r>
                        <a:rPr lang="sk-SK" sz="2000" b="1" i="1" dirty="0"/>
                        <a:t> projektu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i="1" dirty="0"/>
                        <a:t>Výskyt </a:t>
                      </a:r>
                      <a:r>
                        <a:rPr lang="en-US" sz="2000" b="1" i="1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6595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/>
                        <a:t>1.   </a:t>
                      </a:r>
                      <a:r>
                        <a:rPr lang="en-US" sz="2000" b="1" dirty="0" err="1"/>
                        <a:t>Nedostatok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vstupov</a:t>
                      </a:r>
                      <a:r>
                        <a:rPr lang="en-US" sz="2000" b="1" dirty="0"/>
                        <a:t> od </a:t>
                      </a:r>
                      <a:r>
                        <a:rPr lang="en-US" sz="2000" b="1" dirty="0" err="1"/>
                        <a:t>pou</a:t>
                      </a:r>
                      <a:r>
                        <a:rPr lang="sk-SK" sz="2000" b="1" dirty="0" err="1"/>
                        <a:t>žívateľov</a:t>
                      </a:r>
                      <a:endParaRPr lang="sk-SK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12.8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6100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2.   Nekompletné požiadavky a špecifikácia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12.3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33123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3.   Meniace sa požiadavky a špecifikácia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11.8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83416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4.   Nedostatočná podpora manažmentu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7.5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19473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5.   Technologická nekompetentnosť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7.0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5790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6.   Nedostatok zdrojov (predovšetkým ľudí)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6.4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5052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7.   Nerealistické očakávania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5.9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15904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8.   Nejasné ciele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5.3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82332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9.   Nerealistické časové ohraničenia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4.3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866108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10. Nová (neznáma) technológia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3.7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64017"/>
                  </a:ext>
                </a:extLst>
              </a:tr>
              <a:tr h="438048">
                <a:tc>
                  <a:txBody>
                    <a:bodyPr/>
                    <a:lstStyle/>
                    <a:p>
                      <a:r>
                        <a:rPr lang="sk-SK" sz="2000" b="1" dirty="0"/>
                        <a:t>Iné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23.0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64370"/>
                  </a:ext>
                </a:extLst>
              </a:tr>
            </a:tbl>
          </a:graphicData>
        </a:graphic>
      </p:graphicFrame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B55E4B0-F526-487E-A21F-E0502A40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1562F6-3833-4D1E-8583-1920991B8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3B4B20F-E439-433B-876D-08370F24F090}"/>
              </a:ext>
            </a:extLst>
          </p:cNvPr>
          <p:cNvSpPr/>
          <p:nvPr/>
        </p:nvSpPr>
        <p:spPr>
          <a:xfrm>
            <a:off x="441252" y="6171684"/>
            <a:ext cx="870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https://www.codeproject.com/articles/20488/why-software-projects-tend-to-fail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AB2F0E-E7AA-4DE4-B813-D5DB9B06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7356"/>
            <a:ext cx="8583898" cy="807760"/>
          </a:xfrm>
        </p:spPr>
        <p:txBody>
          <a:bodyPr/>
          <a:lstStyle/>
          <a:p>
            <a:pPr algn="ctr"/>
            <a:r>
              <a:rPr lang="sk-SK" dirty="0"/>
              <a:t>... a závisí aj od </a:t>
            </a:r>
            <a:r>
              <a:rPr lang="sk-SK" dirty="0">
                <a:solidFill>
                  <a:srgbClr val="00B050"/>
                </a:solidFill>
              </a:rPr>
              <a:t>manažmentu</a:t>
            </a:r>
          </a:p>
        </p:txBody>
      </p:sp>
    </p:spTree>
    <p:extLst>
      <p:ext uri="{BB962C8B-B14F-4D97-AF65-F5344CB8AC3E}">
        <p14:creationId xmlns:p14="http://schemas.microsoft.com/office/powerpoint/2010/main" val="25247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E18A-6429-4360-B0FE-FC9A193B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23064"/>
            <a:ext cx="8229600" cy="2574088"/>
          </a:xfrm>
        </p:spPr>
        <p:txBody>
          <a:bodyPr>
            <a:normAutofit/>
          </a:bodyPr>
          <a:lstStyle/>
          <a:p>
            <a:r>
              <a:rPr lang="sk-SK" sz="3200" i="1" dirty="0"/>
              <a:t>„</a:t>
            </a:r>
            <a:r>
              <a:rPr lang="sk-SK" sz="3200" i="1" dirty="0" err="1"/>
              <a:t>Můžeme</a:t>
            </a:r>
            <a:r>
              <a:rPr lang="sk-SK" sz="3200" i="1" dirty="0"/>
              <a:t> o tom </a:t>
            </a:r>
            <a:r>
              <a:rPr lang="sk-SK" sz="3200" i="1" dirty="0" err="1"/>
              <a:t>vést</a:t>
            </a:r>
            <a:r>
              <a:rPr lang="sk-SK" sz="3200" i="1" dirty="0"/>
              <a:t> spory, </a:t>
            </a:r>
          </a:p>
          <a:p>
            <a:r>
              <a:rPr lang="sk-SK" sz="3200" i="1" dirty="0" err="1"/>
              <a:t>můžeme</a:t>
            </a:r>
            <a:r>
              <a:rPr lang="sk-SK" sz="3200" i="1" dirty="0"/>
              <a:t> s tím </a:t>
            </a:r>
            <a:r>
              <a:rPr lang="sk-SK" sz="3200" i="1" dirty="0" err="1"/>
              <a:t>nesouhlasit</a:t>
            </a:r>
            <a:r>
              <a:rPr lang="sk-SK" sz="3200" i="1" dirty="0"/>
              <a:t>, </a:t>
            </a:r>
          </a:p>
          <a:p>
            <a:r>
              <a:rPr lang="sk-SK" sz="3200" i="1" dirty="0"/>
              <a:t>ale to je tak </a:t>
            </a:r>
            <a:r>
              <a:rPr lang="sk-SK" sz="3200" i="1" dirty="0" err="1"/>
              <a:t>všechno</a:t>
            </a:r>
            <a:r>
              <a:rPr lang="sk-SK" sz="3200" i="1" dirty="0"/>
              <a:t>, </a:t>
            </a:r>
          </a:p>
          <a:p>
            <a:r>
              <a:rPr lang="sk-SK" sz="3200" i="1" dirty="0" err="1"/>
              <a:t>co</a:t>
            </a:r>
            <a:r>
              <a:rPr lang="sk-SK" sz="3200" i="1" dirty="0"/>
              <a:t> </a:t>
            </a:r>
            <a:r>
              <a:rPr lang="sk-SK" sz="3200" i="1" dirty="0" err="1"/>
              <a:t>se</a:t>
            </a:r>
            <a:r>
              <a:rPr lang="sk-SK" sz="3200" i="1" dirty="0"/>
              <a:t> proti tomu dá </a:t>
            </a:r>
            <a:r>
              <a:rPr lang="sk-SK" sz="3200" i="1" dirty="0" err="1"/>
              <a:t>dělat</a:t>
            </a:r>
            <a:r>
              <a:rPr lang="sk-SK" sz="3200" i="1" dirty="0"/>
              <a:t>.“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B64DD-528A-4BBD-8061-A2B5A84A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/>
          </a:p>
        </p:txBody>
      </p:sp>
      <p:pic>
        <p:nvPicPr>
          <p:cNvPr id="2050" name="Picture 2" descr="VÃ½sledok vyhÄ¾adÃ¡vania obrÃ¡zkov pre dopyt jara cimrman">
            <a:extLst>
              <a:ext uri="{FF2B5EF4-FFF2-40B4-BE49-F238E27FC236}">
                <a16:creationId xmlns:a16="http://schemas.microsoft.com/office/drawing/2014/main" id="{A8FC25A3-9DCE-4B4D-BFA2-BCDA3973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91779"/>
            <a:ext cx="2807567" cy="387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0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2CC2-40B2-435A-9C02-812AE78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Samozrejme, že treba vedieť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B993-B015-43AF-BA28-481A3226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programovať</a:t>
            </a:r>
          </a:p>
          <a:p>
            <a:r>
              <a:rPr lang="sk-SK" dirty="0"/>
              <a:t>rozbehať nemožné</a:t>
            </a:r>
          </a:p>
          <a:p>
            <a:r>
              <a:rPr lang="sk-SK" dirty="0"/>
              <a:t>navrhnúť systému správnu architektúru</a:t>
            </a:r>
          </a:p>
          <a:p>
            <a:r>
              <a:rPr lang="sk-SK" dirty="0"/>
              <a:t>hľadať úzke hrdlá</a:t>
            </a:r>
          </a:p>
          <a:p>
            <a:r>
              <a:rPr lang="sk-SK" dirty="0"/>
              <a:t>písať čitateľný kód</a:t>
            </a:r>
          </a:p>
          <a:p>
            <a:r>
              <a:rPr lang="sk-SK" dirty="0"/>
              <a:t>lokalizovať chyby</a:t>
            </a:r>
          </a:p>
          <a:p>
            <a:r>
              <a:rPr lang="sk-SK" dirty="0"/>
              <a:t>optimalizovať výkon</a:t>
            </a:r>
          </a:p>
          <a:p>
            <a:r>
              <a:rPr lang="sk-SK" dirty="0"/>
              <a:t>... </a:t>
            </a:r>
            <a:br>
              <a:rPr lang="sk-SK" dirty="0"/>
            </a:br>
            <a:r>
              <a:rPr lang="sk-SK" i="1" dirty="0"/>
              <a:t>(čokoľvek ďalšie čo je vám </a:t>
            </a:r>
            <a:r>
              <a:rPr lang="sk-SK" i="1" dirty="0" err="1"/>
              <a:t>sdrcu</a:t>
            </a:r>
            <a:r>
              <a:rPr lang="sk-SK" i="1" dirty="0"/>
              <a:t> blízke)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4E27-4902-4322-817F-01EA44B6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2CC2-40B2-435A-9C02-812AE78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Samozrejme, že treba vedieť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B993-B015-43AF-BA28-481A3226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programovať</a:t>
            </a:r>
          </a:p>
          <a:p>
            <a:r>
              <a:rPr lang="sk-SK" dirty="0"/>
              <a:t>rozbehať nemožné</a:t>
            </a:r>
          </a:p>
          <a:p>
            <a:r>
              <a:rPr lang="sk-SK" dirty="0"/>
              <a:t>navrhnúť správnu architektúru</a:t>
            </a:r>
          </a:p>
          <a:p>
            <a:r>
              <a:rPr lang="sk-SK" dirty="0"/>
              <a:t>hľadať úzke hrdlá</a:t>
            </a:r>
          </a:p>
          <a:p>
            <a:r>
              <a:rPr lang="sk-SK" dirty="0"/>
              <a:t>písať čitateľný kód</a:t>
            </a:r>
          </a:p>
          <a:p>
            <a:r>
              <a:rPr lang="sk-SK" dirty="0"/>
              <a:t>lokalizovať chyby</a:t>
            </a:r>
          </a:p>
          <a:p>
            <a:r>
              <a:rPr lang="sk-SK" dirty="0"/>
              <a:t>optimalizovať výkon</a:t>
            </a:r>
          </a:p>
          <a:p>
            <a:r>
              <a:rPr lang="sk-SK" dirty="0"/>
              <a:t>... </a:t>
            </a:r>
            <a:br>
              <a:rPr lang="sk-SK" dirty="0"/>
            </a:br>
            <a:r>
              <a:rPr lang="sk-SK" i="1" dirty="0"/>
              <a:t>(čokoľvek ďalšie čo je vám </a:t>
            </a:r>
            <a:r>
              <a:rPr lang="sk-SK" i="1" dirty="0" err="1"/>
              <a:t>sdrcu</a:t>
            </a:r>
            <a:r>
              <a:rPr lang="sk-SK" i="1" dirty="0"/>
              <a:t> blízke)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4E27-4902-4322-817F-01EA44B6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F75E1-2A47-4274-BB9C-653FB0D7AEAE}"/>
              </a:ext>
            </a:extLst>
          </p:cNvPr>
          <p:cNvSpPr/>
          <p:nvPr/>
        </p:nvSpPr>
        <p:spPr>
          <a:xfrm>
            <a:off x="287524" y="506576"/>
            <a:ext cx="8568952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Lenže nič z tohto vás nezachráni, keď neviete poriadne, čo máte dodať.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19E9B-956C-4E0A-9713-33A688AF5066}"/>
              </a:ext>
            </a:extLst>
          </p:cNvPr>
          <p:cNvSpPr/>
          <p:nvPr/>
        </p:nvSpPr>
        <p:spPr>
          <a:xfrm>
            <a:off x="313952" y="5596920"/>
            <a:ext cx="8568952" cy="12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Spýtajte sa ktoréhokoľvek </a:t>
            </a:r>
            <a:r>
              <a:rPr lang="sk-SK" sz="2800" b="1" dirty="0" err="1"/>
              <a:t>project</a:t>
            </a:r>
            <a:r>
              <a:rPr lang="sk-SK" sz="2800" b="1" dirty="0"/>
              <a:t> </a:t>
            </a:r>
            <a:r>
              <a:rPr lang="sk-SK" sz="2800" b="1" dirty="0" err="1"/>
              <a:t>leada</a:t>
            </a:r>
            <a:endParaRPr lang="sk-SK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2F1CD-DF2B-4AD5-9C95-39CA2F3DA8A9}"/>
              </a:ext>
            </a:extLst>
          </p:cNvPr>
          <p:cNvSpPr/>
          <p:nvPr/>
        </p:nvSpPr>
        <p:spPr>
          <a:xfrm>
            <a:off x="304623" y="1910224"/>
            <a:ext cx="8568952" cy="751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Začnete veci prerábať ...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361D6-F16A-47B2-9C28-0FF5221A1022}"/>
              </a:ext>
            </a:extLst>
          </p:cNvPr>
          <p:cNvSpPr/>
          <p:nvPr/>
        </p:nvSpPr>
        <p:spPr>
          <a:xfrm>
            <a:off x="287524" y="2776646"/>
            <a:ext cx="8568952" cy="7311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600" b="1" dirty="0"/>
              <a:t>... nepôjde to, lebo na to ste ten kód nepripravili 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3B697-69E6-483C-902B-1D4FE1C85031}"/>
              </a:ext>
            </a:extLst>
          </p:cNvPr>
          <p:cNvSpPr/>
          <p:nvPr/>
        </p:nvSpPr>
        <p:spPr>
          <a:xfrm>
            <a:off x="304623" y="3612538"/>
            <a:ext cx="8568952" cy="64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... prestanete stíhať, bude vás to frustrovať 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BF666-765F-4C00-BE34-C4E5C541C23F}"/>
              </a:ext>
            </a:extLst>
          </p:cNvPr>
          <p:cNvSpPr/>
          <p:nvPr/>
        </p:nvSpPr>
        <p:spPr>
          <a:xfrm>
            <a:off x="313952" y="4359836"/>
            <a:ext cx="8568952" cy="1143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... neustále zmeny či „prekvapivé zistenia“ </a:t>
            </a:r>
          </a:p>
          <a:p>
            <a:pPr algn="ctr"/>
            <a:r>
              <a:rPr lang="sk-SK" sz="2800" b="1" dirty="0"/>
              <a:t>budú predlžovať a predražovať celý projekt.</a:t>
            </a:r>
          </a:p>
        </p:txBody>
      </p:sp>
    </p:spTree>
    <p:extLst>
      <p:ext uri="{BB962C8B-B14F-4D97-AF65-F5344CB8AC3E}">
        <p14:creationId xmlns:p14="http://schemas.microsoft.com/office/powerpoint/2010/main" val="24320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D6DA-DF6C-4D8E-A29F-F2FA0A61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2520280"/>
          </a:xfrm>
        </p:spPr>
        <p:txBody>
          <a:bodyPr>
            <a:normAutofit/>
          </a:bodyPr>
          <a:lstStyle/>
          <a:p>
            <a:pPr algn="ctr"/>
            <a:r>
              <a:rPr lang="sk-SK" sz="4800" dirty="0"/>
              <a:t>Manažment požiadaviek</a:t>
            </a:r>
            <a:br>
              <a:rPr lang="sk-SK" sz="4800" dirty="0"/>
            </a:br>
            <a:r>
              <a:rPr lang="en-US" sz="4800" dirty="0"/>
              <a:t>(</a:t>
            </a:r>
            <a:r>
              <a:rPr lang="en-US" sz="4800" dirty="0" err="1"/>
              <a:t>starostlivos</a:t>
            </a:r>
            <a:r>
              <a:rPr lang="sk-SK" sz="4800" dirty="0"/>
              <a:t>ť o požiadavky)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4A01-C582-4004-9704-EC316AF6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42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97EB-194C-4D90-BACB-8F0C6204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kvalita </a:t>
            </a:r>
            <a:r>
              <a:rPr lang="sk-SK" dirty="0">
                <a:solidFill>
                  <a:srgbClr val="0070C0"/>
                </a:solidFill>
              </a:rPr>
              <a:t>softvéru</a:t>
            </a:r>
            <a:r>
              <a:rPr lang="sk-SK" dirty="0"/>
              <a:t>?</a:t>
            </a:r>
            <a:br>
              <a:rPr lang="sk-SK" dirty="0"/>
            </a:br>
            <a:r>
              <a:rPr lang="sk-SK" dirty="0"/>
              <a:t>Kedy je softvér kvalitný?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4DB2-A35E-453C-8833-E304BB7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61642"/>
          </a:xfrm>
        </p:spPr>
        <p:txBody>
          <a:bodyPr>
            <a:normAutofit fontScale="92500"/>
          </a:bodyPr>
          <a:lstStyle/>
          <a:p>
            <a:r>
              <a:rPr lang="sk-SK" u="sng" dirty="0"/>
              <a:t>Miera</a:t>
            </a:r>
            <a:r>
              <a:rPr lang="sk-SK" dirty="0"/>
              <a:t> naplnenia </a:t>
            </a:r>
            <a:r>
              <a:rPr lang="sk-SK" u="sng" dirty="0"/>
              <a:t>potrieb</a:t>
            </a:r>
            <a:r>
              <a:rPr lang="sk-SK" dirty="0"/>
              <a:t> zákazníka</a:t>
            </a:r>
          </a:p>
          <a:p>
            <a:endParaRPr lang="sk-SK" dirty="0"/>
          </a:p>
          <a:p>
            <a:r>
              <a:rPr lang="sk-SK" dirty="0"/>
              <a:t>		 		</a:t>
            </a:r>
            <a:r>
              <a:rPr lang="sk-SK" dirty="0">
                <a:solidFill>
                  <a:srgbClr val="FF0000"/>
                </a:solidFill>
              </a:rPr>
              <a:t>prečo nie </a:t>
            </a:r>
            <a:r>
              <a:rPr lang="sk-SK" u="sng" dirty="0">
                <a:solidFill>
                  <a:srgbClr val="FF0000"/>
                </a:solidFill>
              </a:rPr>
              <a:t>požiadaviek</a:t>
            </a:r>
            <a:r>
              <a:rPr lang="sk-SK" dirty="0">
                <a:solidFill>
                  <a:srgbClr val="FF0000"/>
                </a:solidFill>
              </a:rPr>
              <a:t>?</a:t>
            </a:r>
          </a:p>
          <a:p>
            <a:r>
              <a:rPr lang="sk-SK" dirty="0">
                <a:solidFill>
                  <a:srgbClr val="FF0000"/>
                </a:solidFill>
              </a:rPr>
              <a:t>Prečo miera?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Čo myslíte, že sa robí v praxi častejšie?</a:t>
            </a:r>
          </a:p>
          <a:p>
            <a:r>
              <a:rPr lang="sk-SK" dirty="0"/>
              <a:t>	Validácia, či softvér napĺňa </a:t>
            </a:r>
            <a:r>
              <a:rPr lang="sk-SK" u="sng" dirty="0"/>
              <a:t>potreby</a:t>
            </a:r>
            <a:r>
              <a:rPr lang="sk-SK" dirty="0"/>
              <a:t>?</a:t>
            </a:r>
          </a:p>
          <a:p>
            <a:r>
              <a:rPr lang="sk-SK" sz="1500" dirty="0"/>
              <a:t>			alebo</a:t>
            </a:r>
          </a:p>
          <a:p>
            <a:r>
              <a:rPr lang="sk-SK" dirty="0"/>
              <a:t>	Verifikácia, či softvér spĺňa </a:t>
            </a:r>
            <a:r>
              <a:rPr lang="sk-SK" u="sng" dirty="0"/>
              <a:t>požiadavky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/>
              <a:t>Validácia voči </a:t>
            </a:r>
            <a:r>
              <a:rPr lang="sk-SK" u="sng" dirty="0"/>
              <a:t>potrebám</a:t>
            </a:r>
            <a:r>
              <a:rPr lang="sk-SK" dirty="0"/>
              <a:t> je autentickejšia, </a:t>
            </a:r>
            <a:r>
              <a:rPr lang="sk-SK" dirty="0">
                <a:solidFill>
                  <a:srgbClr val="FF0000"/>
                </a:solidFill>
              </a:rPr>
              <a:t>ale veľmi náročná.</a:t>
            </a:r>
          </a:p>
          <a:p>
            <a:r>
              <a:rPr lang="sk-SK" dirty="0"/>
              <a:t>Verifikácia voči </a:t>
            </a:r>
            <a:r>
              <a:rPr lang="sk-SK" u="sng" dirty="0"/>
              <a:t>požiadavkám</a:t>
            </a:r>
            <a:r>
              <a:rPr lang="sk-SK" dirty="0"/>
              <a:t>, </a:t>
            </a:r>
            <a:r>
              <a:rPr lang="sk-SK" dirty="0">
                <a:solidFill>
                  <a:srgbClr val="0070C0"/>
                </a:solidFill>
              </a:rPr>
              <a:t>je oveľa jednoduchšia</a:t>
            </a:r>
            <a:r>
              <a:rPr lang="sk-SK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65FC-FEA2-4A1B-B89D-7EF82391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C3ACFC43-86C2-48B6-9FB6-25B281F0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4638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5D906C8-B6BC-40CD-A858-E0AEF84ABC01}"/>
              </a:ext>
            </a:extLst>
          </p:cNvPr>
          <p:cNvSpPr/>
          <p:nvPr/>
        </p:nvSpPr>
        <p:spPr>
          <a:xfrm rot="5400000">
            <a:off x="3316435" y="2031746"/>
            <a:ext cx="729232" cy="666375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D104BE-5424-44DD-9321-E2040F96E377}"/>
              </a:ext>
            </a:extLst>
          </p:cNvPr>
          <p:cNvSpPr/>
          <p:nvPr/>
        </p:nvSpPr>
        <p:spPr>
          <a:xfrm>
            <a:off x="755576" y="2000317"/>
            <a:ext cx="360040" cy="708603"/>
          </a:xfrm>
          <a:prstGeom prst="downArrow">
            <a:avLst>
              <a:gd name="adj1" fmla="val 34323"/>
              <a:gd name="adj2" fmla="val 61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E0448273-2DCD-4538-B21A-500E2010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8DBE-8B85-471A-9502-AFC35465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/>
              <a:t>Keď už sme odkázaní na používanie požiadaviek, chceme aby čo najviac odrážali potreby zákazníka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3F58-D69D-47E6-8DB8-F532D39A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/>
          <a:lstStyle/>
          <a:p>
            <a:r>
              <a:rPr lang="sk-SK" dirty="0"/>
              <a:t>Ukážeme si zopár </a:t>
            </a:r>
            <a:r>
              <a:rPr lang="sk-SK" dirty="0">
                <a:solidFill>
                  <a:srgbClr val="0070C0"/>
                </a:solidFill>
              </a:rPr>
              <a:t>techník</a:t>
            </a:r>
            <a:r>
              <a:rPr lang="sk-SK" dirty="0"/>
              <a:t>, ako to dosiahnuť...</a:t>
            </a:r>
          </a:p>
          <a:p>
            <a:endParaRPr lang="sk-SK" dirty="0"/>
          </a:p>
          <a:p>
            <a:r>
              <a:rPr lang="sk-SK" dirty="0"/>
              <a:t>Pozrieme sa na </a:t>
            </a:r>
            <a:r>
              <a:rPr lang="sk-SK" dirty="0" err="1"/>
              <a:t>ne</a:t>
            </a:r>
            <a:r>
              <a:rPr lang="sk-SK" dirty="0"/>
              <a:t> skrz </a:t>
            </a:r>
            <a:r>
              <a:rPr lang="sk-SK" dirty="0">
                <a:solidFill>
                  <a:srgbClr val="0070C0"/>
                </a:solidFill>
              </a:rPr>
              <a:t>vlastnosti požiadaviek</a:t>
            </a:r>
            <a:r>
              <a:rPr lang="sk-SK" dirty="0"/>
              <a:t>, o ktoré sa treba snažiť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B2A44-1457-4D94-B35C-98C2C8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0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29DB-E6EC-46D8-AD9E-C198DCC0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Poznámka: požiadavky rozdeľujeme na </a:t>
            </a:r>
            <a:r>
              <a:rPr lang="sk-SK" dirty="0">
                <a:solidFill>
                  <a:srgbClr val="0070C0"/>
                </a:solidFill>
              </a:rPr>
              <a:t>funkčné</a:t>
            </a:r>
            <a:r>
              <a:rPr lang="sk-SK" dirty="0"/>
              <a:t> a </a:t>
            </a:r>
            <a:r>
              <a:rPr lang="sk-SK" dirty="0">
                <a:solidFill>
                  <a:srgbClr val="00B050"/>
                </a:solidFill>
              </a:rPr>
              <a:t>nie-funkčné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3D1C-C7F5-4706-B764-523701C6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19</a:t>
            </a:fld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FC1B-5445-4636-BFEB-43ADC9603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0" y="2132856"/>
            <a:ext cx="8820980" cy="3024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F15A8-4054-4090-BE8E-FACEA730C1CE}"/>
              </a:ext>
            </a:extLst>
          </p:cNvPr>
          <p:cNvSpPr/>
          <p:nvPr/>
        </p:nvSpPr>
        <p:spPr>
          <a:xfrm>
            <a:off x="2101660" y="4221088"/>
            <a:ext cx="6552728" cy="576064"/>
          </a:xfrm>
          <a:prstGeom prst="rect">
            <a:avLst/>
          </a:prstGeom>
          <a:noFill/>
          <a:ln w="1079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31ED5-F5C0-4097-8FDF-87F7AC51E558}"/>
              </a:ext>
            </a:extLst>
          </p:cNvPr>
          <p:cNvSpPr/>
          <p:nvPr/>
        </p:nvSpPr>
        <p:spPr>
          <a:xfrm>
            <a:off x="2101660" y="3575447"/>
            <a:ext cx="6552728" cy="576064"/>
          </a:xfrm>
          <a:prstGeom prst="rect">
            <a:avLst/>
          </a:prstGeom>
          <a:noFill/>
          <a:ln w="1079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5BD6-D1AC-4320-9958-39FD2858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Dnešný program: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5133-0A97-4DE4-8B81-2C8FC133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Ukážka EA</a:t>
            </a:r>
          </a:p>
          <a:p>
            <a:endParaRPr lang="sk-SK" dirty="0"/>
          </a:p>
          <a:p>
            <a:r>
              <a:rPr lang="sk-SK" dirty="0"/>
              <a:t>Požiadavky</a:t>
            </a:r>
          </a:p>
          <a:p>
            <a:r>
              <a:rPr lang="sk-SK" dirty="0"/>
              <a:t>	Aké majú vlastnosti</a:t>
            </a:r>
          </a:p>
          <a:p>
            <a:r>
              <a:rPr lang="sk-SK" dirty="0"/>
              <a:t>	Ako ich tvoriť čo najlepšie</a:t>
            </a:r>
          </a:p>
          <a:p>
            <a:endParaRPr lang="sk-SK" dirty="0"/>
          </a:p>
          <a:p>
            <a:r>
              <a:rPr lang="sk-SK" dirty="0"/>
              <a:t>Ukážka vstupných testov</a:t>
            </a:r>
          </a:p>
          <a:p>
            <a:endParaRPr lang="sk-SK" dirty="0"/>
          </a:p>
          <a:p>
            <a:r>
              <a:rPr lang="sk-SK" dirty="0"/>
              <a:t>Vlastnosti softvéru (</a:t>
            </a:r>
            <a:r>
              <a:rPr lang="sk-SK" dirty="0" err="1"/>
              <a:t>brief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38A11-C480-4A63-99A2-12C2014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2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4471-FD33-4591-A33F-96B3B364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Základ je </a:t>
            </a:r>
            <a:r>
              <a:rPr lang="sk-SK" dirty="0" err="1">
                <a:solidFill>
                  <a:srgbClr val="0070C0"/>
                </a:solidFill>
              </a:rPr>
              <a:t>iterovať</a:t>
            </a:r>
            <a:r>
              <a:rPr lang="sk-SK" dirty="0"/>
              <a:t>: zostavovanie požiadaviek sa vždy deje vo viacerých kolách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C879-7947-47B4-ADBE-FFA64C9F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E2008857-DA45-4A9D-8D05-D4708FC2B036}"/>
              </a:ext>
            </a:extLst>
          </p:cNvPr>
          <p:cNvSpPr/>
          <p:nvPr/>
        </p:nvSpPr>
        <p:spPr>
          <a:xfrm rot="4325225" flipV="1">
            <a:off x="806337" y="2917296"/>
            <a:ext cx="2018191" cy="2147436"/>
          </a:xfrm>
          <a:prstGeom prst="circularArrow">
            <a:avLst>
              <a:gd name="adj1" fmla="val 10284"/>
              <a:gd name="adj2" fmla="val 705982"/>
              <a:gd name="adj3" fmla="val 20407009"/>
              <a:gd name="adj4" fmla="val 14441136"/>
              <a:gd name="adj5" fmla="val 1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4217C-F3A9-4C2A-8EA5-50F5544A09D8}"/>
              </a:ext>
            </a:extLst>
          </p:cNvPr>
          <p:cNvSpPr txBox="1"/>
          <p:nvPr/>
        </p:nvSpPr>
        <p:spPr>
          <a:xfrm>
            <a:off x="15233" y="2913667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Skúmate potreby</a:t>
            </a:r>
          </a:p>
          <a:p>
            <a:pPr algn="ctr"/>
            <a:r>
              <a:rPr lang="sk-SK" sz="2000" b="1" dirty="0"/>
              <a:t>(interview, pozorovanie, ...)</a:t>
            </a:r>
          </a:p>
          <a:p>
            <a:pPr algn="ctr"/>
            <a:endParaRPr lang="sk-SK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FFE43-90AF-4C76-96EF-490AB5976009}"/>
              </a:ext>
            </a:extLst>
          </p:cNvPr>
          <p:cNvSpPr txBox="1"/>
          <p:nvPr/>
        </p:nvSpPr>
        <p:spPr>
          <a:xfrm>
            <a:off x="2046772" y="4478852"/>
            <a:ext cx="4225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Spisujete požiadavky podľa toho ako potrebám rozumiete</a:t>
            </a:r>
          </a:p>
          <a:p>
            <a:pPr algn="ctr"/>
            <a:r>
              <a:rPr lang="sk-SK" sz="2000" b="1" dirty="0"/>
              <a:t>(textom, diagramami, náčrtmi ...)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4BD88-1E1E-4801-B4E3-2B23DB57B090}"/>
              </a:ext>
            </a:extLst>
          </p:cNvPr>
          <p:cNvSpPr txBox="1"/>
          <p:nvPr/>
        </p:nvSpPr>
        <p:spPr>
          <a:xfrm>
            <a:off x="4015727" y="2935372"/>
            <a:ext cx="336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Ukazujete vaše výtvory zákazníkovi </a:t>
            </a:r>
          </a:p>
          <a:p>
            <a:pPr algn="ctr"/>
            <a:endParaRPr lang="sk-SK" sz="2000" b="1" dirty="0"/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BC84F4-B208-44B4-B93B-90EF656FB099}"/>
              </a:ext>
            </a:extLst>
          </p:cNvPr>
          <p:cNvSpPr/>
          <p:nvPr/>
        </p:nvSpPr>
        <p:spPr>
          <a:xfrm rot="12119373" flipV="1">
            <a:off x="2741511" y="2188626"/>
            <a:ext cx="2352860" cy="2125837"/>
          </a:xfrm>
          <a:prstGeom prst="circularArrow">
            <a:avLst>
              <a:gd name="adj1" fmla="val 10284"/>
              <a:gd name="adj2" fmla="val 705982"/>
              <a:gd name="adj3" fmla="val 20407009"/>
              <a:gd name="adj4" fmla="val 14441136"/>
              <a:gd name="adj5" fmla="val 132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D713FDD1-E0A0-4C97-A8E8-8F34D8141962}"/>
              </a:ext>
            </a:extLst>
          </p:cNvPr>
          <p:cNvSpPr/>
          <p:nvPr/>
        </p:nvSpPr>
        <p:spPr>
          <a:xfrm rot="19294620" flipV="1">
            <a:off x="5077925" y="3148399"/>
            <a:ext cx="2128895" cy="1995382"/>
          </a:xfrm>
          <a:prstGeom prst="circularArrow">
            <a:avLst>
              <a:gd name="adj1" fmla="val 10284"/>
              <a:gd name="adj2" fmla="val 705982"/>
              <a:gd name="adj3" fmla="val 20407009"/>
              <a:gd name="adj4" fmla="val 14441136"/>
              <a:gd name="adj5" fmla="val 1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1B61B676-6937-4EAD-92D3-0AF0F0611B17}"/>
              </a:ext>
            </a:extLst>
          </p:cNvPr>
          <p:cNvSpPr/>
          <p:nvPr/>
        </p:nvSpPr>
        <p:spPr>
          <a:xfrm rot="9480627" flipH="1" flipV="1">
            <a:off x="6276927" y="2171623"/>
            <a:ext cx="2352860" cy="2125837"/>
          </a:xfrm>
          <a:prstGeom prst="circularArrow">
            <a:avLst>
              <a:gd name="adj1" fmla="val 10284"/>
              <a:gd name="adj2" fmla="val 705982"/>
              <a:gd name="adj3" fmla="val 20407009"/>
              <a:gd name="adj4" fmla="val 14441136"/>
              <a:gd name="adj5" fmla="val 132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F63E1-E098-4DD7-8CD9-53652A0E4121}"/>
              </a:ext>
            </a:extLst>
          </p:cNvPr>
          <p:cNvSpPr txBox="1"/>
          <p:nvPr/>
        </p:nvSpPr>
        <p:spPr>
          <a:xfrm>
            <a:off x="7697360" y="2935372"/>
            <a:ext cx="12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Môžete vyvíjať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FD61D-5F23-446D-A070-2C1495BE0237}"/>
              </a:ext>
            </a:extLst>
          </p:cNvPr>
          <p:cNvSpPr txBox="1"/>
          <p:nvPr/>
        </p:nvSpPr>
        <p:spPr>
          <a:xfrm>
            <a:off x="2080639" y="1879838"/>
            <a:ext cx="336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srgbClr val="FF0000"/>
                </a:solidFill>
              </a:rPr>
              <a:t>Zákazník: „To nie je ono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r>
              <a:rPr lang="sk-SK" sz="2000" b="1" dirty="0">
                <a:solidFill>
                  <a:srgbClr val="FF0000"/>
                </a:solidFill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CB432-9B36-46AA-ACDF-5D9C30A1E2A5}"/>
              </a:ext>
            </a:extLst>
          </p:cNvPr>
          <p:cNvSpPr txBox="1"/>
          <p:nvPr/>
        </p:nvSpPr>
        <p:spPr>
          <a:xfrm>
            <a:off x="5700570" y="1882888"/>
            <a:ext cx="336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srgbClr val="00B050"/>
                </a:solidFill>
              </a:rPr>
              <a:t>Zákazník: „Súhlasím.“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6AA2E-C50F-421E-AA5D-1A2B219078C3}"/>
              </a:ext>
            </a:extLst>
          </p:cNvPr>
          <p:cNvSpPr/>
          <p:nvPr/>
        </p:nvSpPr>
        <p:spPr>
          <a:xfrm>
            <a:off x="313952" y="5494515"/>
            <a:ext cx="8568952" cy="132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Intenzívne </a:t>
            </a:r>
            <a:r>
              <a:rPr lang="sk-SK" sz="2800" b="1" dirty="0" err="1"/>
              <a:t>iterovanie</a:t>
            </a:r>
            <a:r>
              <a:rPr lang="sk-SK" sz="2800" b="1" dirty="0"/>
              <a:t> je veľmi účinné, </a:t>
            </a:r>
          </a:p>
          <a:p>
            <a:pPr algn="ctr"/>
            <a:r>
              <a:rPr lang="sk-SK" sz="2800" b="1" dirty="0"/>
              <a:t>skoro odhalené chyby je veľmi lacné opravovať.</a:t>
            </a:r>
          </a:p>
        </p:txBody>
      </p:sp>
    </p:spTree>
    <p:extLst>
      <p:ext uri="{BB962C8B-B14F-4D97-AF65-F5344CB8AC3E}">
        <p14:creationId xmlns:p14="http://schemas.microsoft.com/office/powerpoint/2010/main" val="4244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E5BE-36AF-4500-BBA9-07DCFB69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Iteratívna tvorba požiadaviek je najlepším spôsobom ako zabezpečiť ich </a:t>
            </a:r>
            <a:r>
              <a:rPr lang="sk-SK" dirty="0">
                <a:solidFill>
                  <a:srgbClr val="0070C0"/>
                </a:solidFill>
              </a:rPr>
              <a:t>správnosť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B149-EB6F-4E62-A1FA-37311D3E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694267"/>
          </a:xfrm>
        </p:spPr>
        <p:txBody>
          <a:bodyPr/>
          <a:lstStyle/>
          <a:p>
            <a:pPr algn="ctr"/>
            <a:r>
              <a:rPr lang="sk-SK" i="1" dirty="0">
                <a:solidFill>
                  <a:srgbClr val="0070C0"/>
                </a:solidFill>
              </a:rPr>
              <a:t>požiadavka je v súlade s cieľmi a záujmami zákazníka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5B47-0BFF-4425-A0FC-D798CDF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31C19-89E7-40C0-989B-AFF5016CEC7E}"/>
              </a:ext>
            </a:extLst>
          </p:cNvPr>
          <p:cNvSpPr/>
          <p:nvPr/>
        </p:nvSpPr>
        <p:spPr>
          <a:xfrm>
            <a:off x="3275856" y="2924944"/>
            <a:ext cx="2276848" cy="6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Správnosť</a:t>
            </a:r>
          </a:p>
        </p:txBody>
      </p:sp>
    </p:spTree>
    <p:extLst>
      <p:ext uri="{BB962C8B-B14F-4D97-AF65-F5344CB8AC3E}">
        <p14:creationId xmlns:p14="http://schemas.microsoft.com/office/powerpoint/2010/main" val="3789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3793-6876-4320-B875-379612F2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nedostatkom týchto požiadaviek?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6709-8A42-43D9-8F8B-6CC6D7E3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/>
              <a:t>„softvér musí mať prívetivé používateľské rozhranie“</a:t>
            </a:r>
          </a:p>
          <a:p>
            <a:endParaRPr lang="sk-SK" i="1" dirty="0"/>
          </a:p>
          <a:p>
            <a:endParaRPr lang="sk-SK" i="1" dirty="0"/>
          </a:p>
          <a:p>
            <a:endParaRPr lang="sk-SK" i="1" dirty="0"/>
          </a:p>
          <a:p>
            <a:r>
              <a:rPr lang="sk-SK" i="1" dirty="0"/>
              <a:t>„softvér musí vydržať nápor väčšieho množstva používateľov“</a:t>
            </a:r>
          </a:p>
          <a:p>
            <a:endParaRPr lang="sk-SK" i="1" dirty="0"/>
          </a:p>
          <a:p>
            <a:endParaRPr lang="sk-SK" i="1" dirty="0"/>
          </a:p>
          <a:p>
            <a:endParaRPr lang="sk-SK" i="1" dirty="0"/>
          </a:p>
          <a:p>
            <a:r>
              <a:rPr lang="sk-SK" i="1" dirty="0"/>
              <a:t>„softvér musí bežať na viacerých platformách“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928B-13B7-4BB1-B70A-2B716CB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22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312A2C3B-0480-49DE-A770-4EB06A8D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B149-EB6F-4E62-A1FA-37311D3E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694267"/>
          </a:xfrm>
        </p:spPr>
        <p:txBody>
          <a:bodyPr>
            <a:normAutofit fontScale="92500"/>
          </a:bodyPr>
          <a:lstStyle/>
          <a:p>
            <a:pPr algn="ctr"/>
            <a:r>
              <a:rPr lang="sk-SK" i="1" dirty="0">
                <a:solidFill>
                  <a:srgbClr val="0070C0"/>
                </a:solidFill>
              </a:rPr>
              <a:t>vieme objektívne vyhodnotiť, že bola požiadavka splnená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5B47-0BFF-4425-A0FC-D798CDF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23</a:t>
            </a:fld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31C19-89E7-40C0-989B-AFF5016CEC7E}"/>
              </a:ext>
            </a:extLst>
          </p:cNvPr>
          <p:cNvSpPr/>
          <p:nvPr/>
        </p:nvSpPr>
        <p:spPr>
          <a:xfrm>
            <a:off x="3239852" y="2924944"/>
            <a:ext cx="2664296" cy="6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Merateľnosť</a:t>
            </a:r>
          </a:p>
        </p:txBody>
      </p:sp>
    </p:spTree>
    <p:extLst>
      <p:ext uri="{BB962C8B-B14F-4D97-AF65-F5344CB8AC3E}">
        <p14:creationId xmlns:p14="http://schemas.microsoft.com/office/powerpoint/2010/main" val="681133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3793-6876-4320-B875-379612F2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zvýšiť </a:t>
            </a:r>
            <a:r>
              <a:rPr lang="sk-SK" dirty="0">
                <a:solidFill>
                  <a:srgbClr val="0070C0"/>
                </a:solidFill>
              </a:rPr>
              <a:t>merateľnosť</a:t>
            </a:r>
            <a:r>
              <a:rPr lang="sk-SK" dirty="0"/>
              <a:t> týchto požiadaviek?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6709-8A42-43D9-8F8B-6CC6D7E3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sk-SK" i="1" dirty="0"/>
              <a:t>„softvér musí mať prívetivé používateľské rozhranie“</a:t>
            </a:r>
          </a:p>
          <a:p>
            <a:r>
              <a:rPr lang="sk-SK" i="1" dirty="0">
                <a:solidFill>
                  <a:srgbClr val="0070C0"/>
                </a:solidFill>
              </a:rPr>
              <a:t>„nezaškolený používateľ musí úspešne použiť </a:t>
            </a:r>
            <a:br>
              <a:rPr lang="sk-SK" i="1" dirty="0">
                <a:solidFill>
                  <a:srgbClr val="0070C0"/>
                </a:solidFill>
              </a:rPr>
            </a:br>
            <a:r>
              <a:rPr lang="sk-SK" i="1" dirty="0">
                <a:solidFill>
                  <a:srgbClr val="0070C0"/>
                </a:solidFill>
              </a:rPr>
              <a:t>funkciu XY za menej než 5 minút“</a:t>
            </a:r>
          </a:p>
          <a:p>
            <a:endParaRPr lang="sk-SK" i="1" dirty="0"/>
          </a:p>
          <a:p>
            <a:r>
              <a:rPr lang="sk-SK" i="1" dirty="0"/>
              <a:t>„softvér musí vydržať nápor väčšieho množstva používateľov“</a:t>
            </a:r>
          </a:p>
          <a:p>
            <a:r>
              <a:rPr lang="sk-SK" i="1" dirty="0">
                <a:solidFill>
                  <a:srgbClr val="0070C0"/>
                </a:solidFill>
              </a:rPr>
              <a:t>„softvér zvládne viac než 1000 požiadaviek zobrazenia používateľského profilu za sekundu“</a:t>
            </a:r>
          </a:p>
          <a:p>
            <a:endParaRPr lang="sk-SK" i="1" dirty="0"/>
          </a:p>
          <a:p>
            <a:r>
              <a:rPr lang="sk-SK" i="1" dirty="0"/>
              <a:t>„softvér musí bežať na viacerých platformách“</a:t>
            </a:r>
          </a:p>
          <a:p>
            <a:r>
              <a:rPr lang="sk-SK" i="1" dirty="0">
                <a:solidFill>
                  <a:srgbClr val="0070C0"/>
                </a:solidFill>
              </a:rPr>
              <a:t>„softvér musí bežať na platformách A, B, C a D“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928B-13B7-4BB1-B70A-2B716CB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34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8997-7AF3-438B-B173-6FDE28AA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rgbClr val="0070C0"/>
                </a:solidFill>
              </a:rPr>
              <a:t>Požiadavky majú čítať a plniť vývojári. </a:t>
            </a:r>
            <a:r>
              <a:rPr lang="sk-SK" dirty="0"/>
              <a:t>Vo vzťahu k nim majú význam dve vlastnosti požiadaviek: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64BE5-20C9-4CAD-9DBF-4A69FD7E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4046C8-B0B5-4ABE-8843-EFAE824F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9892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sk-SK" i="1" dirty="0">
                <a:solidFill>
                  <a:srgbClr val="0070C0"/>
                </a:solidFill>
              </a:rPr>
              <a:t>požiadavke vývojári rozumejú </a:t>
            </a:r>
            <a:br>
              <a:rPr lang="sk-SK" i="1" dirty="0">
                <a:solidFill>
                  <a:srgbClr val="0070C0"/>
                </a:solidFill>
              </a:rPr>
            </a:br>
            <a:r>
              <a:rPr lang="sk-SK" i="1" dirty="0">
                <a:solidFill>
                  <a:srgbClr val="0070C0"/>
                </a:solidFill>
              </a:rPr>
              <a:t>požiadavka nezvádza k nesprávnemu pochopeniu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BDCA5-1787-46CF-A6C7-5C1347D37C28}"/>
              </a:ext>
            </a:extLst>
          </p:cNvPr>
          <p:cNvSpPr/>
          <p:nvPr/>
        </p:nvSpPr>
        <p:spPr>
          <a:xfrm>
            <a:off x="3041830" y="1676694"/>
            <a:ext cx="3060340" cy="6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Zrozumiteľnosť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08946E-4932-441D-97B9-4085B59E1A33}"/>
              </a:ext>
            </a:extLst>
          </p:cNvPr>
          <p:cNvSpPr txBox="1">
            <a:spLocks/>
          </p:cNvSpPr>
          <p:nvPr/>
        </p:nvSpPr>
        <p:spPr>
          <a:xfrm>
            <a:off x="457200" y="4979817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i="1" dirty="0">
                <a:solidFill>
                  <a:srgbClr val="0070C0"/>
                </a:solidFill>
              </a:rPr>
              <a:t>požiadavka je sformulovaná tak, že nedovoľuje viaceré interpretácie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E39E-E086-4FC2-AC27-0A67BA92215F}"/>
              </a:ext>
            </a:extLst>
          </p:cNvPr>
          <p:cNvSpPr/>
          <p:nvPr/>
        </p:nvSpPr>
        <p:spPr>
          <a:xfrm>
            <a:off x="3041830" y="4187729"/>
            <a:ext cx="3060340" cy="6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Jednoznačnosť</a:t>
            </a:r>
          </a:p>
        </p:txBody>
      </p:sp>
    </p:spTree>
    <p:extLst>
      <p:ext uri="{BB962C8B-B14F-4D97-AF65-F5344CB8AC3E}">
        <p14:creationId xmlns:p14="http://schemas.microsoft.com/office/powerpoint/2010/main" val="416503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A371-ED13-40C3-8146-D9EDD36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</a:t>
            </a:r>
            <a:r>
              <a:rPr lang="sk-SK" dirty="0">
                <a:solidFill>
                  <a:srgbClr val="FF0000"/>
                </a:solidFill>
              </a:rPr>
              <a:t>zlej zrozumiteľnosti </a:t>
            </a:r>
            <a:r>
              <a:rPr lang="sk-SK" dirty="0"/>
              <a:t>požiadaviek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B234-98EC-4F1F-8084-D3F78523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sk-SK" i="1" dirty="0"/>
              <a:t>„Softvér umožní export </a:t>
            </a:r>
            <a:r>
              <a:rPr lang="sk-SK" i="1" dirty="0">
                <a:solidFill>
                  <a:srgbClr val="FF0000"/>
                </a:solidFill>
              </a:rPr>
              <a:t>VID</a:t>
            </a:r>
            <a:r>
              <a:rPr lang="sk-SK" i="1" dirty="0"/>
              <a:t> do </a:t>
            </a:r>
            <a:r>
              <a:rPr lang="sk-SK" i="1" dirty="0">
                <a:solidFill>
                  <a:srgbClr val="FF0000"/>
                </a:solidFill>
              </a:rPr>
              <a:t>RDF</a:t>
            </a:r>
            <a:r>
              <a:rPr lang="sk-SK" i="1" dirty="0"/>
              <a:t>“</a:t>
            </a:r>
          </a:p>
          <a:p>
            <a:r>
              <a:rPr lang="sk-SK" i="1" dirty="0"/>
              <a:t>	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definovať skratky</a:t>
            </a:r>
            <a:endParaRPr lang="sk-SK" i="1" dirty="0">
              <a:solidFill>
                <a:srgbClr val="0070C0"/>
              </a:solidFill>
            </a:endParaRPr>
          </a:p>
          <a:p>
            <a:endParaRPr lang="sk-SK" i="1" dirty="0"/>
          </a:p>
          <a:p>
            <a:r>
              <a:rPr lang="sk-SK" i="1" dirty="0"/>
              <a:t>„zobrazí sa </a:t>
            </a:r>
            <a:r>
              <a:rPr lang="sk-SK" i="1" dirty="0">
                <a:solidFill>
                  <a:srgbClr val="FF0000"/>
                </a:solidFill>
              </a:rPr>
              <a:t>index deficitu </a:t>
            </a:r>
            <a:r>
              <a:rPr lang="sk-SK" i="1" dirty="0"/>
              <a:t>v poslednom </a:t>
            </a:r>
            <a:r>
              <a:rPr lang="sk-SK" i="1" dirty="0">
                <a:solidFill>
                  <a:srgbClr val="FF0000"/>
                </a:solidFill>
              </a:rPr>
              <a:t>fiškálnom roku</a:t>
            </a:r>
            <a:r>
              <a:rPr lang="sk-SK" i="1" dirty="0"/>
              <a:t>“</a:t>
            </a:r>
          </a:p>
          <a:p>
            <a:r>
              <a:rPr lang="sk-SK" i="1" dirty="0"/>
              <a:t>	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pojmy by mal vysvetliť slovník (</a:t>
            </a:r>
            <a:r>
              <a:rPr lang="sk-SK" i="1" dirty="0" err="1">
                <a:solidFill>
                  <a:srgbClr val="0070C0"/>
                </a:solidFill>
                <a:sym typeface="Wingdings" panose="05000000000000000000" pitchFamily="2" charset="2"/>
              </a:rPr>
              <a:t>glossary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ktor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ý 	    by ste mali neustále udržiavať</a:t>
            </a:r>
            <a:endParaRPr lang="sk-SK" i="1" dirty="0">
              <a:solidFill>
                <a:srgbClr val="0070C0"/>
              </a:solidFill>
            </a:endParaRPr>
          </a:p>
          <a:p>
            <a:endParaRPr lang="sk-SK" i="1" dirty="0"/>
          </a:p>
          <a:p>
            <a:r>
              <a:rPr lang="sk-SK" i="1" dirty="0"/>
              <a:t>„Softvér zabezpečí sprostredkovanie </a:t>
            </a:r>
            <a:r>
              <a:rPr lang="sk-SK" i="1" dirty="0">
                <a:solidFill>
                  <a:srgbClr val="FF0000"/>
                </a:solidFill>
              </a:rPr>
              <a:t>vinkulácie</a:t>
            </a:r>
            <a:r>
              <a:rPr lang="sk-SK" i="1" dirty="0"/>
              <a:t>“</a:t>
            </a:r>
          </a:p>
          <a:p>
            <a:r>
              <a:rPr lang="sk-SK" i="1" dirty="0">
                <a:solidFill>
                  <a:srgbClr val="0070C0"/>
                </a:solidFill>
              </a:rPr>
              <a:t>	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vy</a:t>
            </a:r>
            <a:r>
              <a:rPr lang="sk-SK" i="1" dirty="0" err="1">
                <a:solidFill>
                  <a:srgbClr val="0070C0"/>
                </a:solidFill>
                <a:sym typeface="Wingdings" panose="05000000000000000000" pitchFamily="2" charset="2"/>
              </a:rPr>
              <a:t>žaduje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 veľmi podrobné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vysvetlenie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pojmu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, 	pravdepodobne na úrovni postupu</a:t>
            </a:r>
            <a:endParaRPr lang="sk-SK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B65DF-425C-47C9-A9AE-87F9180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01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A371-ED13-40C3-8146-D9EDD36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</a:t>
            </a:r>
            <a:r>
              <a:rPr lang="sk-SK" dirty="0">
                <a:solidFill>
                  <a:srgbClr val="FF0000"/>
                </a:solidFill>
              </a:rPr>
              <a:t>zlej zrozumiteľnosti </a:t>
            </a:r>
            <a:r>
              <a:rPr lang="sk-SK" dirty="0"/>
              <a:t>požiadaviek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B234-98EC-4F1F-8084-D3F78523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sk-SK" i="1" dirty="0"/>
              <a:t>„Softvér umožní export </a:t>
            </a:r>
            <a:r>
              <a:rPr lang="sk-SK" i="1" dirty="0">
                <a:solidFill>
                  <a:srgbClr val="FF0000"/>
                </a:solidFill>
              </a:rPr>
              <a:t>VID</a:t>
            </a:r>
            <a:r>
              <a:rPr lang="sk-SK" i="1" dirty="0"/>
              <a:t> do </a:t>
            </a:r>
            <a:r>
              <a:rPr lang="sk-SK" i="1" dirty="0">
                <a:solidFill>
                  <a:srgbClr val="FF0000"/>
                </a:solidFill>
              </a:rPr>
              <a:t>RDF</a:t>
            </a:r>
            <a:r>
              <a:rPr lang="sk-SK" i="1" dirty="0"/>
              <a:t>“</a:t>
            </a:r>
          </a:p>
          <a:p>
            <a:r>
              <a:rPr lang="sk-SK" i="1" dirty="0"/>
              <a:t>	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definovať skratky</a:t>
            </a:r>
            <a:endParaRPr lang="sk-SK" i="1" dirty="0">
              <a:solidFill>
                <a:srgbClr val="0070C0"/>
              </a:solidFill>
            </a:endParaRPr>
          </a:p>
          <a:p>
            <a:endParaRPr lang="sk-SK" i="1" dirty="0"/>
          </a:p>
          <a:p>
            <a:r>
              <a:rPr lang="sk-SK" i="1" dirty="0"/>
              <a:t>„zobrazí sa </a:t>
            </a:r>
            <a:r>
              <a:rPr lang="sk-SK" i="1" dirty="0">
                <a:solidFill>
                  <a:srgbClr val="FF0000"/>
                </a:solidFill>
              </a:rPr>
              <a:t>index deficitu </a:t>
            </a:r>
            <a:r>
              <a:rPr lang="sk-SK" i="1" dirty="0"/>
              <a:t>v poslednom </a:t>
            </a:r>
            <a:r>
              <a:rPr lang="sk-SK" i="1" dirty="0">
                <a:solidFill>
                  <a:srgbClr val="FF0000"/>
                </a:solidFill>
              </a:rPr>
              <a:t>fiškálnom roku</a:t>
            </a:r>
            <a:r>
              <a:rPr lang="sk-SK" i="1" dirty="0"/>
              <a:t>“</a:t>
            </a:r>
          </a:p>
          <a:p>
            <a:r>
              <a:rPr lang="sk-SK" i="1" dirty="0"/>
              <a:t>	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pojmy by mal vysvetliť slovník (</a:t>
            </a:r>
            <a:r>
              <a:rPr lang="sk-SK" i="1" dirty="0" err="1">
                <a:solidFill>
                  <a:srgbClr val="0070C0"/>
                </a:solidFill>
                <a:sym typeface="Wingdings" panose="05000000000000000000" pitchFamily="2" charset="2"/>
              </a:rPr>
              <a:t>glossary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ktor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ý 	    by ste mali neustále udržiavať</a:t>
            </a:r>
            <a:endParaRPr lang="sk-SK" i="1" dirty="0">
              <a:solidFill>
                <a:srgbClr val="0070C0"/>
              </a:solidFill>
            </a:endParaRPr>
          </a:p>
          <a:p>
            <a:endParaRPr lang="sk-SK" i="1" dirty="0"/>
          </a:p>
          <a:p>
            <a:r>
              <a:rPr lang="sk-SK" i="1" dirty="0"/>
              <a:t>„Softvér zabezpečí sprostredkovanie </a:t>
            </a:r>
            <a:r>
              <a:rPr lang="sk-SK" i="1" dirty="0">
                <a:solidFill>
                  <a:srgbClr val="FF0000"/>
                </a:solidFill>
              </a:rPr>
              <a:t>vinkulácie</a:t>
            </a:r>
            <a:r>
              <a:rPr lang="sk-SK" i="1" dirty="0"/>
              <a:t>“</a:t>
            </a:r>
          </a:p>
          <a:p>
            <a:r>
              <a:rPr lang="sk-SK" i="1" dirty="0">
                <a:solidFill>
                  <a:srgbClr val="0070C0"/>
                </a:solidFill>
              </a:rPr>
              <a:t>	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vy</a:t>
            </a:r>
            <a:r>
              <a:rPr lang="sk-SK" i="1" dirty="0" err="1">
                <a:solidFill>
                  <a:srgbClr val="0070C0"/>
                </a:solidFill>
                <a:sym typeface="Wingdings" panose="05000000000000000000" pitchFamily="2" charset="2"/>
              </a:rPr>
              <a:t>žaduje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 veľmi podrobné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vysvetlenie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pojmu</a:t>
            </a:r>
            <a:r>
              <a:rPr lang="sk-SK" i="1" dirty="0">
                <a:solidFill>
                  <a:srgbClr val="0070C0"/>
                </a:solidFill>
                <a:sym typeface="Wingdings" panose="05000000000000000000" pitchFamily="2" charset="2"/>
              </a:rPr>
              <a:t>, 	pravdepodobne na úrovni postupu</a:t>
            </a:r>
            <a:endParaRPr lang="sk-SK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B65DF-425C-47C9-A9AE-87F9180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3BFA2-4A99-4E0B-85B8-93D7142B7AA8}"/>
              </a:ext>
            </a:extLst>
          </p:cNvPr>
          <p:cNvSpPr/>
          <p:nvPr/>
        </p:nvSpPr>
        <p:spPr>
          <a:xfrm rot="21355726">
            <a:off x="357063" y="2033319"/>
            <a:ext cx="8568952" cy="132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Zrozumiteľnosť zabezpečíte, ak budete podrobne modelovať procesy a veci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F94E4-D914-4A05-9960-83B27004DBD4}"/>
              </a:ext>
            </a:extLst>
          </p:cNvPr>
          <p:cNvSpPr/>
          <p:nvPr/>
        </p:nvSpPr>
        <p:spPr>
          <a:xfrm rot="21359804">
            <a:off x="359705" y="3756496"/>
            <a:ext cx="8568952" cy="132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+</a:t>
            </a:r>
            <a:r>
              <a:rPr lang="sk-SK" sz="2800" b="1" dirty="0"/>
              <a:t> každý vývojár s minimom pudu sebazáchovy vás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nezrozumite</a:t>
            </a:r>
            <a:r>
              <a:rPr lang="sk-SK" sz="2800" b="1" dirty="0" err="1"/>
              <a:t>ľnosť</a:t>
            </a:r>
            <a:r>
              <a:rPr lang="sk-SK" sz="2800" b="1" dirty="0"/>
              <a:t> upozorní</a:t>
            </a:r>
          </a:p>
        </p:txBody>
      </p:sp>
    </p:spTree>
    <p:extLst>
      <p:ext uri="{BB962C8B-B14F-4D97-AF65-F5344CB8AC3E}">
        <p14:creationId xmlns:p14="http://schemas.microsoft.com/office/powerpoint/2010/main" val="15936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E416-439E-46A0-8D0F-F85D12A3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Na rozdiel od zlej zrozumiteľnosti je </a:t>
            </a:r>
            <a:r>
              <a:rPr lang="sk-SK" dirty="0">
                <a:solidFill>
                  <a:srgbClr val="FF0000"/>
                </a:solidFill>
              </a:rPr>
              <a:t>viacznačnosť</a:t>
            </a:r>
            <a:r>
              <a:rPr lang="sk-SK" dirty="0"/>
              <a:t> zákernejšia: nedá sa ľahko vidieť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AF92-4066-4125-B903-9F3258A2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83162"/>
          </a:xfrm>
        </p:spPr>
        <p:txBody>
          <a:bodyPr>
            <a:noAutofit/>
          </a:bodyPr>
          <a:lstStyle/>
          <a:p>
            <a:r>
              <a:rPr lang="sk-SK" sz="2000" i="1" dirty="0"/>
              <a:t>„dorobiť klávesové skratky podľa Chrome“</a:t>
            </a:r>
          </a:p>
          <a:p>
            <a:r>
              <a:rPr lang="sk-SK" sz="2000" dirty="0"/>
              <a:t>kontext: projekt </a:t>
            </a:r>
            <a:r>
              <a:rPr lang="sk-SK" sz="2000" dirty="0">
                <a:solidFill>
                  <a:srgbClr val="0070C0"/>
                </a:solidFill>
              </a:rPr>
              <a:t>prehliadača pre nevidiacich</a:t>
            </a:r>
          </a:p>
          <a:p>
            <a:endParaRPr lang="en-US" sz="2000" dirty="0"/>
          </a:p>
          <a:p>
            <a:r>
              <a:rPr lang="sk-SK" sz="2000" dirty="0"/>
              <a:t>Študent: </a:t>
            </a:r>
            <a:r>
              <a:rPr lang="sk-SK" sz="2000" i="1" dirty="0"/>
              <a:t>„túto požiadavku v tomto šprinte </a:t>
            </a:r>
            <a:r>
              <a:rPr lang="sk-SK" sz="2000" i="1" dirty="0">
                <a:solidFill>
                  <a:srgbClr val="FF0000"/>
                </a:solidFill>
              </a:rPr>
              <a:t>asi nestihneme</a:t>
            </a:r>
            <a:r>
              <a:rPr lang="sk-SK" sz="2000" i="1" dirty="0"/>
              <a:t>“</a:t>
            </a:r>
          </a:p>
          <a:p>
            <a:endParaRPr lang="sk-SK" sz="2000" dirty="0"/>
          </a:p>
          <a:p>
            <a:r>
              <a:rPr lang="sk-SK" sz="2000" dirty="0"/>
              <a:t>Čo tá požiadavka vlastne mala znamenať?</a:t>
            </a:r>
          </a:p>
          <a:p>
            <a:endParaRPr lang="sk-SK" sz="2000" dirty="0"/>
          </a:p>
          <a:p>
            <a:r>
              <a:rPr lang="sk-SK" sz="2000" dirty="0">
                <a:sym typeface="Wingdings" panose="05000000000000000000" pitchFamily="2" charset="2"/>
              </a:rPr>
              <a:t>Ja: </a:t>
            </a:r>
            <a:br>
              <a:rPr lang="sk-SK" sz="2000" dirty="0">
                <a:sym typeface="Wingdings" panose="05000000000000000000" pitchFamily="2" charset="2"/>
              </a:rPr>
            </a:br>
            <a:r>
              <a:rPr lang="sk-SK" sz="2000" i="1" dirty="0">
                <a:sym typeface="Wingdings" panose="05000000000000000000" pitchFamily="2" charset="2"/>
              </a:rPr>
              <a:t>„</a:t>
            </a:r>
            <a:r>
              <a:rPr lang="en-US" sz="2000" i="1" dirty="0" err="1">
                <a:sym typeface="Wingdings" panose="05000000000000000000" pitchFamily="2" charset="2"/>
              </a:rPr>
              <a:t>existuj</a:t>
            </a:r>
            <a:r>
              <a:rPr lang="sk-SK" sz="2000" i="1" dirty="0" err="1">
                <a:sym typeface="Wingdings" panose="05000000000000000000" pitchFamily="2" charset="2"/>
              </a:rPr>
              <a:t>úca</a:t>
            </a:r>
            <a:r>
              <a:rPr lang="sk-SK" sz="2000" i="1" dirty="0">
                <a:sym typeface="Wingdings" panose="05000000000000000000" pitchFamily="2" charset="2"/>
              </a:rPr>
              <a:t> funkcionalita sa </a:t>
            </a:r>
            <a:r>
              <a:rPr lang="sk-SK" sz="2000" i="1" dirty="0" err="1">
                <a:sym typeface="Wingdings" panose="05000000000000000000" pitchFamily="2" charset="2"/>
              </a:rPr>
              <a:t>namapuje</a:t>
            </a:r>
            <a:r>
              <a:rPr lang="sk-SK" sz="2000" i="1" dirty="0">
                <a:sym typeface="Wingdings" panose="05000000000000000000" pitchFamily="2" charset="2"/>
              </a:rPr>
              <a:t> na skratky“ </a:t>
            </a:r>
            <a:br>
              <a:rPr lang="sk-SK" sz="2000" dirty="0">
                <a:sym typeface="Wingdings" panose="05000000000000000000" pitchFamily="2" charset="2"/>
              </a:rPr>
            </a:br>
            <a:r>
              <a:rPr lang="sk-SK" sz="2000" dirty="0">
                <a:solidFill>
                  <a:srgbClr val="0070C0"/>
                </a:solidFill>
                <a:sym typeface="Wingdings" panose="05000000000000000000" pitchFamily="2" charset="2"/>
              </a:rPr>
              <a:t>(no big </a:t>
            </a:r>
            <a:r>
              <a:rPr lang="sk-SK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deal</a:t>
            </a:r>
            <a:r>
              <a:rPr lang="sk-SK" sz="20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endParaRPr lang="sk-SK" sz="2000" dirty="0">
              <a:sym typeface="Wingdings" panose="05000000000000000000" pitchFamily="2" charset="2"/>
            </a:endParaRPr>
          </a:p>
          <a:p>
            <a:r>
              <a:rPr lang="sk-SK" sz="2000" dirty="0">
                <a:sym typeface="Wingdings" panose="05000000000000000000" pitchFamily="2" charset="2"/>
              </a:rPr>
              <a:t>Študent:</a:t>
            </a:r>
            <a:br>
              <a:rPr lang="sk-SK" sz="2000" dirty="0">
                <a:sym typeface="Wingdings" panose="05000000000000000000" pitchFamily="2" charset="2"/>
              </a:rPr>
            </a:br>
            <a:r>
              <a:rPr lang="sk-SK" sz="2000" i="1" dirty="0">
                <a:sym typeface="Wingdings" panose="05000000000000000000" pitchFamily="2" charset="2"/>
              </a:rPr>
              <a:t>„všetky skratky podľa Chrome musíme mať implementované“ </a:t>
            </a:r>
            <a:br>
              <a:rPr lang="sk-SK" sz="2000" dirty="0">
                <a:sym typeface="Wingdings" panose="05000000000000000000" pitchFamily="2" charset="2"/>
              </a:rPr>
            </a:br>
            <a:r>
              <a:rPr lang="sk-SK" sz="2000" dirty="0">
                <a:solidFill>
                  <a:srgbClr val="FF0000"/>
                </a:solidFill>
                <a:sym typeface="Wingdings" panose="05000000000000000000" pitchFamily="2" charset="2"/>
              </a:rPr>
              <a:t>(robota asi na mesiac)</a:t>
            </a:r>
            <a:endParaRPr lang="sk-SK" sz="2000" dirty="0">
              <a:solidFill>
                <a:srgbClr val="FF0000"/>
              </a:solidFill>
            </a:endParaRPr>
          </a:p>
          <a:p>
            <a:endParaRPr lang="sk-S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5BED5-14E1-4B66-BC99-1EE7D433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33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92F7-AED1-4B2D-9EDC-C33A4EE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Jednoznačnosť</a:t>
            </a:r>
            <a:r>
              <a:rPr lang="sk-SK" dirty="0"/>
              <a:t>, podobne ako zrozumiteľnosť, dosahujeme </a:t>
            </a:r>
            <a:r>
              <a:rPr lang="sk-SK" dirty="0">
                <a:solidFill>
                  <a:srgbClr val="0070C0"/>
                </a:solidFill>
              </a:rPr>
              <a:t>podrobným opisom požiadaviek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33B10-7863-46FD-B9E2-5E3A7507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Ako presne sa má softvér správať </a:t>
            </a:r>
            <a:r>
              <a:rPr lang="sk-SK" dirty="0">
                <a:solidFill>
                  <a:srgbClr val="0070C0"/>
                </a:solidFill>
              </a:rPr>
              <a:t>navonok 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sz="1800" dirty="0"/>
              <a:t>(ako majú vyzerať scenáre použitia, obrazovky)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presne sa ide meniť </a:t>
            </a:r>
            <a:r>
              <a:rPr lang="sk-SK" dirty="0">
                <a:solidFill>
                  <a:srgbClr val="0070C0"/>
                </a:solidFill>
              </a:rPr>
              <a:t>vo vnútri </a:t>
            </a:r>
            <a:r>
              <a:rPr lang="sk-SK" dirty="0"/>
              <a:t>softvéru </a:t>
            </a:r>
            <a:br>
              <a:rPr lang="sk-SK" dirty="0"/>
            </a:br>
            <a:r>
              <a:rPr lang="sk-SK" sz="1800" dirty="0"/>
              <a:t>(ktoré komponenty, triedy, ...)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C3C0F-54B5-47F5-ACA4-406C551C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627B84-DFA6-4FD4-BD33-FCE8470B4566}"/>
              </a:ext>
            </a:extLst>
          </p:cNvPr>
          <p:cNvSpPr txBox="1">
            <a:spLocks/>
          </p:cNvSpPr>
          <p:nvPr/>
        </p:nvSpPr>
        <p:spPr>
          <a:xfrm>
            <a:off x="457200" y="40050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Ak neviete, či sú požiadavky už dosť presné, vyskúšajte </a:t>
            </a:r>
            <a:r>
              <a:rPr lang="sk-SK" dirty="0">
                <a:solidFill>
                  <a:srgbClr val="0070C0"/>
                </a:solidFill>
              </a:rPr>
              <a:t>odhadnúť úsilie</a:t>
            </a:r>
            <a:r>
              <a:rPr lang="sk-SK" dirty="0"/>
              <a:t>, ktoré vyžadujú</a:t>
            </a: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2983-ECF1-465D-AC5B-F807A29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začiatok: ukážka 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60A4-5878-4C1B-BDE8-EB18B357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-- ako pridať text (</a:t>
            </a:r>
            <a:r>
              <a:rPr lang="sk-SK" dirty="0" err="1"/>
              <a:t>linked</a:t>
            </a:r>
            <a:r>
              <a:rPr lang="sk-SK" dirty="0"/>
              <a:t>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/>
              <a:t>-- ako nastaviť generovanie dokumentácie</a:t>
            </a:r>
          </a:p>
          <a:p>
            <a:endParaRPr lang="sk-SK" dirty="0"/>
          </a:p>
          <a:p>
            <a:r>
              <a:rPr lang="sk-SK" dirty="0"/>
              <a:t>-- vysvetliť rozdiel medzi modelom a diagramom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4A610-B63A-495E-81F7-A192897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868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Planning</a:t>
            </a:r>
            <a:r>
              <a:rPr lang="sk-SK" dirty="0"/>
              <a:t> poker: Každý si pomyslí svoj odhad.</a:t>
            </a:r>
            <a:br>
              <a:rPr lang="sk-SK" dirty="0"/>
            </a:br>
            <a:r>
              <a:rPr lang="sk-SK" dirty="0"/>
              <a:t>Odhady sa naraz zverejnia. A rozprúdia diskusiu.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Výsledok vyhľadávania obrázkov pre dopyt planning po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7638"/>
            <a:ext cx="8537366" cy="45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2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4037-11F2-425A-A382-77D370A8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Ešte je tu jedna vlastnosť, ktorú chceme pri požiadavkách dosahovať: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5BA33-63E1-44C8-98EF-0FC4129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31</a:t>
            </a:fld>
            <a:endParaRPr lang="sk-S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6B89B5-8CDB-4137-B490-63B3F44C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20887"/>
            <a:ext cx="8712968" cy="2366725"/>
          </a:xfrm>
        </p:spPr>
        <p:txBody>
          <a:bodyPr>
            <a:normAutofit/>
          </a:bodyPr>
          <a:lstStyle/>
          <a:p>
            <a:pPr algn="ctr"/>
            <a:r>
              <a:rPr lang="sk-SK" i="1" dirty="0">
                <a:solidFill>
                  <a:srgbClr val="0070C0"/>
                </a:solidFill>
              </a:rPr>
              <a:t>v priebehu vývoja vieme požiadavku priradiť vývojovým aktivitám, ktoré smerujú k jej naplneniu</a:t>
            </a:r>
            <a:endParaRPr lang="en-US" i="1" dirty="0">
              <a:solidFill>
                <a:srgbClr val="0070C0"/>
              </a:solidFill>
            </a:endParaRPr>
          </a:p>
          <a:p>
            <a:pPr algn="ctr"/>
            <a:endParaRPr lang="en-US" i="1" dirty="0">
              <a:solidFill>
                <a:srgbClr val="0070C0"/>
              </a:solidFill>
            </a:endParaRPr>
          </a:p>
          <a:p>
            <a:pPr algn="ctr"/>
            <a:r>
              <a:rPr lang="sk-SK" i="1" dirty="0"/>
              <a:t>„</a:t>
            </a:r>
            <a:r>
              <a:rPr lang="en-US" i="1" dirty="0"/>
              <a:t>t</a:t>
            </a:r>
            <a:r>
              <a:rPr lang="sk-SK" i="1" dirty="0" err="1"/>
              <a:t>úto</a:t>
            </a:r>
            <a:r>
              <a:rPr lang="sk-SK" i="1" dirty="0"/>
              <a:t> metódu programujem lebo... no vlastne ani neviem“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C5E45-282A-437F-AAA7-AB52DF800799}"/>
              </a:ext>
            </a:extLst>
          </p:cNvPr>
          <p:cNvSpPr/>
          <p:nvPr/>
        </p:nvSpPr>
        <p:spPr>
          <a:xfrm>
            <a:off x="3086773" y="1628800"/>
            <a:ext cx="2916324" cy="6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Sledovateľnosť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4C0DE2F4-55DA-4DF6-9AE8-A6B186B97945}"/>
              </a:ext>
            </a:extLst>
          </p:cNvPr>
          <p:cNvSpPr txBox="1">
            <a:spLocks/>
          </p:cNvSpPr>
          <p:nvPr/>
        </p:nvSpPr>
        <p:spPr>
          <a:xfrm>
            <a:off x="420381" y="4787613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>
                <a:solidFill>
                  <a:srgbClr val="0070C0"/>
                </a:solidFill>
              </a:rPr>
              <a:t>Sledovateľnosť</a:t>
            </a:r>
            <a:r>
              <a:rPr lang="sk-SK" dirty="0"/>
              <a:t> pomáha strážiť:</a:t>
            </a:r>
          </a:p>
          <a:p>
            <a:r>
              <a:rPr lang="sk-SK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sk-SK" dirty="0"/>
              <a:t>či robíme to čo máme</a:t>
            </a:r>
          </a:p>
          <a:p>
            <a:r>
              <a:rPr lang="sk-SK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sk-SK" dirty="0"/>
              <a:t>či nerobíme to čo nemáme</a:t>
            </a:r>
          </a:p>
        </p:txBody>
      </p:sp>
    </p:spTree>
    <p:extLst>
      <p:ext uri="{BB962C8B-B14F-4D97-AF65-F5344CB8AC3E}">
        <p14:creationId xmlns:p14="http://schemas.microsoft.com/office/powerpoint/2010/main" val="36192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18587-35FF-4FCD-8139-326A78A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32</a:t>
            </a:fld>
            <a:endParaRPr lang="sk-SK"/>
          </a:p>
        </p:txBody>
      </p:sp>
      <p:pic>
        <p:nvPicPr>
          <p:cNvPr id="4098" name="Picture 2" descr="SÃºvisiaci obrÃ¡zok">
            <a:extLst>
              <a:ext uri="{FF2B5EF4-FFF2-40B4-BE49-F238E27FC236}">
                <a16:creationId xmlns:a16="http://schemas.microsoft.com/office/drawing/2014/main" id="{2251B686-5586-48A8-B096-3AD2690A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9002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62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D9C5-FA03-4AFC-B07D-28E0C7F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33</a:t>
            </a:fld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55D41-A4EB-407E-9E7D-EB97B3F86680}"/>
              </a:ext>
            </a:extLst>
          </p:cNvPr>
          <p:cNvSpPr/>
          <p:nvPr/>
        </p:nvSpPr>
        <p:spPr>
          <a:xfrm>
            <a:off x="827584" y="1700808"/>
            <a:ext cx="306034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Správnosť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00B4A-5187-45B8-AA58-92AB24725664}"/>
              </a:ext>
            </a:extLst>
          </p:cNvPr>
          <p:cNvSpPr/>
          <p:nvPr/>
        </p:nvSpPr>
        <p:spPr>
          <a:xfrm>
            <a:off x="827584" y="5530846"/>
            <a:ext cx="306034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Sledovateľnosť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5F2CE-8368-4BBF-8E48-5C8197D6332A}"/>
              </a:ext>
            </a:extLst>
          </p:cNvPr>
          <p:cNvSpPr/>
          <p:nvPr/>
        </p:nvSpPr>
        <p:spPr>
          <a:xfrm>
            <a:off x="827584" y="3608886"/>
            <a:ext cx="306034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Zrozumiteľnosť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77DEF-F949-4BE0-BF64-9CC59BD0A9DE}"/>
              </a:ext>
            </a:extLst>
          </p:cNvPr>
          <p:cNvSpPr/>
          <p:nvPr/>
        </p:nvSpPr>
        <p:spPr>
          <a:xfrm>
            <a:off x="827584" y="4561975"/>
            <a:ext cx="306034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Jednoznačnosť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AB9FE-B576-4841-A2A1-35408922A974}"/>
              </a:ext>
            </a:extLst>
          </p:cNvPr>
          <p:cNvSpPr/>
          <p:nvPr/>
        </p:nvSpPr>
        <p:spPr>
          <a:xfrm>
            <a:off x="827584" y="2655797"/>
            <a:ext cx="306034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Merateľnosť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12F9D-D181-4A55-8092-3B1791BCFD9C}"/>
              </a:ext>
            </a:extLst>
          </p:cNvPr>
          <p:cNvSpPr txBox="1"/>
          <p:nvPr/>
        </p:nvSpPr>
        <p:spPr>
          <a:xfrm>
            <a:off x="395536" y="541243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Vlastnosti</a:t>
            </a:r>
            <a:r>
              <a:rPr lang="en-US" sz="2400" b="1" dirty="0"/>
              <a:t> </a:t>
            </a:r>
            <a:endParaRPr lang="sk-SK" sz="2400" b="1" dirty="0"/>
          </a:p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individu</a:t>
            </a:r>
            <a:r>
              <a:rPr lang="sk-SK" sz="2400" b="1" dirty="0" err="1">
                <a:solidFill>
                  <a:srgbClr val="0070C0"/>
                </a:solidFill>
              </a:rPr>
              <a:t>álnych</a:t>
            </a:r>
            <a:r>
              <a:rPr lang="sk-SK" sz="2400" b="1" dirty="0">
                <a:solidFill>
                  <a:srgbClr val="0070C0"/>
                </a:solidFill>
              </a:rPr>
              <a:t> požiadaviek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255F2-ECB9-4049-8C9E-2E95357106E2}"/>
              </a:ext>
            </a:extLst>
          </p:cNvPr>
          <p:cNvSpPr txBox="1"/>
          <p:nvPr/>
        </p:nvSpPr>
        <p:spPr>
          <a:xfrm>
            <a:off x="4644008" y="541243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Vlastnosti</a:t>
            </a:r>
            <a:r>
              <a:rPr lang="en-US" sz="2400" b="1" dirty="0"/>
              <a:t> </a:t>
            </a:r>
            <a:endParaRPr lang="sk-SK" sz="2400" b="1" dirty="0"/>
          </a:p>
          <a:p>
            <a:pPr algn="ctr"/>
            <a:r>
              <a:rPr lang="sk-SK" sz="2400" b="1" dirty="0">
                <a:solidFill>
                  <a:srgbClr val="00B050"/>
                </a:solidFill>
              </a:rPr>
              <a:t>celej špecifikácie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76541F-753C-4974-B8D4-466D351E8E27}"/>
              </a:ext>
            </a:extLst>
          </p:cNvPr>
          <p:cNvSpPr/>
          <p:nvPr/>
        </p:nvSpPr>
        <p:spPr>
          <a:xfrm>
            <a:off x="5076056" y="3608886"/>
            <a:ext cx="3492390" cy="830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Zoradenie podľa dôležitosti (priority)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75A2B-F584-4CF0-8E9F-987FDBFDDB10}"/>
              </a:ext>
            </a:extLst>
          </p:cNvPr>
          <p:cNvSpPr/>
          <p:nvPr/>
        </p:nvSpPr>
        <p:spPr>
          <a:xfrm>
            <a:off x="5076056" y="1686589"/>
            <a:ext cx="3492390" cy="830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Úplnosť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2DBC3E-9054-481A-B613-D6DA365A5718}"/>
              </a:ext>
            </a:extLst>
          </p:cNvPr>
          <p:cNvSpPr/>
          <p:nvPr/>
        </p:nvSpPr>
        <p:spPr>
          <a:xfrm>
            <a:off x="5076056" y="2634964"/>
            <a:ext cx="3492390" cy="830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Konzistentnosť</a:t>
            </a:r>
          </a:p>
        </p:txBody>
      </p:sp>
    </p:spTree>
    <p:extLst>
      <p:ext uri="{BB962C8B-B14F-4D97-AF65-F5344CB8AC3E}">
        <p14:creationId xmlns:p14="http://schemas.microsoft.com/office/powerpoint/2010/main" val="32647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B149-EB6F-4E62-A1FA-37311D3E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9426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k-SK" i="1" dirty="0">
                <a:solidFill>
                  <a:srgbClr val="00B050"/>
                </a:solidFill>
              </a:rPr>
              <a:t>Požiadavky spoločne pokrývajú všetky záujmy a ciele, ktoré chce zákazník vytvorením a používaním softvéru dosiahnuť.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5B47-0BFF-4425-A0FC-D798CDF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34</a:t>
            </a:fld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31C19-89E7-40C0-989B-AFF5016CEC7E}"/>
              </a:ext>
            </a:extLst>
          </p:cNvPr>
          <p:cNvSpPr/>
          <p:nvPr/>
        </p:nvSpPr>
        <p:spPr>
          <a:xfrm>
            <a:off x="3239852" y="692696"/>
            <a:ext cx="2664296" cy="694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Úplnosť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DB3687-4B06-423F-BB40-5077D663B38E}"/>
              </a:ext>
            </a:extLst>
          </p:cNvPr>
          <p:cNvGrpSpPr/>
          <p:nvPr/>
        </p:nvGrpSpPr>
        <p:grpSpPr>
          <a:xfrm>
            <a:off x="1331640" y="2271787"/>
            <a:ext cx="6624736" cy="2748052"/>
            <a:chOff x="646584" y="2524129"/>
            <a:chExt cx="7926739" cy="35089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627027-D5BE-4959-BE28-273FCC0972DD}"/>
                </a:ext>
              </a:extLst>
            </p:cNvPr>
            <p:cNvSpPr/>
            <p:nvPr/>
          </p:nvSpPr>
          <p:spPr>
            <a:xfrm>
              <a:off x="646584" y="2524129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68FCFD-A631-4BB6-B5CE-87AA10ACBD43}"/>
                </a:ext>
              </a:extLst>
            </p:cNvPr>
            <p:cNvSpPr/>
            <p:nvPr/>
          </p:nvSpPr>
          <p:spPr>
            <a:xfrm>
              <a:off x="646584" y="5407447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</a:t>
              </a:r>
              <a:r>
                <a:rPr lang="en-US" sz="2800" b="1" dirty="0"/>
                <a:t>5</a:t>
              </a:r>
              <a:endParaRPr lang="sk-SK" sz="28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7F886E-7B19-4991-82BE-0BCCC5CE3F16}"/>
                </a:ext>
              </a:extLst>
            </p:cNvPr>
            <p:cNvSpPr/>
            <p:nvPr/>
          </p:nvSpPr>
          <p:spPr>
            <a:xfrm>
              <a:off x="646584" y="3960563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</a:t>
              </a:r>
              <a:r>
                <a:rPr lang="en-US" sz="2800" b="1" dirty="0"/>
                <a:t>3</a:t>
              </a:r>
              <a:endParaRPr lang="sk-SK" sz="28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96AB7D-8A33-476D-B02E-18F49A0A8DBA}"/>
                </a:ext>
              </a:extLst>
            </p:cNvPr>
            <p:cNvSpPr/>
            <p:nvPr/>
          </p:nvSpPr>
          <p:spPr>
            <a:xfrm>
              <a:off x="646584" y="4678065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</a:t>
              </a:r>
              <a:r>
                <a:rPr lang="en-US" sz="2800" b="1" dirty="0"/>
                <a:t>4</a:t>
              </a:r>
              <a:endParaRPr lang="sk-SK" sz="28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39629A-2B10-42AD-AC1C-D2F7680F6693}"/>
                </a:ext>
              </a:extLst>
            </p:cNvPr>
            <p:cNvSpPr/>
            <p:nvPr/>
          </p:nvSpPr>
          <p:spPr>
            <a:xfrm>
              <a:off x="646584" y="3243061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</a:t>
              </a:r>
              <a:r>
                <a:rPr lang="en-US" sz="2800" b="1" dirty="0"/>
                <a:t>2</a:t>
              </a:r>
              <a:endParaRPr lang="sk-SK" sz="28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41DB58-7F48-4758-8732-08B307B4E6AE}"/>
                </a:ext>
              </a:extLst>
            </p:cNvPr>
            <p:cNvSpPr/>
            <p:nvPr/>
          </p:nvSpPr>
          <p:spPr>
            <a:xfrm>
              <a:off x="4684891" y="2524129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</a:t>
              </a:r>
              <a:r>
                <a:rPr lang="en-US" sz="2800" b="1" dirty="0"/>
                <a:t>6</a:t>
              </a:r>
              <a:endParaRPr lang="sk-SK" sz="28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582DB-B8F7-4B9D-8B6B-B8486D2F8DBE}"/>
                </a:ext>
              </a:extLst>
            </p:cNvPr>
            <p:cNvSpPr/>
            <p:nvPr/>
          </p:nvSpPr>
          <p:spPr>
            <a:xfrm>
              <a:off x="4684891" y="5407447"/>
              <a:ext cx="3888432" cy="625589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111484-3380-4608-B9BD-9C0A957A28F1}"/>
                </a:ext>
              </a:extLst>
            </p:cNvPr>
            <p:cNvSpPr/>
            <p:nvPr/>
          </p:nvSpPr>
          <p:spPr>
            <a:xfrm>
              <a:off x="4684891" y="3960563"/>
              <a:ext cx="3888432" cy="625589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549140-E840-443D-8128-61CC215B8254}"/>
                </a:ext>
              </a:extLst>
            </p:cNvPr>
            <p:cNvSpPr/>
            <p:nvPr/>
          </p:nvSpPr>
          <p:spPr>
            <a:xfrm>
              <a:off x="4684891" y="4678065"/>
              <a:ext cx="3888432" cy="625589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DC33ED-8C02-4D51-9C8F-FE4C76350079}"/>
                </a:ext>
              </a:extLst>
            </p:cNvPr>
            <p:cNvSpPr/>
            <p:nvPr/>
          </p:nvSpPr>
          <p:spPr>
            <a:xfrm>
              <a:off x="4684891" y="3243061"/>
              <a:ext cx="3888432" cy="625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800" b="1" dirty="0"/>
                <a:t>Požiadavka </a:t>
              </a:r>
              <a:r>
                <a:rPr lang="en-US" sz="2800" b="1" dirty="0"/>
                <a:t>7</a:t>
              </a:r>
              <a:endParaRPr lang="sk-SK" sz="2800" b="1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5A477E3-AEC0-410C-AC58-685EC48D0F9B}"/>
              </a:ext>
            </a:extLst>
          </p:cNvPr>
          <p:cNvSpPr/>
          <p:nvPr/>
        </p:nvSpPr>
        <p:spPr>
          <a:xfrm>
            <a:off x="611560" y="5284521"/>
            <a:ext cx="7920880" cy="782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Aké sú dôsledky neúplnosti požiadaviek?</a:t>
            </a:r>
          </a:p>
        </p:txBody>
      </p:sp>
    </p:spTree>
    <p:extLst>
      <p:ext uri="{BB962C8B-B14F-4D97-AF65-F5344CB8AC3E}">
        <p14:creationId xmlns:p14="http://schemas.microsoft.com/office/powerpoint/2010/main" val="35277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61374-2AC2-452F-8E3F-A96A73D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5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Bez </a:t>
            </a:r>
            <a:r>
              <a:rPr lang="sk-SK" dirty="0"/>
              <a:t>úplnosti </a:t>
            </a:r>
            <a:r>
              <a:rPr lang="sk-SK" dirty="0">
                <a:solidFill>
                  <a:srgbClr val="FF0000"/>
                </a:solidFill>
              </a:rPr>
              <a:t>nevieme spoľahlivo odhadovať </a:t>
            </a:r>
            <a:r>
              <a:rPr lang="sk-SK" dirty="0"/>
              <a:t>a požiadavky sa začnú ukazovať až počas projektu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18587-35FF-4FCD-8139-326A78A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35</a:t>
            </a:fld>
            <a:endParaRPr lang="sk-SK"/>
          </a:p>
        </p:txBody>
      </p:sp>
      <p:pic>
        <p:nvPicPr>
          <p:cNvPr id="4098" name="Picture 2" descr="SÃºvisiaci obrÃ¡zok">
            <a:extLst>
              <a:ext uri="{FF2B5EF4-FFF2-40B4-BE49-F238E27FC236}">
                <a16:creationId xmlns:a16="http://schemas.microsoft.com/office/drawing/2014/main" id="{2251B686-5586-48A8-B096-3AD2690A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26" y="1268760"/>
            <a:ext cx="6481348" cy="493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36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195-B0D8-4D2C-84AD-09EEFF22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Neúplnosť</a:t>
            </a:r>
            <a:r>
              <a:rPr lang="sk-SK" dirty="0"/>
              <a:t> požiadaviek v živote programátorov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D01A-7018-41AE-BA7E-0C495D1F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sk-SK" i="1" dirty="0"/>
              <a:t>Robíte mzdový softvér a programujete výpočet výšky odvodu zamestnanca do Sociálnej poisťovne.</a:t>
            </a:r>
          </a:p>
          <a:p>
            <a:endParaRPr lang="sk-SK" i="1" dirty="0"/>
          </a:p>
          <a:p>
            <a:r>
              <a:rPr lang="sk-SK" i="1" dirty="0">
                <a:solidFill>
                  <a:srgbClr val="0070C0"/>
                </a:solidFill>
              </a:rPr>
              <a:t>Začiatok projektu: </a:t>
            </a:r>
            <a:r>
              <a:rPr lang="sk-SK" i="1" dirty="0"/>
              <a:t>výška odvodu závisí od výšky zárobku, plus má nejakú minimálnu úroveň.</a:t>
            </a:r>
          </a:p>
          <a:p>
            <a:endParaRPr lang="sk-SK" sz="1100" i="1" dirty="0"/>
          </a:p>
          <a:p>
            <a:r>
              <a:rPr lang="sk-SK" i="1" dirty="0">
                <a:solidFill>
                  <a:srgbClr val="0070C0"/>
                </a:solidFill>
              </a:rPr>
              <a:t>Po mesiaci: </a:t>
            </a:r>
            <a:r>
              <a:rPr lang="sk-SK" i="1" dirty="0"/>
              <a:t>tie odvody sú vlastne dva, jeden platí zamestnávateľ, druhý zamestnanec.</a:t>
            </a:r>
          </a:p>
          <a:p>
            <a:endParaRPr lang="sk-SK" i="1" dirty="0"/>
          </a:p>
          <a:p>
            <a:r>
              <a:rPr lang="sk-SK" i="1" dirty="0">
                <a:solidFill>
                  <a:srgbClr val="0070C0"/>
                </a:solidFill>
              </a:rPr>
              <a:t>Po troch mesiacoch: </a:t>
            </a:r>
            <a:r>
              <a:rPr lang="sk-SK" i="1" dirty="0"/>
              <a:t>dôchodcovia, invalidní dôchodcovia a matky na materskej majú ten vzorec trochu iný...</a:t>
            </a:r>
          </a:p>
          <a:p>
            <a:endParaRPr lang="sk-SK" i="1" dirty="0"/>
          </a:p>
          <a:p>
            <a:endParaRPr lang="sk-SK" i="1" dirty="0"/>
          </a:p>
          <a:p>
            <a:r>
              <a:rPr lang="sk-SK" i="1" dirty="0">
                <a:solidFill>
                  <a:srgbClr val="0070C0"/>
                </a:solidFill>
              </a:rPr>
              <a:t>Po šiestich mesiacoch: </a:t>
            </a:r>
            <a:r>
              <a:rPr lang="sk-SK" i="1" dirty="0"/>
              <a:t>parlament prijal zákon, ktorý pravidlá mení. Odteraz sa treba pozerať, či zamestnanec nemá aj živnosť. Minimálny odvod už nie spoločný pre všetkých a závisí od troch nezávislých faktorov. Boli pridané ďalšie výnimky...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CAB8A-2884-46AD-985E-16150C84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36</a:t>
            </a:fld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3AAF-DA63-418F-A7C2-62B136D8DC87}"/>
              </a:ext>
            </a:extLst>
          </p:cNvPr>
          <p:cNvSpPr/>
          <p:nvPr/>
        </p:nvSpPr>
        <p:spPr>
          <a:xfrm>
            <a:off x="588581" y="5886252"/>
            <a:ext cx="809821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Toto už si pýta inú paradigmu zápisu biznis logiky.</a:t>
            </a:r>
          </a:p>
          <a:p>
            <a:pPr algn="ctr"/>
            <a:r>
              <a:rPr lang="sk-SK" sz="2000" b="1" dirty="0"/>
              <a:t>Beda každému, kto by toto udržiaval v aplikačnom kóde.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1BDD8-9CC8-446E-8D75-A7785070DF82}"/>
              </a:ext>
            </a:extLst>
          </p:cNvPr>
          <p:cNvSpPr/>
          <p:nvPr/>
        </p:nvSpPr>
        <p:spPr>
          <a:xfrm>
            <a:off x="5776652" y="3090395"/>
            <a:ext cx="2910148" cy="505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Jedna metóda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AD959-8E81-4FAD-AEA6-86BF03F78144}"/>
              </a:ext>
            </a:extLst>
          </p:cNvPr>
          <p:cNvSpPr/>
          <p:nvPr/>
        </p:nvSpPr>
        <p:spPr>
          <a:xfrm>
            <a:off x="553959" y="4235332"/>
            <a:ext cx="8098219" cy="505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Prskajúc to </a:t>
            </a:r>
            <a:r>
              <a:rPr lang="sk-SK" sz="2000" b="1" dirty="0" err="1"/>
              <a:t>refaktorujete</a:t>
            </a:r>
            <a:r>
              <a:rPr lang="sk-SK" sz="2000" b="1" dirty="0"/>
              <a:t> na </a:t>
            </a:r>
            <a:r>
              <a:rPr lang="sk-SK" sz="2000" b="1" i="1" dirty="0" err="1"/>
              <a:t>strategy</a:t>
            </a:r>
            <a:r>
              <a:rPr lang="sk-SK" sz="2000" b="1" dirty="0"/>
              <a:t>, prípadne </a:t>
            </a:r>
            <a:r>
              <a:rPr lang="sk-SK" sz="2000" b="1" i="1" dirty="0" err="1"/>
              <a:t>template</a:t>
            </a:r>
            <a:r>
              <a:rPr lang="sk-SK" sz="2000" b="1" i="1" dirty="0"/>
              <a:t> </a:t>
            </a:r>
            <a:r>
              <a:rPr lang="sk-SK" sz="2000" b="1" i="1" dirty="0" err="1"/>
              <a:t>method</a:t>
            </a:r>
            <a:endParaRPr lang="sk-SK" sz="2000" b="1" i="1" dirty="0"/>
          </a:p>
        </p:txBody>
      </p:sp>
    </p:spTree>
    <p:extLst>
      <p:ext uri="{BB962C8B-B14F-4D97-AF65-F5344CB8AC3E}">
        <p14:creationId xmlns:p14="http://schemas.microsoft.com/office/powerpoint/2010/main" val="33318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565-2729-44F4-805B-5E304D4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úplnosti sa môžeme blížiť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A3F-7C1A-465D-B448-A1835FC0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fontScale="92500"/>
          </a:bodyPr>
          <a:lstStyle/>
          <a:p>
            <a:r>
              <a:rPr lang="sk-SK" dirty="0"/>
              <a:t>Kladením </a:t>
            </a:r>
            <a:r>
              <a:rPr lang="sk-SK" dirty="0">
                <a:solidFill>
                  <a:srgbClr val="0070C0"/>
                </a:solidFill>
              </a:rPr>
              <a:t>správnych otázok </a:t>
            </a:r>
            <a:r>
              <a:rPr lang="sk-SK" dirty="0"/>
              <a:t>(minulá prednáška)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Poctivou biznis analýzou</a:t>
            </a:r>
            <a:r>
              <a:rPr lang="sk-SK" dirty="0"/>
              <a:t>, pretože viete na čo sa pýtať</a:t>
            </a:r>
          </a:p>
          <a:p>
            <a:r>
              <a:rPr lang="sk-SK" dirty="0"/>
              <a:t>	máte vedomosť o </a:t>
            </a:r>
            <a:r>
              <a:rPr lang="sk-SK" dirty="0">
                <a:solidFill>
                  <a:srgbClr val="0070C0"/>
                </a:solidFill>
              </a:rPr>
              <a:t>biznis procesoch</a:t>
            </a:r>
          </a:p>
          <a:p>
            <a:r>
              <a:rPr lang="sk-SK" dirty="0"/>
              <a:t>	viete </a:t>
            </a:r>
            <a:r>
              <a:rPr lang="en-US" dirty="0"/>
              <a:t>o </a:t>
            </a:r>
            <a:r>
              <a:rPr lang="en-US" dirty="0" err="1">
                <a:solidFill>
                  <a:srgbClr val="0070C0"/>
                </a:solidFill>
              </a:rPr>
              <a:t>existuj</a:t>
            </a:r>
            <a:r>
              <a:rPr lang="sk-SK" dirty="0" err="1">
                <a:solidFill>
                  <a:srgbClr val="0070C0"/>
                </a:solidFill>
              </a:rPr>
              <a:t>úcich</a:t>
            </a:r>
            <a:r>
              <a:rPr lang="sk-SK" dirty="0">
                <a:solidFill>
                  <a:srgbClr val="0070C0"/>
                </a:solidFill>
              </a:rPr>
              <a:t> softvéroch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/>
              <a:t>budete vedieť, čo je </a:t>
            </a:r>
            <a:r>
              <a:rPr lang="sk-SK" dirty="0">
                <a:solidFill>
                  <a:srgbClr val="0070C0"/>
                </a:solidFill>
              </a:rPr>
              <a:t>stabilné </a:t>
            </a:r>
            <a:r>
              <a:rPr lang="sk-SK" dirty="0"/>
              <a:t>a čo sa zvykne </a:t>
            </a:r>
            <a:r>
              <a:rPr lang="sk-SK" dirty="0">
                <a:solidFill>
                  <a:srgbClr val="FF0000"/>
                </a:solidFill>
              </a:rPr>
              <a:t>meniť</a:t>
            </a:r>
          </a:p>
          <a:p>
            <a:endParaRPr lang="sk-SK" dirty="0"/>
          </a:p>
          <a:p>
            <a:r>
              <a:rPr lang="sk-SK" dirty="0"/>
              <a:t>Veľmi pomáha prítomnosť skúseností (experta)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47C6-0753-4149-95D8-F18E05CA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37</a:t>
            </a:fld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2768D-7217-49FD-A925-A9BF375B50A2}"/>
              </a:ext>
            </a:extLst>
          </p:cNvPr>
          <p:cNvSpPr/>
          <p:nvPr/>
        </p:nvSpPr>
        <p:spPr>
          <a:xfrm>
            <a:off x="539552" y="5013177"/>
            <a:ext cx="792088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Napriek snahe sa úplnosť </a:t>
            </a:r>
          </a:p>
          <a:p>
            <a:pPr algn="ctr"/>
            <a:r>
              <a:rPr lang="sk-SK" sz="2800" b="1" dirty="0"/>
              <a:t>v praxi nedá dosiahnuť</a:t>
            </a:r>
            <a:r>
              <a:rPr lang="en-US" sz="2800" b="1" dirty="0"/>
              <a:t> !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8044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B149-EB6F-4E62-A1FA-37311D3E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980728"/>
            <a:ext cx="8229600" cy="694267"/>
          </a:xfrm>
        </p:spPr>
        <p:txBody>
          <a:bodyPr>
            <a:normAutofit/>
          </a:bodyPr>
          <a:lstStyle/>
          <a:p>
            <a:pPr algn="ctr"/>
            <a:r>
              <a:rPr lang="pl-PL" i="1">
                <a:solidFill>
                  <a:srgbClr val="00B050"/>
                </a:solidFill>
              </a:rPr>
              <a:t>Žiadne požiadavky navzájom nie sú v rozpore.</a:t>
            </a:r>
            <a:endParaRPr lang="sk-SK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5B47-0BFF-4425-A0FC-D798CDF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38</a:t>
            </a:fld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31C19-89E7-40C0-989B-AFF5016CEC7E}"/>
              </a:ext>
            </a:extLst>
          </p:cNvPr>
          <p:cNvSpPr/>
          <p:nvPr/>
        </p:nvSpPr>
        <p:spPr>
          <a:xfrm>
            <a:off x="3275856" y="188640"/>
            <a:ext cx="2916324" cy="694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Konzistentnosť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9DD6C-C953-474F-8ED0-B18394E27111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476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Rozpory existujú na viacerých úrovniach: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Rozpor v biznis logike:</a:t>
            </a:r>
          </a:p>
          <a:p>
            <a:r>
              <a:rPr lang="sk-SK" sz="2000" i="1" dirty="0"/>
              <a:t>„potvrdenie XY sa vydá na základe preukazu“</a:t>
            </a:r>
          </a:p>
          <a:p>
            <a:r>
              <a:rPr lang="sk-SK" sz="2000" i="1" dirty="0"/>
              <a:t>„preukaz sa vydá na základe potvrdenia XY“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Rozpor vonkajšom prejave softvéru:</a:t>
            </a:r>
          </a:p>
          <a:p>
            <a:r>
              <a:rPr lang="sk-SK" sz="2000" i="1" dirty="0"/>
              <a:t>„objednávkový formulár sa musí </a:t>
            </a:r>
            <a:r>
              <a:rPr lang="sk-SK" sz="2000" i="1" dirty="0" err="1"/>
              <a:t>zmesiť</a:t>
            </a:r>
            <a:r>
              <a:rPr lang="sk-SK" sz="2000" i="1" dirty="0"/>
              <a:t> na obrazovku“</a:t>
            </a:r>
          </a:p>
          <a:p>
            <a:r>
              <a:rPr lang="sk-SK" sz="2000" i="1" dirty="0"/>
              <a:t>„obchodné podmienky sa v plnom znení zobrazujú klientovi v čase, keď ich potvrdzuje.“ </a:t>
            </a:r>
          </a:p>
          <a:p>
            <a:r>
              <a:rPr lang="sk-SK" sz="2000" i="1" dirty="0"/>
              <a:t>„pri objednávke klient potvrdzuje obchodné podmienky“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4FDC9-FC1D-4D96-9C37-9E42DA8E789A}"/>
              </a:ext>
            </a:extLst>
          </p:cNvPr>
          <p:cNvSpPr/>
          <p:nvPr/>
        </p:nvSpPr>
        <p:spPr>
          <a:xfrm>
            <a:off x="6209728" y="2852936"/>
            <a:ext cx="2818172" cy="844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Viem, smiešne. </a:t>
            </a:r>
          </a:p>
          <a:p>
            <a:pPr algn="ctr"/>
            <a:r>
              <a:rPr lang="sk-SK" sz="2000" b="1" dirty="0"/>
              <a:t>Ale fakt sa to stáva.</a:t>
            </a:r>
          </a:p>
        </p:txBody>
      </p:sp>
    </p:spTree>
    <p:extLst>
      <p:ext uri="{BB962C8B-B14F-4D97-AF65-F5344CB8AC3E}">
        <p14:creationId xmlns:p14="http://schemas.microsoft.com/office/powerpoint/2010/main" val="937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B149-EB6F-4E62-A1FA-37311D3E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980728"/>
            <a:ext cx="8229600" cy="694267"/>
          </a:xfrm>
        </p:spPr>
        <p:txBody>
          <a:bodyPr>
            <a:normAutofit/>
          </a:bodyPr>
          <a:lstStyle/>
          <a:p>
            <a:pPr algn="ctr"/>
            <a:r>
              <a:rPr lang="pl-PL" i="1">
                <a:solidFill>
                  <a:srgbClr val="00B050"/>
                </a:solidFill>
              </a:rPr>
              <a:t>Žiadne požiadavky navzájom nie sú v rozpore.</a:t>
            </a:r>
            <a:endParaRPr lang="sk-SK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5B47-0BFF-4425-A0FC-D798CDF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39</a:t>
            </a:fld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31C19-89E7-40C0-989B-AFF5016CEC7E}"/>
              </a:ext>
            </a:extLst>
          </p:cNvPr>
          <p:cNvSpPr/>
          <p:nvPr/>
        </p:nvSpPr>
        <p:spPr>
          <a:xfrm>
            <a:off x="3275856" y="188640"/>
            <a:ext cx="2916324" cy="694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Konzistentnosť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9DD6C-C953-474F-8ED0-B18394E27111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686800" cy="476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Rozpory existujú na viacerých úrovniach: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Rozpor vo vnútri softvéru:</a:t>
            </a:r>
          </a:p>
          <a:p>
            <a:r>
              <a:rPr lang="sk-SK" sz="2000" i="1" dirty="0"/>
              <a:t>V softvéri si dva komponenty </a:t>
            </a:r>
            <a:br>
              <a:rPr lang="sk-SK" sz="2000" i="1" dirty="0"/>
            </a:br>
            <a:r>
              <a:rPr lang="sk-SK" sz="2000" i="1" dirty="0"/>
              <a:t>vymieňajú informácie o vzdialenosti. </a:t>
            </a:r>
            <a:br>
              <a:rPr lang="sk-SK" sz="2000" i="1" dirty="0"/>
            </a:br>
            <a:r>
              <a:rPr lang="sk-SK" sz="2000" i="1" dirty="0"/>
              <a:t>Jeden používa metrické jednotky, </a:t>
            </a:r>
            <a:br>
              <a:rPr lang="sk-SK" sz="2000" i="1" dirty="0"/>
            </a:br>
            <a:r>
              <a:rPr lang="sk-SK" sz="2000" i="1" dirty="0"/>
              <a:t>druhý imperiálne...</a:t>
            </a:r>
          </a:p>
          <a:p>
            <a:endParaRPr lang="sk-SK" sz="2000" i="1" dirty="0"/>
          </a:p>
          <a:p>
            <a:r>
              <a:rPr lang="sk-SK" sz="2000" i="1" dirty="0"/>
              <a:t>Výsledok: stratili ste sondu za 125 miliónov</a:t>
            </a:r>
          </a:p>
        </p:txBody>
      </p:sp>
      <p:pic>
        <p:nvPicPr>
          <p:cNvPr id="6146" name="Picture 2" descr="http://www.mentalfloss.com/blogs/wp-content/uploads/2010/09/mars-229x300.jpg">
            <a:extLst>
              <a:ext uri="{FF2B5EF4-FFF2-40B4-BE49-F238E27FC236}">
                <a16:creationId xmlns:a16="http://schemas.microsoft.com/office/drawing/2014/main" id="{8A1F67CD-DDCE-48ED-BF24-3F37B619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59950"/>
            <a:ext cx="3040001" cy="398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A8726E-E049-419D-8B24-1699C98E1161}"/>
              </a:ext>
            </a:extLst>
          </p:cNvPr>
          <p:cNvSpPr/>
          <p:nvPr/>
        </p:nvSpPr>
        <p:spPr>
          <a:xfrm>
            <a:off x="457200" y="5122185"/>
            <a:ext cx="7920880" cy="123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Konzistentnosť požiadaviek naberá na dôležitosti pri veľkých projektoch, kde sa práca delí.</a:t>
            </a:r>
          </a:p>
        </p:txBody>
      </p:sp>
    </p:spTree>
    <p:extLst>
      <p:ext uri="{BB962C8B-B14F-4D97-AF65-F5344CB8AC3E}">
        <p14:creationId xmlns:p14="http://schemas.microsoft.com/office/powerpoint/2010/main" val="7746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BE7-6BB6-46D6-9182-03F10BE8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734D-D795-4C80-87C0-4D9EC547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164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Ktorú verziu EA si nainštalovať?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najlepšie </a:t>
            </a:r>
            <a:r>
              <a:rPr lang="sk-SK" sz="3600" dirty="0">
                <a:solidFill>
                  <a:srgbClr val="0070C0"/>
                </a:solidFill>
              </a:rPr>
              <a:t>13.5, </a:t>
            </a:r>
            <a:r>
              <a:rPr lang="sk-SK" dirty="0">
                <a:solidFill>
                  <a:srgbClr val="0070C0"/>
                </a:solidFill>
              </a:rPr>
              <a:t>prežijete aj s 13 aj 14</a:t>
            </a:r>
          </a:p>
          <a:p>
            <a:r>
              <a:rPr lang="sk-SK" dirty="0">
                <a:solidFill>
                  <a:srgbClr val="0070C0"/>
                </a:solidFill>
              </a:rPr>
              <a:t>	rozdiely sú v používateľskom rozhraní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sk-SK" dirty="0" err="1"/>
              <a:t>ôžeme</a:t>
            </a:r>
            <a:r>
              <a:rPr lang="sk-SK" dirty="0"/>
              <a:t> projekt robiť v angličtine či češtine?</a:t>
            </a:r>
          </a:p>
          <a:p>
            <a:r>
              <a:rPr lang="sk-SK" dirty="0">
                <a:solidFill>
                  <a:srgbClr val="0070C0"/>
                </a:solidFill>
              </a:rPr>
              <a:t>	Áno, po dohode s cvičiacim.</a:t>
            </a:r>
          </a:p>
          <a:p>
            <a:r>
              <a:rPr lang="sk-SK" dirty="0">
                <a:solidFill>
                  <a:srgbClr val="0070C0"/>
                </a:solidFill>
              </a:rPr>
              <a:t>	v EA bude treba premenovať niektoré balíky</a:t>
            </a:r>
            <a:endParaRPr lang="en-US" dirty="0">
              <a:solidFill>
                <a:srgbClr val="0070C0"/>
              </a:solidFill>
            </a:endParaRPr>
          </a:p>
          <a:p>
            <a:endParaRPr lang="sk-SK" dirty="0"/>
          </a:p>
          <a:p>
            <a:r>
              <a:rPr lang="en-US" dirty="0" err="1"/>
              <a:t>Tatransk</a:t>
            </a:r>
            <a:r>
              <a:rPr lang="sk-SK" dirty="0"/>
              <a:t>ý čaj?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	Len voda. Fľašu používam v rámci </a:t>
            </a:r>
            <a:r>
              <a:rPr lang="sk-SK" dirty="0" err="1">
                <a:solidFill>
                  <a:srgbClr val="0070C0"/>
                </a:solidFill>
              </a:rPr>
              <a:t>Zero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Waste</a:t>
            </a:r>
            <a:r>
              <a:rPr lang="sk-SK" dirty="0">
                <a:solidFill>
                  <a:srgbClr val="0070C0"/>
                </a:solidFill>
              </a:rPr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>
                <a:hlinkClick r:id="rId3"/>
              </a:rPr>
              <a:t>https://www.youtube.com/watch?v=tb4uCeJkW1o</a:t>
            </a:r>
            <a:endParaRPr lang="en-US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FDB3-5EC8-4A1F-A898-2E90AE9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56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F858-79A1-4307-98AC-CDA27F3F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Konzistentnosť</a:t>
            </a:r>
            <a:r>
              <a:rPr lang="sk-SK" dirty="0"/>
              <a:t> požiadaviek dosahujeme: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FA-9875-4496-9FE2-03693F36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pozeraním sa na veci z viacerých uhlov:</a:t>
            </a:r>
          </a:p>
          <a:p>
            <a:r>
              <a:rPr lang="sk-SK" dirty="0"/>
              <a:t>	cez procesy</a:t>
            </a:r>
          </a:p>
          <a:p>
            <a:r>
              <a:rPr lang="sk-SK" dirty="0"/>
              <a:t>	cez veci</a:t>
            </a:r>
          </a:p>
          <a:p>
            <a:r>
              <a:rPr lang="sk-SK" dirty="0"/>
              <a:t>	cez ľudí</a:t>
            </a:r>
          </a:p>
          <a:p>
            <a:r>
              <a:rPr lang="sk-SK" dirty="0"/>
              <a:t>	cez ciele</a:t>
            </a:r>
          </a:p>
          <a:p>
            <a:endParaRPr lang="sk-SK" dirty="0"/>
          </a:p>
          <a:p>
            <a:r>
              <a:rPr lang="sk-SK" dirty="0"/>
              <a:t>neskôr:</a:t>
            </a:r>
          </a:p>
          <a:p>
            <a:r>
              <a:rPr lang="sk-SK" dirty="0"/>
              <a:t>	cez architektúru</a:t>
            </a:r>
          </a:p>
          <a:p>
            <a:r>
              <a:rPr lang="sk-SK" dirty="0"/>
              <a:t>	cez dátové modely</a:t>
            </a:r>
          </a:p>
          <a:p>
            <a:r>
              <a:rPr lang="sk-SK" dirty="0"/>
              <a:t>	cez scenáre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sk-SK" dirty="0"/>
              <a:t>ešte </a:t>
            </a:r>
            <a:r>
              <a:rPr lang="sk-SK" dirty="0">
                <a:solidFill>
                  <a:srgbClr val="0070C0"/>
                </a:solidFill>
              </a:rPr>
              <a:t>integračným testovaním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F79B-20DD-4291-8D65-BE45FB7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40</a:t>
            </a:fld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214D3-3F8A-4324-8E68-BD151E2DCC1C}"/>
              </a:ext>
            </a:extLst>
          </p:cNvPr>
          <p:cNvSpPr/>
          <p:nvPr/>
        </p:nvSpPr>
        <p:spPr>
          <a:xfrm>
            <a:off x="3635896" y="2060848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Robíme tak skúšku správnosti</a:t>
            </a:r>
          </a:p>
        </p:txBody>
      </p:sp>
    </p:spTree>
    <p:extLst>
      <p:ext uri="{BB962C8B-B14F-4D97-AF65-F5344CB8AC3E}">
        <p14:creationId xmlns:p14="http://schemas.microsoft.com/office/powerpoint/2010/main" val="10296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B149-EB6F-4E62-A1FA-37311D3E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98072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sk-SK" i="1" dirty="0">
                <a:solidFill>
                  <a:srgbClr val="00B050"/>
                </a:solidFill>
              </a:rPr>
              <a:t>Požiadavky sú jednoznačne zoradené a poradie indikuje ich dôležitosť pre zákazníka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5B47-0BFF-4425-A0FC-D798CDF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41</a:t>
            </a:fld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31C19-89E7-40C0-989B-AFF5016CEC7E}"/>
              </a:ext>
            </a:extLst>
          </p:cNvPr>
          <p:cNvSpPr/>
          <p:nvPr/>
        </p:nvSpPr>
        <p:spPr>
          <a:xfrm>
            <a:off x="1259632" y="188640"/>
            <a:ext cx="6624736" cy="694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Zoradenie podľa dôležitosti (priority)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C5FF22-0DED-4C99-9565-616D856C5C97}"/>
              </a:ext>
            </a:extLst>
          </p:cNvPr>
          <p:cNvSpPr txBox="1">
            <a:spLocks/>
          </p:cNvSpPr>
          <p:nvPr/>
        </p:nvSpPr>
        <p:spPr>
          <a:xfrm>
            <a:off x="457200" y="2420888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7200" dirty="0"/>
              <a:t>80:20</a:t>
            </a:r>
            <a:br>
              <a:rPr lang="sk-SK" sz="7200" dirty="0"/>
            </a:br>
            <a:r>
              <a:rPr lang="sk-SK" sz="2800" dirty="0" err="1"/>
              <a:t>Paretovo</a:t>
            </a:r>
            <a:r>
              <a:rPr lang="sk-SK" sz="2800" dirty="0"/>
              <a:t> pravidlo</a:t>
            </a:r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dirty="0"/>
              <a:t>Priority sa určujú pomerne jednoducho.</a:t>
            </a:r>
            <a:br>
              <a:rPr lang="sk-SK" dirty="0"/>
            </a:br>
            <a:r>
              <a:rPr lang="sk-SK" dirty="0"/>
              <a:t>(viď otázky z minulej prednášky)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Treba si ale posedieť so zákazníkom. </a:t>
            </a:r>
          </a:p>
        </p:txBody>
      </p:sp>
    </p:spTree>
    <p:extLst>
      <p:ext uri="{BB962C8B-B14F-4D97-AF65-F5344CB8AC3E}">
        <p14:creationId xmlns:p14="http://schemas.microsoft.com/office/powerpoint/2010/main" val="701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D9C5-FA03-4AFC-B07D-28E0C7F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42</a:t>
            </a:fld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12F9D-D181-4A55-8092-3B1791BCFD9C}"/>
              </a:ext>
            </a:extLst>
          </p:cNvPr>
          <p:cNvSpPr txBox="1"/>
          <p:nvPr/>
        </p:nvSpPr>
        <p:spPr>
          <a:xfrm>
            <a:off x="350168" y="1668950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Vlastnosti</a:t>
            </a:r>
            <a:r>
              <a:rPr lang="en-US" sz="2400" b="1" dirty="0"/>
              <a:t> </a:t>
            </a:r>
            <a:endParaRPr lang="sk-SK" sz="2400" b="1" dirty="0"/>
          </a:p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individu</a:t>
            </a:r>
            <a:r>
              <a:rPr lang="sk-SK" sz="2400" b="1" dirty="0" err="1">
                <a:solidFill>
                  <a:srgbClr val="0070C0"/>
                </a:solidFill>
              </a:rPr>
              <a:t>álnych</a:t>
            </a:r>
            <a:r>
              <a:rPr lang="sk-SK" sz="2400" b="1" dirty="0">
                <a:solidFill>
                  <a:srgbClr val="0070C0"/>
                </a:solidFill>
              </a:rPr>
              <a:t> požiadaviek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255F2-ECB9-4049-8C9E-2E95357106E2}"/>
              </a:ext>
            </a:extLst>
          </p:cNvPr>
          <p:cNvSpPr txBox="1"/>
          <p:nvPr/>
        </p:nvSpPr>
        <p:spPr>
          <a:xfrm>
            <a:off x="4598640" y="1668950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Vlastnosti</a:t>
            </a:r>
            <a:r>
              <a:rPr lang="en-US" sz="2400" b="1" dirty="0"/>
              <a:t> </a:t>
            </a:r>
            <a:endParaRPr lang="sk-SK" sz="2400" b="1" dirty="0"/>
          </a:p>
          <a:p>
            <a:pPr algn="ctr"/>
            <a:r>
              <a:rPr lang="sk-SK" sz="2400" b="1" dirty="0">
                <a:solidFill>
                  <a:srgbClr val="00B050"/>
                </a:solidFill>
              </a:rPr>
              <a:t>celej špecifikácie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AF60A-4440-4D1B-B2A8-F77B574D24AC}"/>
              </a:ext>
            </a:extLst>
          </p:cNvPr>
          <p:cNvGrpSpPr/>
          <p:nvPr/>
        </p:nvGrpSpPr>
        <p:grpSpPr>
          <a:xfrm>
            <a:off x="827584" y="2636911"/>
            <a:ext cx="7740862" cy="3724931"/>
            <a:chOff x="827584" y="1686589"/>
            <a:chExt cx="7740862" cy="46752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955D41-A4EB-407E-9E7D-EB97B3F86680}"/>
                </a:ext>
              </a:extLst>
            </p:cNvPr>
            <p:cNvSpPr/>
            <p:nvPr/>
          </p:nvSpPr>
          <p:spPr>
            <a:xfrm>
              <a:off x="827584" y="1700808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Správnosť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800B4A-5187-45B8-AA58-92AB24725664}"/>
                </a:ext>
              </a:extLst>
            </p:cNvPr>
            <p:cNvSpPr/>
            <p:nvPr/>
          </p:nvSpPr>
          <p:spPr>
            <a:xfrm>
              <a:off x="827584" y="5530846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Sledovateľnosť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15F2CE-8368-4BBF-8E48-5C8197D6332A}"/>
                </a:ext>
              </a:extLst>
            </p:cNvPr>
            <p:cNvSpPr/>
            <p:nvPr/>
          </p:nvSpPr>
          <p:spPr>
            <a:xfrm>
              <a:off x="827584" y="3608886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Zrozumiteľnosť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177DEF-F949-4BE0-BF64-9CC59BD0A9DE}"/>
                </a:ext>
              </a:extLst>
            </p:cNvPr>
            <p:cNvSpPr/>
            <p:nvPr/>
          </p:nvSpPr>
          <p:spPr>
            <a:xfrm>
              <a:off x="827584" y="4561975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Jednoznačnosť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EAB9FE-B576-4841-A2A1-35408922A974}"/>
                </a:ext>
              </a:extLst>
            </p:cNvPr>
            <p:cNvSpPr/>
            <p:nvPr/>
          </p:nvSpPr>
          <p:spPr>
            <a:xfrm>
              <a:off x="827584" y="2655797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Merateľnosť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6541F-753C-4974-B8D4-466D351E8E27}"/>
                </a:ext>
              </a:extLst>
            </p:cNvPr>
            <p:cNvSpPr/>
            <p:nvPr/>
          </p:nvSpPr>
          <p:spPr>
            <a:xfrm>
              <a:off x="5076056" y="3608886"/>
              <a:ext cx="3492390" cy="8309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/>
                <a:t>Zoradenie podľa dôležitosti (priority)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075A2B-F584-4CF0-8E9F-987FDBFDDB10}"/>
                </a:ext>
              </a:extLst>
            </p:cNvPr>
            <p:cNvSpPr/>
            <p:nvPr/>
          </p:nvSpPr>
          <p:spPr>
            <a:xfrm>
              <a:off x="5076056" y="1686589"/>
              <a:ext cx="3492390" cy="8309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Úplnosť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2DBC3E-9054-481A-B613-D6DA365A5718}"/>
                </a:ext>
              </a:extLst>
            </p:cNvPr>
            <p:cNvSpPr/>
            <p:nvPr/>
          </p:nvSpPr>
          <p:spPr>
            <a:xfrm>
              <a:off x="5076056" y="2634964"/>
              <a:ext cx="3492390" cy="8309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Konzistentnosť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B415689-11EE-45E4-9D29-0BEBCEE1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dirty="0"/>
              <a:t>Ktoré vlastnosť je najdôležitejšia? </a:t>
            </a:r>
            <a:br>
              <a:rPr lang="sk-SK" dirty="0"/>
            </a:br>
            <a:r>
              <a:rPr lang="sk-SK" dirty="0"/>
              <a:t>Ktorú uprednostniť pred ktorou?</a:t>
            </a:r>
          </a:p>
        </p:txBody>
      </p:sp>
      <p:pic>
        <p:nvPicPr>
          <p:cNvPr id="19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EF0E0D7C-C08A-4B11-A23E-8F45AEE9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D9C5-FA03-4AFC-B07D-28E0C7F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43</a:t>
            </a:fld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12F9D-D181-4A55-8092-3B1791BCFD9C}"/>
              </a:ext>
            </a:extLst>
          </p:cNvPr>
          <p:cNvSpPr txBox="1"/>
          <p:nvPr/>
        </p:nvSpPr>
        <p:spPr>
          <a:xfrm>
            <a:off x="350168" y="1668950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Vlastnosti</a:t>
            </a:r>
            <a:r>
              <a:rPr lang="en-US" sz="2400" b="1" dirty="0"/>
              <a:t> </a:t>
            </a:r>
            <a:endParaRPr lang="sk-SK" sz="2400" b="1" dirty="0"/>
          </a:p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individu</a:t>
            </a:r>
            <a:r>
              <a:rPr lang="sk-SK" sz="2400" b="1" dirty="0" err="1">
                <a:solidFill>
                  <a:srgbClr val="0070C0"/>
                </a:solidFill>
              </a:rPr>
              <a:t>álnych</a:t>
            </a:r>
            <a:r>
              <a:rPr lang="sk-SK" sz="2400" b="1" dirty="0">
                <a:solidFill>
                  <a:srgbClr val="0070C0"/>
                </a:solidFill>
              </a:rPr>
              <a:t> požiadaviek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255F2-ECB9-4049-8C9E-2E95357106E2}"/>
              </a:ext>
            </a:extLst>
          </p:cNvPr>
          <p:cNvSpPr txBox="1"/>
          <p:nvPr/>
        </p:nvSpPr>
        <p:spPr>
          <a:xfrm>
            <a:off x="4598640" y="1668950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Vlastnosti</a:t>
            </a:r>
            <a:r>
              <a:rPr lang="en-US" sz="2400" b="1" dirty="0"/>
              <a:t> </a:t>
            </a:r>
            <a:endParaRPr lang="sk-SK" sz="2400" b="1" dirty="0"/>
          </a:p>
          <a:p>
            <a:pPr algn="ctr"/>
            <a:r>
              <a:rPr lang="sk-SK" sz="2400" b="1" dirty="0">
                <a:solidFill>
                  <a:srgbClr val="00B050"/>
                </a:solidFill>
              </a:rPr>
              <a:t>celej špecifikácie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AF60A-4440-4D1B-B2A8-F77B574D24AC}"/>
              </a:ext>
            </a:extLst>
          </p:cNvPr>
          <p:cNvGrpSpPr/>
          <p:nvPr/>
        </p:nvGrpSpPr>
        <p:grpSpPr>
          <a:xfrm>
            <a:off x="827584" y="2636911"/>
            <a:ext cx="7740862" cy="3724931"/>
            <a:chOff x="827584" y="1686589"/>
            <a:chExt cx="7740862" cy="46752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955D41-A4EB-407E-9E7D-EB97B3F86680}"/>
                </a:ext>
              </a:extLst>
            </p:cNvPr>
            <p:cNvSpPr/>
            <p:nvPr/>
          </p:nvSpPr>
          <p:spPr>
            <a:xfrm>
              <a:off x="827584" y="1700808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Správnosť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800B4A-5187-45B8-AA58-92AB24725664}"/>
                </a:ext>
              </a:extLst>
            </p:cNvPr>
            <p:cNvSpPr/>
            <p:nvPr/>
          </p:nvSpPr>
          <p:spPr>
            <a:xfrm>
              <a:off x="827584" y="5530846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Sledovateľnosť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15F2CE-8368-4BBF-8E48-5C8197D6332A}"/>
                </a:ext>
              </a:extLst>
            </p:cNvPr>
            <p:cNvSpPr/>
            <p:nvPr/>
          </p:nvSpPr>
          <p:spPr>
            <a:xfrm>
              <a:off x="827584" y="3608886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Zrozumiteľnosť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177DEF-F949-4BE0-BF64-9CC59BD0A9DE}"/>
                </a:ext>
              </a:extLst>
            </p:cNvPr>
            <p:cNvSpPr/>
            <p:nvPr/>
          </p:nvSpPr>
          <p:spPr>
            <a:xfrm>
              <a:off x="827584" y="4561975"/>
              <a:ext cx="3060340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Jednoznačnosť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EAB9FE-B576-4841-A2A1-35408922A974}"/>
                </a:ext>
              </a:extLst>
            </p:cNvPr>
            <p:cNvSpPr/>
            <p:nvPr/>
          </p:nvSpPr>
          <p:spPr>
            <a:xfrm>
              <a:off x="827584" y="2655797"/>
              <a:ext cx="3060340" cy="8309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Merateľnosť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6541F-753C-4974-B8D4-466D351E8E27}"/>
                </a:ext>
              </a:extLst>
            </p:cNvPr>
            <p:cNvSpPr/>
            <p:nvPr/>
          </p:nvSpPr>
          <p:spPr>
            <a:xfrm>
              <a:off x="5076056" y="3608886"/>
              <a:ext cx="3492390" cy="8309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000" b="1" dirty="0"/>
                <a:t>Zoradenie podľa dôležitosti (priority)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075A2B-F584-4CF0-8E9F-987FDBFDDB10}"/>
                </a:ext>
              </a:extLst>
            </p:cNvPr>
            <p:cNvSpPr/>
            <p:nvPr/>
          </p:nvSpPr>
          <p:spPr>
            <a:xfrm>
              <a:off x="5076056" y="1686589"/>
              <a:ext cx="3492390" cy="8309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Úplnosť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2DBC3E-9054-481A-B613-D6DA365A5718}"/>
                </a:ext>
              </a:extLst>
            </p:cNvPr>
            <p:cNvSpPr/>
            <p:nvPr/>
          </p:nvSpPr>
          <p:spPr>
            <a:xfrm>
              <a:off x="5076056" y="2634964"/>
              <a:ext cx="3492390" cy="8309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Konzistentnosť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B415689-11EE-45E4-9D29-0BEBCEE1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dirty="0"/>
              <a:t>Ktoré vlastnosť je najdôležitejšia? </a:t>
            </a:r>
            <a:br>
              <a:rPr lang="sk-SK" dirty="0"/>
            </a:br>
            <a:r>
              <a:rPr lang="sk-SK" dirty="0"/>
              <a:t>Ktorú uprednostniť pred ktorou?</a:t>
            </a:r>
          </a:p>
        </p:txBody>
      </p:sp>
      <p:pic>
        <p:nvPicPr>
          <p:cNvPr id="19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EF0E0D7C-C08A-4B11-A23E-8F45AEE9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52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D6DA-DF6C-4D8E-A29F-F2FA0A61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2520280"/>
          </a:xfrm>
        </p:spPr>
        <p:txBody>
          <a:bodyPr>
            <a:normAutofit/>
          </a:bodyPr>
          <a:lstStyle/>
          <a:p>
            <a:pPr algn="ctr"/>
            <a:r>
              <a:rPr lang="sk-SK" sz="4800" dirty="0"/>
              <a:t>Vlastnosti softvéru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4A01-C582-4004-9704-EC316AF6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9647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8E90-1AF6-4E25-9076-B789E1D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Existuje veľa </a:t>
            </a:r>
            <a:r>
              <a:rPr lang="sk-SK" dirty="0">
                <a:solidFill>
                  <a:srgbClr val="0070C0"/>
                </a:solidFill>
              </a:rPr>
              <a:t>vlastností softvéru</a:t>
            </a:r>
            <a:r>
              <a:rPr lang="sk-SK" dirty="0"/>
              <a:t>, pre zákazníka aj vývojárov môžu mať </a:t>
            </a:r>
            <a:r>
              <a:rPr lang="sk-SK" dirty="0">
                <a:solidFill>
                  <a:srgbClr val="0070C0"/>
                </a:solidFill>
              </a:rPr>
              <a:t>rôznu dôležitosť</a:t>
            </a:r>
            <a:r>
              <a:rPr lang="sk-SK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DB6F-09A4-4FB9-AD64-09F6DA71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sk-SK" i="1" dirty="0">
                <a:solidFill>
                  <a:srgbClr val="0070C0"/>
                </a:solidFill>
              </a:rPr>
              <a:t>Správnosť</a:t>
            </a:r>
            <a:r>
              <a:rPr lang="sk-SK" i="1" dirty="0"/>
              <a:t> </a:t>
            </a:r>
            <a:r>
              <a:rPr lang="sk-SK" dirty="0"/>
              <a:t>(voči špecifikácii; angl. </a:t>
            </a:r>
            <a:r>
              <a:rPr lang="sk-SK" i="1" dirty="0" err="1"/>
              <a:t>correctness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 splnenia špecifikácie, najmä </a:t>
            </a:r>
            <a:r>
              <a:rPr lang="sk-SK" i="1" dirty="0"/>
              <a:t>funkcionálnych</a:t>
            </a:r>
            <a:r>
              <a:rPr lang="sk-SK" dirty="0"/>
              <a:t> požiadaviek.</a:t>
            </a:r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Spoľahlivosť</a:t>
            </a:r>
            <a:r>
              <a:rPr lang="sk-SK" dirty="0">
                <a:solidFill>
                  <a:srgbClr val="0070C0"/>
                </a:solidFill>
              </a:rPr>
              <a:t> </a:t>
            </a:r>
            <a:r>
              <a:rPr lang="sk-SK" dirty="0"/>
              <a:t>(angl. </a:t>
            </a:r>
            <a:r>
              <a:rPr lang="sk-SK" i="1" dirty="0" err="1"/>
              <a:t>reliability</a:t>
            </a:r>
            <a:r>
              <a:rPr lang="sk-SK" dirty="0"/>
              <a:t>) </a:t>
            </a:r>
            <a:br>
              <a:rPr lang="sk-SK" dirty="0"/>
            </a:br>
            <a:r>
              <a:rPr lang="sk-SK" dirty="0"/>
              <a:t>frekvencia „nezlyhania“ softvéru (napr. koľkokrát z 1000 načítaní stránky načítanie nezlyhá). Opačnou mierou je </a:t>
            </a:r>
            <a:r>
              <a:rPr lang="sk-SK" i="1" dirty="0">
                <a:solidFill>
                  <a:srgbClr val="0070C0"/>
                </a:solidFill>
              </a:rPr>
              <a:t>chybovosť</a:t>
            </a:r>
            <a:r>
              <a:rPr lang="sk-SK" dirty="0"/>
              <a:t> (ako frekvencia „zlyhania“).</a:t>
            </a:r>
          </a:p>
          <a:p>
            <a:endParaRPr lang="sk-SK" i="1" dirty="0"/>
          </a:p>
          <a:p>
            <a:r>
              <a:rPr lang="sk-SK" i="1" dirty="0">
                <a:solidFill>
                  <a:srgbClr val="0070C0"/>
                </a:solidFill>
              </a:rPr>
              <a:t>Robustnosť</a:t>
            </a:r>
            <a:r>
              <a:rPr lang="sk-SK" dirty="0">
                <a:solidFill>
                  <a:srgbClr val="0070C0"/>
                </a:solidFill>
              </a:rPr>
              <a:t> </a:t>
            </a:r>
            <a:r>
              <a:rPr lang="sk-SK" dirty="0"/>
              <a:t>(angl. </a:t>
            </a:r>
            <a:r>
              <a:rPr lang="sk-SK" i="1" dirty="0" err="1"/>
              <a:t>robustness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schopnosť softvéru zotaviť sa z chybových stavov, resp. neštandardných vstupov.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51A5-26B8-4077-894E-1D9D7E1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13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8E90-1AF6-4E25-9076-B789E1D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Existuje veľa </a:t>
            </a:r>
            <a:r>
              <a:rPr lang="sk-SK" dirty="0">
                <a:solidFill>
                  <a:srgbClr val="0070C0"/>
                </a:solidFill>
              </a:rPr>
              <a:t>vlastností softvéru</a:t>
            </a:r>
            <a:r>
              <a:rPr lang="sk-SK" dirty="0"/>
              <a:t>, pre zákazníka aj vývojárov môžu mať </a:t>
            </a:r>
            <a:r>
              <a:rPr lang="sk-SK" dirty="0">
                <a:solidFill>
                  <a:srgbClr val="0070C0"/>
                </a:solidFill>
              </a:rPr>
              <a:t>rôznu dôležitosť</a:t>
            </a:r>
            <a:r>
              <a:rPr lang="sk-SK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DB6F-09A4-4FB9-AD64-09F6DA71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>
                <a:solidFill>
                  <a:srgbClr val="0070C0"/>
                </a:solidFill>
              </a:rPr>
              <a:t>Efektívnosť</a:t>
            </a:r>
            <a:r>
              <a:rPr lang="sk-SK" dirty="0"/>
              <a:t> (angl. </a:t>
            </a:r>
            <a:r>
              <a:rPr lang="sk-SK" i="1" dirty="0" err="1"/>
              <a:t>efficiency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nenáročnosť prevádzky softvéru v zmysle spotreby strojového času a pamäťového priestoru</a:t>
            </a:r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Dostupnosť</a:t>
            </a:r>
            <a:r>
              <a:rPr lang="sk-SK" dirty="0"/>
              <a:t> (angl. </a:t>
            </a:r>
            <a:r>
              <a:rPr lang="sk-SK" i="1" dirty="0" err="1"/>
              <a:t>availability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koľko percent času prevádzky je softvér k dispozícii</a:t>
            </a:r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Škálovateľnosť</a:t>
            </a:r>
            <a:r>
              <a:rPr lang="sk-SK" dirty="0"/>
              <a:t> (angl. </a:t>
            </a:r>
            <a:r>
              <a:rPr lang="sk-SK" i="1" dirty="0" err="1"/>
              <a:t>scalability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ako dobre sa softvér dokáže vysporiadať s nárastom záťaže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51A5-26B8-4077-894E-1D9D7E1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62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8E90-1AF6-4E25-9076-B789E1D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Existuje veľa </a:t>
            </a:r>
            <a:r>
              <a:rPr lang="sk-SK" dirty="0">
                <a:solidFill>
                  <a:srgbClr val="0070C0"/>
                </a:solidFill>
              </a:rPr>
              <a:t>vlastností softvéru</a:t>
            </a:r>
            <a:r>
              <a:rPr lang="sk-SK" dirty="0"/>
              <a:t>, pre zákazníka aj vývojárov môžu mať </a:t>
            </a:r>
            <a:r>
              <a:rPr lang="sk-SK" dirty="0">
                <a:solidFill>
                  <a:srgbClr val="0070C0"/>
                </a:solidFill>
              </a:rPr>
              <a:t>rôznu dôležitosť</a:t>
            </a:r>
            <a:r>
              <a:rPr lang="sk-SK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DB6F-09A4-4FB9-AD64-09F6DA71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>
                <a:solidFill>
                  <a:srgbClr val="0070C0"/>
                </a:solidFill>
              </a:rPr>
              <a:t>Použiteľnosť</a:t>
            </a:r>
            <a:r>
              <a:rPr lang="sk-SK" dirty="0"/>
              <a:t> (angl. </a:t>
            </a:r>
            <a:r>
              <a:rPr lang="sk-SK" i="1" dirty="0" err="1"/>
              <a:t>usability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 jednoduchosti používania softvéru. Ide predovšetkým o vlastnosť používateľského rozhrania</a:t>
            </a:r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Bezpečnosť</a:t>
            </a:r>
            <a:r>
              <a:rPr lang="sk-SK" i="1" dirty="0"/>
              <a:t> </a:t>
            </a:r>
            <a:r>
              <a:rPr lang="sk-SK" i="1" dirty="0">
                <a:solidFill>
                  <a:srgbClr val="0070C0"/>
                </a:solidFill>
              </a:rPr>
              <a:t>voči okoliu</a:t>
            </a:r>
            <a:r>
              <a:rPr lang="sk-SK" dirty="0"/>
              <a:t> (angl. </a:t>
            </a:r>
            <a:r>
              <a:rPr lang="sk-SK" i="1" dirty="0" err="1"/>
              <a:t>safety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miera, do akej miery softvér ohrozuje svojich používateľov. Často sa pletie s </a:t>
            </a:r>
            <a:r>
              <a:rPr lang="sk-SK" i="1" dirty="0">
                <a:solidFill>
                  <a:srgbClr val="0070C0"/>
                </a:solidFill>
              </a:rPr>
              <a:t>bezpečnosťou</a:t>
            </a:r>
            <a:r>
              <a:rPr lang="sk-SK" i="1" dirty="0"/>
              <a:t>.</a:t>
            </a:r>
            <a:endParaRPr lang="sk-SK" dirty="0"/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Bezpečnosť</a:t>
            </a:r>
            <a:r>
              <a:rPr lang="sk-SK" dirty="0"/>
              <a:t> (angl. </a:t>
            </a:r>
            <a:r>
              <a:rPr lang="sk-SK" i="1" dirty="0" err="1"/>
              <a:t>security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miera, do akej je softvér schopný odolávať útokom zvonku. Často sa pletie s </a:t>
            </a:r>
            <a:r>
              <a:rPr lang="sk-SK" i="1" dirty="0">
                <a:solidFill>
                  <a:srgbClr val="0070C0"/>
                </a:solidFill>
              </a:rPr>
              <a:t>bezpečnosťou voči okoliu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51A5-26B8-4077-894E-1D9D7E1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0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8E90-1AF6-4E25-9076-B789E1D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Existuje veľa </a:t>
            </a:r>
            <a:r>
              <a:rPr lang="sk-SK" dirty="0">
                <a:solidFill>
                  <a:srgbClr val="0070C0"/>
                </a:solidFill>
              </a:rPr>
              <a:t>vlastností softvéru</a:t>
            </a:r>
            <a:r>
              <a:rPr lang="sk-SK" dirty="0"/>
              <a:t>, pre zákazníka aj vývojárov môžu mať </a:t>
            </a:r>
            <a:r>
              <a:rPr lang="sk-SK" dirty="0">
                <a:solidFill>
                  <a:srgbClr val="0070C0"/>
                </a:solidFill>
              </a:rPr>
              <a:t>rôznu dôležitosť</a:t>
            </a:r>
            <a:r>
              <a:rPr lang="sk-SK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DB6F-09A4-4FB9-AD64-09F6DA71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i="1" dirty="0">
                <a:solidFill>
                  <a:srgbClr val="0070C0"/>
                </a:solidFill>
              </a:rPr>
              <a:t>Prenosnosť</a:t>
            </a:r>
            <a:r>
              <a:rPr lang="sk-SK" dirty="0"/>
              <a:t> (angl. </a:t>
            </a:r>
            <a:r>
              <a:rPr lang="sk-SK" i="1" dirty="0"/>
              <a:t>portability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miera, do akej možno softvér používať na rôznych platformách a zariadeniach, resp. miera jednoduchosti takýchto inštalácií.</a:t>
            </a:r>
          </a:p>
          <a:p>
            <a:endParaRPr lang="sk-SK" dirty="0"/>
          </a:p>
          <a:p>
            <a:r>
              <a:rPr lang="sk-SK" i="1" dirty="0" err="1">
                <a:solidFill>
                  <a:srgbClr val="0070C0"/>
                </a:solidFill>
              </a:rPr>
              <a:t>Interoperabilita</a:t>
            </a:r>
            <a:r>
              <a:rPr lang="sk-SK" dirty="0"/>
              <a:t> (angl. </a:t>
            </a:r>
            <a:r>
              <a:rPr lang="sk-SK" i="1" dirty="0" err="1"/>
              <a:t>interoperability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miera, do akej softvér podporuje spoluprácu s inými softvérmi.</a:t>
            </a:r>
          </a:p>
          <a:p>
            <a:endParaRPr lang="sk-SK" dirty="0"/>
          </a:p>
          <a:p>
            <a:r>
              <a:rPr lang="sk-SK" i="1" dirty="0" err="1">
                <a:solidFill>
                  <a:srgbClr val="0070C0"/>
                </a:solidFill>
              </a:rPr>
              <a:t>Znovupoužiteľnosť</a:t>
            </a:r>
            <a:r>
              <a:rPr lang="sk-SK" dirty="0"/>
              <a:t> (angl. </a:t>
            </a:r>
            <a:r>
              <a:rPr lang="sk-SK" i="1" dirty="0" err="1"/>
              <a:t>reusability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miera, do akej možno softvér (alebo jeho časti) použiť ako súčasť iného softvéru.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51A5-26B8-4077-894E-1D9D7E1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56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8E90-1AF6-4E25-9076-B789E1D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Existuje veľa </a:t>
            </a:r>
            <a:r>
              <a:rPr lang="sk-SK" dirty="0">
                <a:solidFill>
                  <a:srgbClr val="0070C0"/>
                </a:solidFill>
              </a:rPr>
              <a:t>vlastností softvéru</a:t>
            </a:r>
            <a:r>
              <a:rPr lang="sk-SK" dirty="0"/>
              <a:t>, pre zákazníka aj vývojárov môžu mať </a:t>
            </a:r>
            <a:r>
              <a:rPr lang="sk-SK" dirty="0">
                <a:solidFill>
                  <a:srgbClr val="0070C0"/>
                </a:solidFill>
              </a:rPr>
              <a:t>rôznu dôležitosť</a:t>
            </a:r>
            <a:r>
              <a:rPr lang="sk-SK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DB6F-09A4-4FB9-AD64-09F6DA71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i="1" dirty="0" err="1">
                <a:solidFill>
                  <a:srgbClr val="0070C0"/>
                </a:solidFill>
              </a:rPr>
              <a:t>Udržovateľnosť</a:t>
            </a:r>
            <a:r>
              <a:rPr lang="sk-SK" dirty="0"/>
              <a:t> (angl. </a:t>
            </a:r>
            <a:r>
              <a:rPr lang="sk-SK" i="1" dirty="0" err="1"/>
              <a:t>maintainability</a:t>
            </a:r>
            <a:r>
              <a:rPr lang="sk-SK" dirty="0"/>
              <a:t>) </a:t>
            </a:r>
            <a:br>
              <a:rPr lang="sk-SK" dirty="0"/>
            </a:br>
            <a:r>
              <a:rPr lang="sk-SK" dirty="0"/>
              <a:t>do akej miery je jednoduché počas prevádzky softvéru pre softvérových údržbárov softvér udržiavať v chode, opravovať chyby.</a:t>
            </a:r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Modifikovateľnosť</a:t>
            </a:r>
            <a:r>
              <a:rPr lang="sk-SK" dirty="0"/>
              <a:t> (angl. </a:t>
            </a:r>
            <a:r>
              <a:rPr lang="sk-SK" i="1" dirty="0" err="1"/>
              <a:t>modifiability</a:t>
            </a:r>
            <a:r>
              <a:rPr lang="sk-SK" dirty="0"/>
              <a:t>) </a:t>
            </a:r>
            <a:br>
              <a:rPr lang="sk-SK" dirty="0"/>
            </a:br>
            <a:r>
              <a:rPr lang="sk-SK" dirty="0"/>
              <a:t>do akej miery jednoducho pridávať novú resp. meniť existujúcu funkcionalitu softvéru.</a:t>
            </a:r>
          </a:p>
          <a:p>
            <a:endParaRPr lang="sk-SK" dirty="0"/>
          </a:p>
          <a:p>
            <a:r>
              <a:rPr lang="sk-SK" i="1" dirty="0">
                <a:solidFill>
                  <a:srgbClr val="0070C0"/>
                </a:solidFill>
              </a:rPr>
              <a:t>Testovateľnosť</a:t>
            </a:r>
            <a:r>
              <a:rPr lang="sk-SK" dirty="0"/>
              <a:t> (angl. </a:t>
            </a:r>
            <a:r>
              <a:rPr lang="sk-SK" i="1" dirty="0" err="1"/>
              <a:t>testability</a:t>
            </a:r>
            <a:r>
              <a:rPr lang="sk-SK" dirty="0"/>
              <a:t>) </a:t>
            </a:r>
            <a:br>
              <a:rPr lang="sk-SK" dirty="0"/>
            </a:br>
            <a:r>
              <a:rPr lang="sk-SK" dirty="0"/>
              <a:t>do akej miery možno (efektívne) verifikovať či softvér zodpovedá špecifikácii. </a:t>
            </a:r>
          </a:p>
          <a:p>
            <a:endParaRPr lang="sk-SK" dirty="0"/>
          </a:p>
          <a:p>
            <a:r>
              <a:rPr lang="sk-SK" i="1" dirty="0" err="1">
                <a:solidFill>
                  <a:srgbClr val="0070C0"/>
                </a:solidFill>
              </a:rPr>
              <a:t>Dokumentovateľnosť</a:t>
            </a:r>
            <a:r>
              <a:rPr lang="sk-SK" dirty="0"/>
              <a:t> (angl. </a:t>
            </a:r>
            <a:r>
              <a:rPr lang="sk-SK" i="1" dirty="0" err="1"/>
              <a:t>documentability</a:t>
            </a:r>
            <a:r>
              <a:rPr lang="sk-SK" dirty="0"/>
              <a:t>) </a:t>
            </a:r>
            <a:br>
              <a:rPr lang="sk-SK" dirty="0"/>
            </a:br>
            <a:r>
              <a:rPr lang="sk-SK" dirty="0"/>
              <a:t>do akej miery možno k softvéru vytvoriť dokumentáciu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51A5-26B8-4077-894E-1D9D7E1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94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DA00-342E-4CF2-BA62-9BFC1AD2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599A-77AD-4DF3-A8B5-058BE5C3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UTF-8 v EA ?</a:t>
            </a: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Treba zapnúť slovenčinu pre </a:t>
            </a:r>
            <a:r>
              <a:rPr lang="sk-SK" dirty="0" err="1">
                <a:solidFill>
                  <a:srgbClr val="0070C0"/>
                </a:solidFill>
              </a:rPr>
              <a:t>non-unicode</a:t>
            </a:r>
            <a:r>
              <a:rPr lang="sk-SK" dirty="0">
                <a:solidFill>
                  <a:srgbClr val="0070C0"/>
                </a:solidFill>
              </a:rPr>
              <a:t> programy (Windows-</a:t>
            </a:r>
            <a:r>
              <a:rPr lang="sk-SK" dirty="0" err="1">
                <a:solidFill>
                  <a:srgbClr val="0070C0"/>
                </a:solidFill>
              </a:rPr>
              <a:t>specific</a:t>
            </a:r>
            <a:r>
              <a:rPr lang="sk-SK" dirty="0">
                <a:solidFill>
                  <a:srgbClr val="0070C0"/>
                </a:solidFill>
              </a:rPr>
              <a:t> záležitosť)</a:t>
            </a:r>
            <a:br>
              <a:rPr lang="sk-SK" dirty="0"/>
            </a:br>
            <a:r>
              <a:rPr lang="sk-SK" sz="1200" dirty="0">
                <a:hlinkClick r:id="rId3"/>
              </a:rPr>
              <a:t>https://www.digitalcitizen.life/changing-display-language-used-non-unicode-programs?utm_source=7tutorials.com&amp;utm_medium=redirect&amp;utm_campaign=7_Tutorials_Redirect</a:t>
            </a:r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B3DF-3038-48E3-ADFA-FAACBCD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25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A91B-E4F1-4141-B1CD-852B0CF9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043607"/>
            <a:ext cx="8682336" cy="1512169"/>
          </a:xfrm>
        </p:spPr>
        <p:txBody>
          <a:bodyPr>
            <a:normAutofit/>
          </a:bodyPr>
          <a:lstStyle/>
          <a:p>
            <a:r>
              <a:rPr lang="sk-SK" dirty="0"/>
              <a:t>Prejdite si otázku 1.2.13 o </a:t>
            </a:r>
            <a:r>
              <a:rPr lang="sk-SK" dirty="0">
                <a:solidFill>
                  <a:srgbClr val="0070C0"/>
                </a:solidFill>
              </a:rPr>
              <a:t>vlastnostiach softvéru </a:t>
            </a:r>
            <a:r>
              <a:rPr lang="sk-SK" dirty="0"/>
              <a:t>pri vytváraní časti o nie-funkčných požiadavkách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1E203-C088-4F19-A259-BC601AB1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50</a:t>
            </a:fld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EC004-BA3D-4C2C-99AD-219F8065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2790057"/>
            <a:ext cx="8820980" cy="30243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BEC9EA-DD13-4C31-A2B8-AFDF6ACC888A}"/>
              </a:ext>
            </a:extLst>
          </p:cNvPr>
          <p:cNvSpPr/>
          <p:nvPr/>
        </p:nvSpPr>
        <p:spPr>
          <a:xfrm>
            <a:off x="2123728" y="4797152"/>
            <a:ext cx="6552728" cy="792088"/>
          </a:xfrm>
          <a:prstGeom prst="rect">
            <a:avLst/>
          </a:prstGeom>
          <a:noFill/>
          <a:ln w="1079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600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B3B03-33A2-44D4-B46D-82155B70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51</a:t>
            </a:fld>
            <a:endParaRPr lang="sk-SK"/>
          </a:p>
        </p:txBody>
      </p:sp>
      <p:pic>
        <p:nvPicPr>
          <p:cNvPr id="3076" name="Picture 4" descr="VÃ½sledok vyhÄ¾adÃ¡vania obrÃ¡zkov pre dopyt software joke swing">
            <a:extLst>
              <a:ext uri="{FF2B5EF4-FFF2-40B4-BE49-F238E27FC236}">
                <a16:creationId xmlns:a16="http://schemas.microsoft.com/office/drawing/2014/main" id="{B9D84BD4-C77B-4940-AF28-423E35937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/>
          <a:stretch/>
        </p:blipFill>
        <p:spPr bwMode="auto">
          <a:xfrm>
            <a:off x="0" y="131032"/>
            <a:ext cx="9144000" cy="598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1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6926-F413-495B-9E31-FAFE6B51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9B28-C683-447B-9005-D93B423F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sk-SK" dirty="0"/>
              <a:t>Sli.do aj na prednáške PSI?</a:t>
            </a:r>
            <a:br>
              <a:rPr lang="sk-SK" dirty="0"/>
            </a:br>
            <a:r>
              <a:rPr lang="sk-SK" sz="2000" dirty="0"/>
              <a:t>Výsledky hlasovania by boli viditeľné?</a:t>
            </a:r>
            <a:br>
              <a:rPr lang="sk-SK" sz="2000" dirty="0"/>
            </a:br>
            <a:r>
              <a:rPr lang="sk-SK" sz="2000" dirty="0"/>
              <a:t>Bolo by viac vyjadrení a boli by reprezentatívnejšie. </a:t>
            </a:r>
          </a:p>
          <a:p>
            <a:r>
              <a:rPr lang="sk-SK" dirty="0">
                <a:solidFill>
                  <a:srgbClr val="0070C0"/>
                </a:solidFill>
              </a:rPr>
              <a:t>	Ad hlasovanie: uznávam </a:t>
            </a:r>
            <a:r>
              <a:rPr lang="sk-SK" sz="1800" dirty="0">
                <a:solidFill>
                  <a:srgbClr val="0070C0"/>
                </a:solidFill>
              </a:rPr>
              <a:t>(vyskúšam)</a:t>
            </a:r>
          </a:p>
          <a:p>
            <a:r>
              <a:rPr lang="sk-SK" dirty="0">
                <a:solidFill>
                  <a:srgbClr val="0070C0"/>
                </a:solidFill>
              </a:rPr>
              <a:t>	Ad viac vyjadrení: razím inú filozofiu</a:t>
            </a:r>
          </a:p>
          <a:p>
            <a:endParaRPr lang="sk-SK" dirty="0"/>
          </a:p>
          <a:p>
            <a:r>
              <a:rPr lang="sk-SK" dirty="0"/>
              <a:t>Prečo máme PSI súbežne s DBS? </a:t>
            </a:r>
            <a:br>
              <a:rPr lang="sk-SK" dirty="0"/>
            </a:br>
            <a:r>
              <a:rPr lang="sk-SK" sz="1800" dirty="0"/>
              <a:t>(PSI by sa hodilo skôr, lebo v DBS už máme využívať poznatky z PSI)</a:t>
            </a:r>
            <a:br>
              <a:rPr lang="sk-SK" sz="1800" dirty="0"/>
            </a:br>
            <a:r>
              <a:rPr lang="sk-SK" sz="1800" dirty="0"/>
              <a:t>(konkrétne šlo o návrh používateľských scenárov)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Vajce-sliepka (závislosť bude aj opačná)</a:t>
            </a:r>
          </a:p>
          <a:p>
            <a:r>
              <a:rPr lang="sk-SK" sz="2800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0070C0"/>
                </a:solidFill>
              </a:rPr>
              <a:t>Tlak na posun PSI je z obidvoch strán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59F50-0E29-43A5-AD21-5EB3EE62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52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2E2-2A5D-4E36-8FC7-C5195838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0447-7259-4383-9EC8-CC950716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sk-SK" i="1" dirty="0"/>
              <a:t>„Prvú hodinu a pol ste </a:t>
            </a:r>
            <a:r>
              <a:rPr lang="sk-SK" i="1" dirty="0" err="1"/>
              <a:t>kecali</a:t>
            </a:r>
            <a:r>
              <a:rPr lang="sk-SK" i="1" dirty="0"/>
              <a:t> o veciach ktoré nemajú </a:t>
            </a:r>
            <a:r>
              <a:rPr lang="sk-SK" i="1" dirty="0" err="1"/>
              <a:t>podla</a:t>
            </a:r>
            <a:r>
              <a:rPr lang="sk-SK" i="1" dirty="0"/>
              <a:t> </a:t>
            </a:r>
            <a:r>
              <a:rPr lang="sk-SK" i="1" dirty="0" err="1"/>
              <a:t>mna</a:t>
            </a:r>
            <a:r>
              <a:rPr lang="sk-SK" i="1" dirty="0"/>
              <a:t> so </a:t>
            </a:r>
            <a:r>
              <a:rPr lang="sk-SK" i="1" dirty="0" err="1"/>
              <a:t>softverovym</a:t>
            </a:r>
            <a:r>
              <a:rPr lang="sk-SK" i="1" dirty="0"/>
              <a:t> </a:t>
            </a:r>
            <a:r>
              <a:rPr lang="sk-SK" i="1" dirty="0" err="1"/>
              <a:t>inzinierstvom</a:t>
            </a:r>
            <a:r>
              <a:rPr lang="sk-SK" i="1" dirty="0"/>
              <a:t> </a:t>
            </a:r>
            <a:r>
              <a:rPr lang="sk-SK" i="1" dirty="0" err="1"/>
              <a:t>nic</a:t>
            </a:r>
            <a:r>
              <a:rPr lang="sk-SK" i="1" dirty="0"/>
              <a:t> </a:t>
            </a:r>
            <a:r>
              <a:rPr lang="sk-SK" i="1" dirty="0" err="1"/>
              <a:t>spolocne</a:t>
            </a:r>
            <a:r>
              <a:rPr lang="sk-SK" i="1" dirty="0"/>
              <a:t>,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čo je potom softvérové inžinierstvo?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i="1" dirty="0" err="1"/>
              <a:t>pricom</a:t>
            </a:r>
            <a:r>
              <a:rPr lang="sk-SK" i="1" dirty="0"/>
              <a:t> mala byt </a:t>
            </a:r>
            <a:r>
              <a:rPr lang="sk-SK" i="1" dirty="0" err="1"/>
              <a:t>tema</a:t>
            </a:r>
            <a:r>
              <a:rPr lang="sk-SK" i="1" dirty="0"/>
              <a:t> </a:t>
            </a:r>
            <a:r>
              <a:rPr lang="sk-SK" i="1" dirty="0" err="1"/>
              <a:t>prednasky</a:t>
            </a:r>
            <a:r>
              <a:rPr lang="sk-SK" i="1" dirty="0"/>
              <a:t> UML a ako </a:t>
            </a:r>
            <a:r>
              <a:rPr lang="sk-SK" i="1" dirty="0" err="1"/>
              <a:t>pracovat</a:t>
            </a:r>
            <a:r>
              <a:rPr lang="sk-SK" i="1" dirty="0"/>
              <a:t> s </a:t>
            </a:r>
            <a:r>
              <a:rPr lang="sk-SK" i="1" dirty="0" err="1"/>
              <a:t>enterprise</a:t>
            </a:r>
            <a:r>
              <a:rPr lang="sk-SK" i="1" dirty="0"/>
              <a:t> </a:t>
            </a:r>
            <a:r>
              <a:rPr lang="sk-SK" i="1" dirty="0" err="1"/>
              <a:t>architect</a:t>
            </a:r>
            <a:r>
              <a:rPr lang="sk-SK" i="1" dirty="0"/>
              <a:t>, pričom ste to odignorovali a venovali ste sa tomu </a:t>
            </a:r>
            <a:r>
              <a:rPr lang="sk-SK" i="1" dirty="0" err="1"/>
              <a:t>az</a:t>
            </a:r>
            <a:r>
              <a:rPr lang="sk-SK" i="1" dirty="0"/>
              <a:t> na konci </a:t>
            </a:r>
            <a:r>
              <a:rPr lang="sk-SK" i="1" dirty="0" err="1"/>
              <a:t>priblizne</a:t>
            </a:r>
            <a:r>
              <a:rPr lang="sk-SK" i="1" dirty="0"/>
              <a:t> 15 </a:t>
            </a:r>
            <a:r>
              <a:rPr lang="sk-SK" i="1" dirty="0" err="1"/>
              <a:t>minut</a:t>
            </a:r>
            <a:r>
              <a:rPr lang="sk-SK" i="1" dirty="0"/>
              <a:t>.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harmonogram sa môže meniť a aj sa zmenil</a:t>
            </a:r>
          </a:p>
          <a:p>
            <a:r>
              <a:rPr lang="sk-SK" i="1" dirty="0"/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vždy sa snažím dávať do prednášok to, čo je práve 	najviac potrebné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i="1" dirty="0"/>
              <a:t>Keby som chcel </a:t>
            </a:r>
            <a:r>
              <a:rPr lang="sk-SK" i="1" dirty="0" err="1"/>
              <a:t>pocuvat</a:t>
            </a:r>
            <a:r>
              <a:rPr lang="sk-SK" i="1" dirty="0"/>
              <a:t> tie veci </a:t>
            </a:r>
            <a:r>
              <a:rPr lang="sk-SK" i="1" dirty="0" err="1"/>
              <a:t>ktore</a:t>
            </a:r>
            <a:r>
              <a:rPr lang="sk-SK" i="1" dirty="0"/>
              <a:t> odzneli v prvej hodine a pol, tak by som si preniesol </a:t>
            </a:r>
            <a:r>
              <a:rPr lang="sk-SK" i="1" dirty="0" err="1"/>
              <a:t>MIPko</a:t>
            </a:r>
            <a:r>
              <a:rPr lang="sk-SK" i="1" dirty="0"/>
              <a:t> alebo </a:t>
            </a:r>
            <a:r>
              <a:rPr lang="sk-SK" i="1" dirty="0" err="1"/>
              <a:t>PAMko</a:t>
            </a:r>
            <a:r>
              <a:rPr lang="sk-SK" i="1" dirty="0"/>
              <a:t>, </a:t>
            </a:r>
            <a:r>
              <a:rPr lang="sk-SK" i="1" dirty="0" err="1"/>
              <a:t>pretoze</a:t>
            </a:r>
            <a:r>
              <a:rPr lang="sk-SK" i="1" dirty="0"/>
              <a:t> to bolo </a:t>
            </a:r>
            <a:r>
              <a:rPr lang="sk-SK" i="1" dirty="0" err="1"/>
              <a:t>uplne</a:t>
            </a:r>
            <a:r>
              <a:rPr lang="sk-SK" i="1" dirty="0"/>
              <a:t> </a:t>
            </a:r>
            <a:r>
              <a:rPr lang="sk-SK" i="1" dirty="0" err="1"/>
              <a:t>rovnake</a:t>
            </a:r>
            <a:r>
              <a:rPr lang="sk-SK" i="1" dirty="0"/>
              <a:t> a </a:t>
            </a:r>
            <a:r>
              <a:rPr lang="sk-SK" i="1" dirty="0" err="1"/>
              <a:t>uplne</a:t>
            </a:r>
            <a:r>
              <a:rPr lang="sk-SK" i="1" dirty="0"/>
              <a:t> rovnako </a:t>
            </a:r>
            <a:r>
              <a:rPr lang="sk-SK" i="1" dirty="0" err="1"/>
              <a:t>zbytocne</a:t>
            </a:r>
            <a:r>
              <a:rPr lang="sk-SK" i="1" dirty="0"/>
              <a:t>.“</a:t>
            </a:r>
          </a:p>
          <a:p>
            <a:r>
              <a:rPr lang="sk-SK" i="1" dirty="0"/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tak si počkajte 10 rokov... potom mi to príďte 	povedať znovu</a:t>
            </a:r>
            <a:endParaRPr lang="sk-SK" i="1" dirty="0"/>
          </a:p>
          <a:p>
            <a:endParaRPr lang="sk-SK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29B3F-455A-4E49-ADD4-37EA512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9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F333-2805-4EEC-A70D-2224194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</a:t>
            </a:r>
            <a:r>
              <a:rPr lang="sk-SK" dirty="0">
                <a:solidFill>
                  <a:srgbClr val="0070C0"/>
                </a:solidFill>
              </a:rPr>
              <a:t>softvérové inžinierstvo</a:t>
            </a:r>
            <a:r>
              <a:rPr lang="sk-S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0126-4E0B-48B9-83D4-B3A30A54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469"/>
            <a:ext cx="8229600" cy="1016700"/>
          </a:xfrm>
        </p:spPr>
        <p:txBody>
          <a:bodyPr/>
          <a:lstStyle/>
          <a:p>
            <a:r>
              <a:rPr lang="sk-SK" i="1" dirty="0"/>
              <a:t>Je to disciplína, systematicky sa zaoberajúca vývojom, údržbou, prevádzkou a vyradením </a:t>
            </a:r>
            <a:r>
              <a:rPr lang="sk-SK" i="1" dirty="0">
                <a:solidFill>
                  <a:srgbClr val="0070C0"/>
                </a:solidFill>
              </a:rPr>
              <a:t>softvéru</a:t>
            </a:r>
            <a:r>
              <a:rPr lang="sk-SK" i="1" dirty="0"/>
              <a:t>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AD76B-7503-4132-9FE2-AC9B25C9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DFF7C3-1A31-4F9F-A1F3-565F14A18E89}"/>
              </a:ext>
            </a:extLst>
          </p:cNvPr>
          <p:cNvSpPr txBox="1">
            <a:spLocks/>
          </p:cNvSpPr>
          <p:nvPr/>
        </p:nvSpPr>
        <p:spPr>
          <a:xfrm>
            <a:off x="457200" y="215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Čo je to </a:t>
            </a:r>
            <a:r>
              <a:rPr lang="sk-SK" dirty="0">
                <a:solidFill>
                  <a:srgbClr val="0070C0"/>
                </a:solidFill>
              </a:rPr>
              <a:t>softvér</a:t>
            </a:r>
            <a:r>
              <a:rPr lang="sk-SK" dirty="0"/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DE328F-DA05-47A8-865D-1360AEEFE701}"/>
              </a:ext>
            </a:extLst>
          </p:cNvPr>
          <p:cNvSpPr txBox="1">
            <a:spLocks/>
          </p:cNvSpPr>
          <p:nvPr/>
        </p:nvSpPr>
        <p:spPr>
          <a:xfrm>
            <a:off x="457200" y="3190104"/>
            <a:ext cx="8686800" cy="333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i="1" dirty="0"/>
              <a:t>1. programy</a:t>
            </a:r>
          </a:p>
          <a:p>
            <a:r>
              <a:rPr lang="sk-SK" i="1" dirty="0"/>
              <a:t>2. postupy ako ich používať</a:t>
            </a:r>
          </a:p>
          <a:p>
            <a:r>
              <a:rPr lang="sk-SK" i="1" dirty="0"/>
              <a:t>3. dokumentácia</a:t>
            </a:r>
          </a:p>
          <a:p>
            <a:r>
              <a:rPr lang="sk-SK" i="1" dirty="0"/>
              <a:t>	špecifikácia</a:t>
            </a:r>
            <a:r>
              <a:rPr lang="en-US" i="1" dirty="0"/>
              <a:t> </a:t>
            </a:r>
            <a:r>
              <a:rPr lang="en-US" i="1" dirty="0" err="1"/>
              <a:t>programov</a:t>
            </a:r>
            <a:r>
              <a:rPr lang="sk-SK" i="1" dirty="0"/>
              <a:t> (požiadavky)</a:t>
            </a:r>
          </a:p>
          <a:p>
            <a:r>
              <a:rPr lang="sk-SK" i="1" dirty="0"/>
              <a:t>	scenáre použitia</a:t>
            </a:r>
          </a:p>
          <a:p>
            <a:r>
              <a:rPr lang="sk-SK" i="1" dirty="0"/>
              <a:t>	testovacie scenáre a údaje</a:t>
            </a:r>
          </a:p>
          <a:p>
            <a:r>
              <a:rPr lang="sk-SK" i="1" dirty="0"/>
              <a:t>	opisy návrhu (architektúry, komponentov, algoritmov, ...)</a:t>
            </a:r>
          </a:p>
          <a:p>
            <a:r>
              <a:rPr lang="sk-SK" i="1" dirty="0"/>
              <a:t>	príručky</a:t>
            </a:r>
          </a:p>
          <a:p>
            <a:r>
              <a:rPr lang="sk-SK" i="1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993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78C1A-9283-4844-9A4B-1CEBBE1C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0472058-ADA5-4646-82B8-777B191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1287"/>
            <a:ext cx="8686800" cy="1143000"/>
          </a:xfrm>
        </p:spPr>
        <p:txBody>
          <a:bodyPr>
            <a:normAutofit/>
          </a:bodyPr>
          <a:lstStyle/>
          <a:p>
            <a:r>
              <a:rPr lang="sk-SK" dirty="0"/>
              <a:t>Pod </a:t>
            </a:r>
            <a:r>
              <a:rPr lang="sk-SK" dirty="0">
                <a:solidFill>
                  <a:srgbClr val="0070C0"/>
                </a:solidFill>
              </a:rPr>
              <a:t>s</a:t>
            </a:r>
            <a:r>
              <a:rPr lang="en-US" dirty="0" err="1">
                <a:solidFill>
                  <a:srgbClr val="0070C0"/>
                </a:solidFill>
              </a:rPr>
              <a:t>oftv</a:t>
            </a:r>
            <a:r>
              <a:rPr lang="sk-SK" dirty="0" err="1">
                <a:solidFill>
                  <a:srgbClr val="0070C0"/>
                </a:solidFill>
              </a:rPr>
              <a:t>érové</a:t>
            </a:r>
            <a:r>
              <a:rPr lang="sk-SK" dirty="0">
                <a:solidFill>
                  <a:srgbClr val="0070C0"/>
                </a:solidFill>
              </a:rPr>
              <a:t> inžinierstvo </a:t>
            </a:r>
            <a:r>
              <a:rPr lang="sk-SK" dirty="0"/>
              <a:t>spadá všetko čo sa robí vo vecnej časti </a:t>
            </a:r>
            <a:r>
              <a:rPr lang="sk-SK" dirty="0">
                <a:solidFill>
                  <a:srgbClr val="0070C0"/>
                </a:solidFill>
              </a:rPr>
              <a:t>softvérových projektov</a:t>
            </a:r>
            <a:r>
              <a:rPr lang="sk-SK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FC8DF5-E793-4993-B32C-63C34F962D90}"/>
              </a:ext>
            </a:extLst>
          </p:cNvPr>
          <p:cNvGrpSpPr/>
          <p:nvPr/>
        </p:nvGrpSpPr>
        <p:grpSpPr>
          <a:xfrm>
            <a:off x="723770" y="1268760"/>
            <a:ext cx="8075240" cy="5093083"/>
            <a:chOff x="232780" y="158763"/>
            <a:chExt cx="8741108" cy="579178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4546A5-17D9-415A-939B-350E7D8327DB}"/>
                </a:ext>
              </a:extLst>
            </p:cNvPr>
            <p:cNvCxnSpPr>
              <a:cxnSpLocks/>
              <a:endCxn id="18" idx="5"/>
            </p:cNvCxnSpPr>
            <p:nvPr/>
          </p:nvCxnSpPr>
          <p:spPr>
            <a:xfrm flipH="1" flipV="1">
              <a:off x="3142982" y="2768813"/>
              <a:ext cx="1337928" cy="2100347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7649E5-6094-4120-83E3-4A55BA86EF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8349" y="2903707"/>
              <a:ext cx="7458" cy="726168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EBF1E13-8F84-45AE-A9F9-932AF8EC7BA6}"/>
                </a:ext>
              </a:extLst>
            </p:cNvPr>
            <p:cNvGrpSpPr/>
            <p:nvPr/>
          </p:nvGrpSpPr>
          <p:grpSpPr>
            <a:xfrm>
              <a:off x="6444208" y="158763"/>
              <a:ext cx="2529680" cy="1639946"/>
              <a:chOff x="6444208" y="158763"/>
              <a:chExt cx="2529680" cy="163994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AEEAF23-4E09-4CC4-BD0A-8EDD39D1E1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20" y="1107171"/>
                <a:ext cx="216024" cy="691538"/>
              </a:xfrm>
              <a:prstGeom prst="straightConnector1">
                <a:avLst/>
              </a:prstGeom>
              <a:ln w="889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927CD19-0B57-4C77-8795-B81EA00828FB}"/>
                  </a:ext>
                </a:extLst>
              </p:cNvPr>
              <p:cNvSpPr/>
              <p:nvPr/>
            </p:nvSpPr>
            <p:spPr>
              <a:xfrm>
                <a:off x="6444208" y="158763"/>
                <a:ext cx="2529680" cy="915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Vyradenie</a:t>
                </a:r>
                <a:endParaRPr lang="sk-SK" sz="2400" b="1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B376F48-85B0-4C05-B47D-AA6BC1B945DF}"/>
                </a:ext>
              </a:extLst>
            </p:cNvPr>
            <p:cNvGrpSpPr/>
            <p:nvPr/>
          </p:nvGrpSpPr>
          <p:grpSpPr>
            <a:xfrm>
              <a:off x="5583212" y="1690790"/>
              <a:ext cx="3384376" cy="1882226"/>
              <a:chOff x="5583212" y="1690790"/>
              <a:chExt cx="3384376" cy="188222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D7BC691-FE27-44E3-80CE-EC501BC0F7F0}"/>
                  </a:ext>
                </a:extLst>
              </p:cNvPr>
              <p:cNvCxnSpPr>
                <a:cxnSpLocks/>
                <a:endCxn id="20" idx="4"/>
              </p:cNvCxnSpPr>
              <p:nvPr/>
            </p:nvCxnSpPr>
            <p:spPr>
              <a:xfrm flipV="1">
                <a:off x="7275400" y="2951566"/>
                <a:ext cx="0" cy="621450"/>
              </a:xfrm>
              <a:prstGeom prst="straightConnector1">
                <a:avLst/>
              </a:prstGeom>
              <a:ln w="889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3B4207-5161-4EEA-97C5-E513D0E4E597}"/>
                  </a:ext>
                </a:extLst>
              </p:cNvPr>
              <p:cNvSpPr/>
              <p:nvPr/>
            </p:nvSpPr>
            <p:spPr>
              <a:xfrm>
                <a:off x="5583212" y="1690790"/>
                <a:ext cx="3384376" cy="12607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b="1" dirty="0"/>
                  <a:t>Prevádza a údržba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35A39-5237-4237-96D2-5E5087BFAED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924968" y="4581128"/>
              <a:ext cx="928464" cy="739036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48E630-A20D-4F31-92AA-9EB63205CF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789" y="2578474"/>
              <a:ext cx="2379363" cy="1229053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EB5BB7-CE8B-4579-93E4-02CA7FF18D43}"/>
                </a:ext>
              </a:extLst>
            </p:cNvPr>
            <p:cNvGrpSpPr/>
            <p:nvPr/>
          </p:nvGrpSpPr>
          <p:grpSpPr>
            <a:xfrm>
              <a:off x="232780" y="2780928"/>
              <a:ext cx="3384376" cy="1929735"/>
              <a:chOff x="232780" y="2780928"/>
              <a:chExt cx="3384376" cy="192973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D041062-C44A-44DD-8D67-54BF59AF51FF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 flipH="1">
                <a:off x="1924968" y="2780928"/>
                <a:ext cx="21456" cy="668959"/>
              </a:xfrm>
              <a:prstGeom prst="straightConnector1">
                <a:avLst/>
              </a:prstGeom>
              <a:ln w="889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5D4B74-7618-40EA-B456-70A9B56D3023}"/>
                  </a:ext>
                </a:extLst>
              </p:cNvPr>
              <p:cNvSpPr/>
              <p:nvPr/>
            </p:nvSpPr>
            <p:spPr>
              <a:xfrm>
                <a:off x="232780" y="3449887"/>
                <a:ext cx="3384376" cy="12607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b="1" dirty="0"/>
                  <a:t>Návrh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37D0016-1CF6-422C-8CD2-E688EA97CB92}"/>
                </a:ext>
              </a:extLst>
            </p:cNvPr>
            <p:cNvGrpSpPr/>
            <p:nvPr/>
          </p:nvGrpSpPr>
          <p:grpSpPr>
            <a:xfrm>
              <a:off x="232780" y="476672"/>
              <a:ext cx="3405832" cy="2476777"/>
              <a:chOff x="232780" y="476672"/>
              <a:chExt cx="3405832" cy="247677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FFE3CA-4EFB-4099-9F4A-732EBB20ACD6}"/>
                  </a:ext>
                </a:extLst>
              </p:cNvPr>
              <p:cNvSpPr/>
              <p:nvPr/>
            </p:nvSpPr>
            <p:spPr>
              <a:xfrm>
                <a:off x="232780" y="476672"/>
                <a:ext cx="378780" cy="3600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01E233F-D9CA-4715-9176-918FE44ED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" y="692696"/>
                <a:ext cx="442392" cy="1106011"/>
              </a:xfrm>
              <a:prstGeom prst="straightConnector1">
                <a:avLst/>
              </a:prstGeom>
              <a:ln w="889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DC96A04-3C0C-4407-BC9E-58379FE79674}"/>
                  </a:ext>
                </a:extLst>
              </p:cNvPr>
              <p:cNvSpPr/>
              <p:nvPr/>
            </p:nvSpPr>
            <p:spPr>
              <a:xfrm>
                <a:off x="254236" y="1692673"/>
                <a:ext cx="3384376" cy="12607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b="1" dirty="0"/>
                  <a:t>Analýza a špecifikácia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E511ED-0EE5-4F37-94EF-E4AEE6C2CE0E}"/>
                </a:ext>
              </a:extLst>
            </p:cNvPr>
            <p:cNvGrpSpPr/>
            <p:nvPr/>
          </p:nvGrpSpPr>
          <p:grpSpPr>
            <a:xfrm>
              <a:off x="5560640" y="3429000"/>
              <a:ext cx="3384376" cy="1891164"/>
              <a:chOff x="5560640" y="3429000"/>
              <a:chExt cx="3384376" cy="189116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186F268-0537-455B-A599-177D30312E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168" y="4581128"/>
                <a:ext cx="360040" cy="739036"/>
              </a:xfrm>
              <a:prstGeom prst="straightConnector1">
                <a:avLst/>
              </a:prstGeom>
              <a:ln w="889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C34DCF6-DBE1-4BB9-83F7-32882562A755}"/>
                  </a:ext>
                </a:extLst>
              </p:cNvPr>
              <p:cNvSpPr/>
              <p:nvPr/>
            </p:nvSpPr>
            <p:spPr>
              <a:xfrm>
                <a:off x="5560640" y="3429000"/>
                <a:ext cx="3384376" cy="12607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b="1" dirty="0"/>
                  <a:t>Testovanie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D74FB2-BD49-4CB9-8473-876366EC4852}"/>
                </a:ext>
              </a:extLst>
            </p:cNvPr>
            <p:cNvSpPr/>
            <p:nvPr/>
          </p:nvSpPr>
          <p:spPr>
            <a:xfrm>
              <a:off x="2853432" y="4689776"/>
              <a:ext cx="3590775" cy="12607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b="1" dirty="0"/>
                <a:t>Implementácia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82E319-20B7-46AE-871E-D19D08FFCE9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630230" y="2209238"/>
              <a:ext cx="1952982" cy="11194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464474"/>
      </p:ext>
    </p:extLst>
  </p:cSld>
  <p:clrMapOvr>
    <a:masterClrMapping/>
  </p:clrMapOvr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38246</TotalTime>
  <Words>1715</Words>
  <Application>Microsoft Office PowerPoint</Application>
  <PresentationFormat>On-screen Show (4:3)</PresentationFormat>
  <Paragraphs>575</Paragraphs>
  <Slides>51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FIIT_basic_template</vt:lpstr>
      <vt:lpstr>Princípy softvérového inžinierstva     Prednáška 3: Manažment požiadaviek </vt:lpstr>
      <vt:lpstr>Dnešný program:</vt:lpstr>
      <vt:lpstr>Na začiatok: ukážka EA</vt:lpstr>
      <vt:lpstr>Zo spätnej väzby</vt:lpstr>
      <vt:lpstr>Zo spätnej väzby</vt:lpstr>
      <vt:lpstr>Zo spätnej väzby</vt:lpstr>
      <vt:lpstr>Zo spätnej väzby</vt:lpstr>
      <vt:lpstr>Čo je to softvérové inžinierstvo?</vt:lpstr>
      <vt:lpstr>Pod softvérové inžinierstvo spadá všetko čo sa robí vo vecnej časti softvérových projektov.</vt:lpstr>
      <vt:lpstr>Aj zber požiadaviek je softvérové inžinierstvo a závisí od neho úspech zvyšku projektu</vt:lpstr>
      <vt:lpstr>Aj zber požiadaviek je softvérové inžinierstvo a závisí od neho úspech zvyšku projektu</vt:lpstr>
      <vt:lpstr>... a závisí aj od manažmentu</vt:lpstr>
      <vt:lpstr>PowerPoint Presentation</vt:lpstr>
      <vt:lpstr>Samozrejme, že treba vedieť</vt:lpstr>
      <vt:lpstr>Samozrejme, že treba vedieť</vt:lpstr>
      <vt:lpstr>Manažment požiadaviek (starostlivosť o požiadavky)</vt:lpstr>
      <vt:lpstr>Čo je to kvalita softvéru? Kedy je softvér kvalitný?</vt:lpstr>
      <vt:lpstr>Keď už sme odkázaní na používanie požiadaviek, chceme aby čo najviac odrážali potreby zákazníka</vt:lpstr>
      <vt:lpstr>Poznámka: požiadavky rozdeľujeme na funkčné a nie-funkčné</vt:lpstr>
      <vt:lpstr>Základ je iterovať: zostavovanie požiadaviek sa vždy deje vo viacerých kolách</vt:lpstr>
      <vt:lpstr>Iteratívna tvorba požiadaviek je najlepším spôsobom ako zabezpečiť ich správnosť</vt:lpstr>
      <vt:lpstr>Čo je nedostatkom týchto požiadaviek?</vt:lpstr>
      <vt:lpstr>PowerPoint Presentation</vt:lpstr>
      <vt:lpstr>Ako zvýšiť merateľnosť týchto požiadaviek?</vt:lpstr>
      <vt:lpstr>Požiadavky majú čítať a plniť vývojári. Vo vzťahu k nim majú význam dve vlastnosti požiadaviek:</vt:lpstr>
      <vt:lpstr>Príklady zlej zrozumiteľnosti požiadaviek</vt:lpstr>
      <vt:lpstr>Príklady zlej zrozumiteľnosti požiadaviek</vt:lpstr>
      <vt:lpstr>Na rozdiel od zlej zrozumiteľnosti je viacznačnosť zákernejšia: nedá sa ľahko vidieť</vt:lpstr>
      <vt:lpstr>Jednoznačnosť, podobne ako zrozumiteľnosť, dosahujeme podrobným opisom požiadaviek</vt:lpstr>
      <vt:lpstr>Planning poker: Každý si pomyslí svoj odhad. Odhady sa naraz zverejnia. A rozprúdia diskusiu.</vt:lpstr>
      <vt:lpstr>Ešte je tu jedna vlastnosť, ktorú chceme pri požiadavkách dosahovať: </vt:lpstr>
      <vt:lpstr>PowerPoint Presentation</vt:lpstr>
      <vt:lpstr>PowerPoint Presentation</vt:lpstr>
      <vt:lpstr>PowerPoint Presentation</vt:lpstr>
      <vt:lpstr>Bez úplnosti nevieme spoľahlivo odhadovať a požiadavky sa začnú ukazovať až počas projektu</vt:lpstr>
      <vt:lpstr>Neúplnosť požiadaviek v živote programátorov</vt:lpstr>
      <vt:lpstr>K úplnosti sa môžeme blížiť</vt:lpstr>
      <vt:lpstr>PowerPoint Presentation</vt:lpstr>
      <vt:lpstr>PowerPoint Presentation</vt:lpstr>
      <vt:lpstr>Konzistentnosť požiadaviek dosahujeme:</vt:lpstr>
      <vt:lpstr>PowerPoint Presentation</vt:lpstr>
      <vt:lpstr>Ktoré vlastnosť je najdôležitejšia?  Ktorú uprednostniť pred ktorou?</vt:lpstr>
      <vt:lpstr>Ktoré vlastnosť je najdôležitejšia?  Ktorú uprednostniť pred ktorou?</vt:lpstr>
      <vt:lpstr>Vlastnosti softvéru</vt:lpstr>
      <vt:lpstr>Existuje veľa vlastností softvéru, pre zákazníka aj vývojárov môžu mať rôznu dôležitosť.</vt:lpstr>
      <vt:lpstr>Existuje veľa vlastností softvéru, pre zákazníka aj vývojárov môžu mať rôznu dôležitosť.</vt:lpstr>
      <vt:lpstr>Existuje veľa vlastností softvéru, pre zákazníka aj vývojárov môžu mať rôznu dôležitosť.</vt:lpstr>
      <vt:lpstr>Existuje veľa vlastností softvéru, pre zákazníka aj vývojárov môžu mať rôznu dôležitosť.</vt:lpstr>
      <vt:lpstr>Existuje veľa vlastností softvéru, pre zákazníka aj vývojárov môžu mať rôznu dôležitosť.</vt:lpstr>
      <vt:lpstr>Prejdite si otázku 1.2.13 o vlastnostiach softvéru pri vytváraní časti o nie-funkčných požiadavkách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721</cp:revision>
  <dcterms:created xsi:type="dcterms:W3CDTF">2014-09-15T13:35:51Z</dcterms:created>
  <dcterms:modified xsi:type="dcterms:W3CDTF">2019-03-11T15:18:43Z</dcterms:modified>
</cp:coreProperties>
</file>