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7" name="RADHIKA RAGHUWANSHI"/>
  <p:cmAuthor clrIdx="1" id="1" initials="" lastIdx="6" name="VAIBHAV GOYA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7-12-23T14:05:10.808">
    <p:pos x="6000" y="0"/>
    <p:text>aur intro poster me mat daal..wahin bolna</p:text>
  </p:cm>
  <p:cm authorId="1" idx="1" dt="2017-12-23T14:05:10.808">
    <p:pos x="6000" y="0"/>
    <p:text>intro dala hai wo pg wale ne
usi ka format follow kiya hai</p:text>
  </p:cm>
  <p:cm authorId="0" idx="2" dt="2017-12-23T14:06:05.051">
    <p:pos x="6000" y="100"/>
    <p:text>VR karne wala hai kya? toh hi likh uska</p:text>
  </p:cm>
  <p:cm authorId="1" idx="2" dt="2017-12-23T14:06:05.051">
    <p:pos x="6000" y="100"/>
    <p:text>par apna topic me hai toh wo puchege ki ye kyu daala hai phir
me sochra wo jungle wala dikha dege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17-12-23T14:08:05.359">
    <p:pos x="6000" y="0"/>
    <p:text>ye hi toh h  working</p:text>
  </p:cm>
  <p:cm authorId="1" idx="3" dt="2017-12-23T14:08:05.359">
    <p:pos x="6000" y="0"/>
    <p:text>me design system ka working bolra
pg wale ne block diagram ka explanation diya hai</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17-12-23T14:07:11.569">
    <p:pos x="6000" y="0"/>
    <p:text>types thodi dalenege poster me</p:text>
  </p:cm>
  <p:cm authorId="1" idx="4" dt="2017-12-23T14:07:11.569">
    <p:pos x="6000" y="0"/>
    <p:text>ye extra hai agar content kam padha toh</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17-12-23T13:30:09.768">
    <p:pos x="6000" y="0"/>
    <p:text>architecture ya flow chart me se kuch ek daal</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17-12-23T14:19:52.955">
    <p:pos x="6000" y="0"/>
    <p:text>poster me references nai dalte</p:text>
  </p:cm>
  <p:cm authorId="1" idx="5" dt="2017-12-23T14:08:56.435">
    <p:pos x="6000" y="0"/>
    <p:text>pg wale ne daale hai</p:text>
  </p:cm>
  <p:cm authorId="1" idx="6" dt="2017-12-23T14:09:16.289">
    <p:pos x="6000" y="0"/>
    <p:text>tu pehle dekh uska</p:text>
  </p:cm>
  <p:cm authorId="0" idx="7" dt="2017-12-23T14:19:52.955">
    <p:pos x="6000" y="0"/>
    <p:text>pagal h pg wala mat daal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b750e16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b750e16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b750e16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b750e16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cb6bc5bc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cb6bc5bc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cb6bc5bc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cb6bc5bc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b6bc5bc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cb6bc5bc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b6bc5bc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b6bc5bc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b6bc5bc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b6bc5bc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b750e1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b750e1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b750e16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b750e16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b750e16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b750e16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3.xml"/><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04975" y="170575"/>
            <a:ext cx="8753100" cy="460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Abstract</a:t>
            </a:r>
            <a:endParaRPr b="1"/>
          </a:p>
          <a:p>
            <a:pPr indent="0" lvl="0" marL="0" rtl="0" algn="l">
              <a:spcBef>
                <a:spcPts val="0"/>
              </a:spcBef>
              <a:spcAft>
                <a:spcPts val="0"/>
              </a:spcAft>
              <a:buNone/>
            </a:pPr>
            <a:r>
              <a:t/>
            </a:r>
            <a:endParaRPr/>
          </a:p>
          <a:p>
            <a:pPr indent="0" lvl="0" marL="0" rtl="0" algn="just">
              <a:spcBef>
                <a:spcPts val="0"/>
              </a:spcBef>
              <a:spcAft>
                <a:spcPts val="0"/>
              </a:spcAft>
              <a:buClr>
                <a:schemeClr val="dk1"/>
              </a:buClr>
              <a:buSzPts val="1100"/>
              <a:buFont typeface="Arial"/>
              <a:buNone/>
            </a:pPr>
            <a:r>
              <a:rPr lang="en"/>
              <a:t>In this advanced era of technology, people believe what they see and experience through their eyes. Virtual Reality is a computer simulated reality which replicates a real environment, and simulate a user's physical presence in this environment while Augmented Reality  blurs the line between what's real and what's computer-generated by enhancing what we see, hear, feel and smell. This alone showcases the potential of Virtual and Augmented Reality in fields of gaming, e-commerce, tourism, education etc. to provide real life experiences. </a:t>
            </a:r>
            <a:endParaRPr/>
          </a:p>
          <a:p>
            <a:pPr indent="0" lvl="0" marL="0" rtl="0" algn="just">
              <a:spcBef>
                <a:spcPts val="0"/>
              </a:spcBef>
              <a:spcAft>
                <a:spcPts val="0"/>
              </a:spcAft>
              <a:buClr>
                <a:schemeClr val="dk1"/>
              </a:buClr>
              <a:buSzPts val="1100"/>
              <a:buFont typeface="Arial"/>
              <a:buNone/>
            </a:pPr>
            <a:r>
              <a:rPr lang="en"/>
              <a:t>The proposed android application “Exploration” will be a perfect blend of virtual and augmented reality. “Exploration” will be comprised of various applications from narrating stories to children and also providing information about certain objects around you in the real world which would provide a more immersive and interactive real environment to everyone.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rgbClr val="000000"/>
              </a:buClr>
              <a:buSzPts val="1100"/>
              <a:buFont typeface="Arial"/>
              <a:buNone/>
            </a:pPr>
            <a:r>
              <a:t/>
            </a:r>
            <a:endParaRPr/>
          </a:p>
          <a:p>
            <a:pPr indent="0" lvl="0" marL="0" rtl="0" algn="ctr">
              <a:spcBef>
                <a:spcPts val="0"/>
              </a:spcBef>
              <a:spcAft>
                <a:spcPts val="0"/>
              </a:spcAft>
              <a:buNone/>
            </a:pPr>
            <a:r>
              <a:t/>
            </a:r>
            <a:endParaRPr b="1" sz="1600"/>
          </a:p>
          <a:p>
            <a:pPr indent="0" lvl="0" marL="0" rtl="0" algn="ctr">
              <a:spcBef>
                <a:spcPts val="0"/>
              </a:spcBef>
              <a:spcAft>
                <a:spcPts val="0"/>
              </a:spcAft>
              <a:buNone/>
            </a:pPr>
            <a:r>
              <a:t/>
            </a:r>
            <a:endParaRPr b="1"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311700" y="19610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000000"/>
                </a:solidFill>
              </a:rPr>
              <a:t>Conclusion and Future Scope</a:t>
            </a:r>
            <a:endParaRPr b="1" sz="1400">
              <a:solidFill>
                <a:srgbClr val="000000"/>
              </a:solidFill>
            </a:endParaRPr>
          </a:p>
          <a:p>
            <a:pPr indent="0" lvl="0" marL="0" rtl="0" algn="l">
              <a:spcBef>
                <a:spcPts val="1600"/>
              </a:spcBef>
              <a:spcAft>
                <a:spcPts val="0"/>
              </a:spcAft>
              <a:buClr>
                <a:schemeClr val="dk1"/>
              </a:buClr>
              <a:buSzPts val="1100"/>
              <a:buFont typeface="Arial"/>
              <a:buNone/>
            </a:pPr>
            <a:r>
              <a:rPr lang="en" sz="1400">
                <a:solidFill>
                  <a:srgbClr val="000000"/>
                </a:solidFill>
              </a:rPr>
              <a:t>The traditional techniques used today by students are adding very little to the practical knowledge. They need to have a first hand experience. By integrating AR into the learning process, students find themselves more engaged with the topic and will be excited by the new ideas they are being exposed to. By fostering intellectual curiosity, retention levels are considerably higher and the costs in many situations can be much lower than traditional techniques.For both AR and VR, the benefits over traditional approaches are much more than just better retention and a deeper understanding. Because the technology is also interactive, the technology can be used to test and evaluate understanding and reward users who master concepts before moving on. By integrating testing into the environment itself, the content can be highly tuned and even customised based on the learning style, background or even by how fast the student is learning.</a:t>
            </a:r>
            <a:endParaRPr sz="1400">
              <a:solidFill>
                <a:srgbClr val="000000"/>
              </a:solidFill>
            </a:endParaRPr>
          </a:p>
          <a:p>
            <a:pPr indent="0" lvl="0" marL="0" rtl="0" algn="l">
              <a:spcBef>
                <a:spcPts val="1600"/>
              </a:spcBef>
              <a:spcAft>
                <a:spcPts val="0"/>
              </a:spcAft>
              <a:buClr>
                <a:schemeClr val="dk1"/>
              </a:buClr>
              <a:buSzPts val="1100"/>
              <a:buFont typeface="Arial"/>
              <a:buNone/>
            </a:pPr>
            <a:r>
              <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311700" y="30105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000000"/>
                </a:solidFill>
              </a:rPr>
              <a:t>References</a:t>
            </a:r>
            <a:endParaRPr b="1" sz="1400">
              <a:solidFill>
                <a:srgbClr val="000000"/>
              </a:solidFill>
            </a:endParaRPr>
          </a:p>
          <a:p>
            <a:pPr indent="0" lvl="0" marL="0" rtl="0" algn="l">
              <a:spcBef>
                <a:spcPts val="1600"/>
              </a:spcBef>
              <a:spcAft>
                <a:spcPts val="0"/>
              </a:spcAft>
              <a:buNone/>
            </a:pPr>
            <a:r>
              <a:rPr lang="en" sz="1400">
                <a:solidFill>
                  <a:srgbClr val="000000"/>
                </a:solidFill>
              </a:rPr>
              <a:t>[1] Ronald Azuma, Yohan Baillot, Reinhold Behringer, Steven Feiner, Simon Julier, Blair MacIntyre (November 2001). Recent Advances in Augmented Reality. IEEE Computer Graphics and Applications. pp 34-47</a:t>
            </a:r>
            <a:endParaRPr sz="1400">
              <a:solidFill>
                <a:srgbClr val="000000"/>
              </a:solidFill>
            </a:endParaRPr>
          </a:p>
          <a:p>
            <a:pPr indent="0" lvl="0" marL="0" rtl="0" algn="l">
              <a:spcBef>
                <a:spcPts val="1600"/>
              </a:spcBef>
              <a:spcAft>
                <a:spcPts val="0"/>
              </a:spcAft>
              <a:buNone/>
            </a:pPr>
            <a:r>
              <a:rPr lang="en" sz="1400">
                <a:solidFill>
                  <a:srgbClr val="000000"/>
                </a:solidFill>
              </a:rPr>
              <a:t>[2] Mehdi Mekni, Andre Lemieux(2014). Augmented Reality: Applications, Challenges and Future Trends. International Conference on Applied Computer and Applied Computational Science. pp 205-214. ISBN 978-960-474-368-1.</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0"/>
              </a:spcAft>
              <a:buClr>
                <a:schemeClr val="dk1"/>
              </a:buClr>
              <a:buSzPts val="1100"/>
              <a:buFont typeface="Arial"/>
              <a:buNone/>
            </a:pPr>
            <a:r>
              <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30105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000000"/>
                </a:solidFill>
              </a:rPr>
              <a:t>Objective</a:t>
            </a:r>
            <a:endParaRPr b="1" sz="1400">
              <a:solidFill>
                <a:srgbClr val="000000"/>
              </a:solidFill>
            </a:endParaRPr>
          </a:p>
          <a:p>
            <a:pPr indent="0" lvl="0" marL="0" rtl="0" algn="just">
              <a:spcBef>
                <a:spcPts val="1600"/>
              </a:spcBef>
              <a:spcAft>
                <a:spcPts val="0"/>
              </a:spcAft>
              <a:buClr>
                <a:schemeClr val="dk1"/>
              </a:buClr>
              <a:buSzPts val="1100"/>
              <a:buFont typeface="Arial"/>
              <a:buNone/>
            </a:pPr>
            <a:r>
              <a:rPr lang="en" sz="1400">
                <a:solidFill>
                  <a:srgbClr val="000000"/>
                </a:solidFill>
              </a:rPr>
              <a:t>The objective of the proposed project is to provide a more immersive and interactive environment to the user to learn about different things. The projected virtual objects display details that are difficult to imagine by the user. The information conveyed by the virtual objects helps a user perform real-world tasks. “Exploration” will help to inculcate learning and provide amazing experience to kids as well as adults. It will provide them a whole new look towards virtual world using Virtual and Augmented Reality.</a:t>
            </a:r>
            <a:endParaRPr sz="1400">
              <a:solidFill>
                <a:srgbClr val="000000"/>
              </a:solidFill>
            </a:endParaRPr>
          </a:p>
          <a:p>
            <a:pPr indent="0" lvl="0" marL="0" rtl="0" algn="l">
              <a:spcBef>
                <a:spcPts val="1600"/>
              </a:spcBef>
              <a:spcAft>
                <a:spcPts val="0"/>
              </a:spcAft>
              <a:buClr>
                <a:schemeClr val="dk1"/>
              </a:buClr>
              <a:buSzPts val="1100"/>
              <a:buFont typeface="Arial"/>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26605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000000"/>
                </a:solidFill>
              </a:rPr>
              <a:t>Introduction</a:t>
            </a:r>
            <a:endParaRPr b="1" sz="1400">
              <a:solidFill>
                <a:srgbClr val="000000"/>
              </a:solidFill>
            </a:endParaRPr>
          </a:p>
          <a:p>
            <a:pPr indent="0" lvl="0" marL="0" rtl="0" algn="just">
              <a:spcBef>
                <a:spcPts val="1600"/>
              </a:spcBef>
              <a:spcAft>
                <a:spcPts val="1600"/>
              </a:spcAft>
              <a:buClr>
                <a:srgbClr val="000000"/>
              </a:buClr>
              <a:buSzPts val="1100"/>
              <a:buFont typeface="Arial"/>
              <a:buNone/>
            </a:pPr>
            <a:r>
              <a:rPr lang="en" sz="1400">
                <a:solidFill>
                  <a:srgbClr val="000000"/>
                </a:solidFill>
              </a:rPr>
              <a:t>Virtual Reality is a computer simulated reality which replicates a real environment, and simulate a user's physical presence in this environment while Augmented Reality  blurs the line between what's real and what's computer-generated by enhancing what we see, hear and feel. Augmented Reality (AR) is a variation of Virtual Environments (VE), or Virtual Reality (VR) as it is more commonly called. VR technologies completely immerse a user inside a synthetic environment. While immersed, the user cannot see the real world around him. In contrast, AR allows the user to see the real world, with virtual objects superimposed upon or composited with the real world. Therefore, AR supplements reality, rather than completely replacing it.</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body"/>
          </p:nvPr>
        </p:nvSpPr>
        <p:spPr>
          <a:xfrm>
            <a:off x="311700" y="233275"/>
            <a:ext cx="8520600" cy="433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400">
                <a:solidFill>
                  <a:srgbClr val="000000"/>
                </a:solidFill>
              </a:rPr>
              <a:t>Problem Statement</a:t>
            </a:r>
            <a:endParaRPr b="1" sz="1400">
              <a:solidFill>
                <a:srgbClr val="000000"/>
              </a:solidFill>
            </a:endParaRPr>
          </a:p>
          <a:p>
            <a:pPr indent="0" lvl="0" marL="0" rtl="0" algn="just">
              <a:spcBef>
                <a:spcPts val="1600"/>
              </a:spcBef>
              <a:spcAft>
                <a:spcPts val="0"/>
              </a:spcAft>
              <a:buClr>
                <a:schemeClr val="dk1"/>
              </a:buClr>
              <a:buSzPts val="1100"/>
              <a:buFont typeface="Arial"/>
              <a:buNone/>
            </a:pPr>
            <a:r>
              <a:rPr lang="en" sz="1400">
                <a:solidFill>
                  <a:srgbClr val="000000"/>
                </a:solidFill>
              </a:rPr>
              <a:t>The traditional methods of experiencing the real world are becoming outdated day by day. With rapidly changing technology, people don't want to just see the world but also interact with it. They want to have first hand experience in learning which is possible through virtual and augmented reality.For both AR and VR, the benefits over traditional approaches are much more than just better retention and a deeper understanding. Because the technology is also interactive, the technology can be used to test and evaluate understanding and reward users who master concepts before moving on. By integrating testing into the environment itself, the content can be highly tuned and even customised based on the learning style, background or even by how fast the student is learning. The proposed android application “Exploration” will have various functionalities like providing 3d view of different tourist places objects around you in the real world and also help students to view 3d complex structure in real world which would be difficult to imagine. </a:t>
            </a:r>
            <a:endParaRPr sz="1400">
              <a:solidFill>
                <a:srgbClr val="000000"/>
              </a:solidFill>
            </a:endParaRPr>
          </a:p>
          <a:p>
            <a:pPr indent="0" lvl="0" marL="0" rtl="0" algn="l">
              <a:spcBef>
                <a:spcPts val="1600"/>
              </a:spcBef>
              <a:spcAft>
                <a:spcPts val="0"/>
              </a:spcAft>
              <a:buClr>
                <a:schemeClr val="dk1"/>
              </a:buClr>
              <a:buSzPts val="1100"/>
              <a:buFont typeface="Arial"/>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idx="1" type="body"/>
          </p:nvPr>
        </p:nvSpPr>
        <p:spPr>
          <a:xfrm>
            <a:off x="311700" y="207750"/>
            <a:ext cx="8520600" cy="452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400">
                <a:solidFill>
                  <a:srgbClr val="000000"/>
                </a:solidFill>
              </a:rPr>
              <a:t>Components of Augmented Reality</a:t>
            </a:r>
            <a:endParaRPr sz="1400">
              <a:solidFill>
                <a:srgbClr val="000000"/>
              </a:solidFill>
            </a:endParaRPr>
          </a:p>
          <a:p>
            <a:pPr indent="0" lvl="0" marL="0" rtl="0" algn="just">
              <a:spcBef>
                <a:spcPts val="1600"/>
              </a:spcBef>
              <a:spcAft>
                <a:spcPts val="0"/>
              </a:spcAft>
              <a:buNone/>
            </a:pPr>
            <a:r>
              <a:rPr lang="en" sz="1400">
                <a:solidFill>
                  <a:srgbClr val="000000"/>
                </a:solidFill>
              </a:rPr>
              <a:t>1. Tracking and Registration</a:t>
            </a:r>
            <a:endParaRPr sz="1400">
              <a:solidFill>
                <a:srgbClr val="000000"/>
              </a:solidFill>
            </a:endParaRPr>
          </a:p>
          <a:p>
            <a:pPr indent="0" lvl="0" marL="0" rtl="0" algn="just">
              <a:spcBef>
                <a:spcPts val="1600"/>
              </a:spcBef>
              <a:spcAft>
                <a:spcPts val="0"/>
              </a:spcAft>
              <a:buClr>
                <a:schemeClr val="dk1"/>
              </a:buClr>
              <a:buSzPts val="1100"/>
              <a:buFont typeface="Arial"/>
              <a:buNone/>
            </a:pPr>
            <a:r>
              <a:rPr lang="en" sz="1400">
                <a:solidFill>
                  <a:srgbClr val="000000"/>
                </a:solidFill>
              </a:rPr>
              <a:t>Tracking and Registration is needed to know the user’s exact location in comparison to his surroundings and also is used for tracking the exact eye and head movements of the user. 	</a:t>
            </a:r>
            <a:endParaRPr sz="1400">
              <a:solidFill>
                <a:srgbClr val="000000"/>
              </a:solidFill>
            </a:endParaRPr>
          </a:p>
          <a:p>
            <a:pPr indent="0" lvl="0" marL="0" rtl="0" algn="just">
              <a:spcBef>
                <a:spcPts val="1600"/>
              </a:spcBef>
              <a:spcAft>
                <a:spcPts val="0"/>
              </a:spcAft>
              <a:buClr>
                <a:schemeClr val="dk1"/>
              </a:buClr>
              <a:buSzPts val="1100"/>
              <a:buFont typeface="Arial"/>
              <a:buNone/>
            </a:pPr>
            <a:r>
              <a:rPr lang="en" sz="1400">
                <a:solidFill>
                  <a:srgbClr val="000000"/>
                </a:solidFill>
              </a:rPr>
              <a:t>2. Display technology </a:t>
            </a:r>
            <a:endParaRPr sz="1400">
              <a:solidFill>
                <a:srgbClr val="000000"/>
              </a:solidFill>
            </a:endParaRPr>
          </a:p>
          <a:p>
            <a:pPr indent="0" lvl="0" marL="0" rtl="0" algn="just">
              <a:lnSpc>
                <a:spcPct val="100000"/>
              </a:lnSpc>
              <a:spcBef>
                <a:spcPts val="1600"/>
              </a:spcBef>
              <a:spcAft>
                <a:spcPts val="0"/>
              </a:spcAft>
              <a:buClr>
                <a:schemeClr val="dk1"/>
              </a:buClr>
              <a:buSzPts val="1100"/>
              <a:buFont typeface="Arial"/>
              <a:buNone/>
            </a:pPr>
            <a:r>
              <a:rPr lang="en" sz="1400">
                <a:solidFill>
                  <a:srgbClr val="000000"/>
                </a:solidFill>
              </a:rPr>
              <a:t>Head Mounted Displays [HMD] :- HMD keeps both the images of the real physical world and the virtual graphical world over the user’s world view.</a:t>
            </a:r>
            <a:endParaRPr sz="1400">
              <a:solidFill>
                <a:srgbClr val="000000"/>
              </a:solidFill>
            </a:endParaRPr>
          </a:p>
          <a:p>
            <a:pPr indent="0" lvl="0" marL="0" rtl="0" algn="just">
              <a:spcBef>
                <a:spcPts val="1600"/>
              </a:spcBef>
              <a:spcAft>
                <a:spcPts val="0"/>
              </a:spcAft>
              <a:buNone/>
            </a:pPr>
            <a:r>
              <a:rPr lang="en" sz="1400">
                <a:solidFill>
                  <a:srgbClr val="000000"/>
                </a:solidFill>
              </a:rPr>
              <a:t>Handheld Display :- These devices use video transparent techniques to relate the virtual world to the real world.Since they are easily portable and due to the bulk use of camera phones, they are used widely.</a:t>
            </a:r>
            <a:endParaRPr sz="1400">
              <a:solidFill>
                <a:srgbClr val="000000"/>
              </a:solidFill>
            </a:endParaRPr>
          </a:p>
          <a:p>
            <a:pPr indent="0" lvl="0" marL="0" rtl="0" algn="just">
              <a:spcBef>
                <a:spcPts val="1600"/>
              </a:spcBef>
              <a:spcAft>
                <a:spcPts val="0"/>
              </a:spcAft>
              <a:buClr>
                <a:schemeClr val="dk1"/>
              </a:buClr>
              <a:buSzPts val="1100"/>
              <a:buFont typeface="Arial"/>
              <a:buNone/>
            </a:pPr>
            <a:r>
              <a:rPr lang="en" sz="1400">
                <a:solidFill>
                  <a:srgbClr val="000000"/>
                </a:solidFill>
              </a:rPr>
              <a:t>3. Real time rendering</a:t>
            </a:r>
            <a:endParaRPr sz="1400">
              <a:solidFill>
                <a:srgbClr val="000000"/>
              </a:solidFill>
            </a:endParaRPr>
          </a:p>
          <a:p>
            <a:pPr indent="0" lvl="0" marL="0" rtl="0" algn="just">
              <a:spcBef>
                <a:spcPts val="1600"/>
              </a:spcBef>
              <a:spcAft>
                <a:spcPts val="0"/>
              </a:spcAft>
              <a:buClr>
                <a:schemeClr val="dk1"/>
              </a:buClr>
              <a:buSzPts val="1100"/>
              <a:buFont typeface="Arial"/>
              <a:buNone/>
            </a:pPr>
            <a:r>
              <a:rPr lang="en" sz="1400">
                <a:solidFill>
                  <a:srgbClr val="000000"/>
                </a:solidFill>
              </a:rPr>
              <a:t>Real time rendering means as the orientation of the target object changes in the real world, the orientation of the projected 3d object should also change simultaneously without any flickering.</a:t>
            </a:r>
            <a:endParaRPr sz="1400">
              <a:solidFill>
                <a:srgbClr val="000000"/>
              </a:solidFill>
            </a:endParaRPr>
          </a:p>
          <a:p>
            <a:pPr indent="0" lvl="0" marL="0" rtl="0" algn="just">
              <a:spcBef>
                <a:spcPts val="1600"/>
              </a:spcBef>
              <a:spcAft>
                <a:spcPts val="0"/>
              </a:spcAft>
              <a:buClr>
                <a:schemeClr val="dk1"/>
              </a:buClr>
              <a:buSzPts val="1100"/>
              <a:buFont typeface="Arial"/>
              <a:buNone/>
            </a:pPr>
            <a:r>
              <a:t/>
            </a:r>
            <a:endParaRPr sz="1400"/>
          </a:p>
          <a:p>
            <a:pPr indent="0" lvl="0" marL="0" rtl="0" algn="ctr">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idx="1" type="body"/>
          </p:nvPr>
        </p:nvSpPr>
        <p:spPr>
          <a:xfrm>
            <a:off x="311700" y="149425"/>
            <a:ext cx="8520600" cy="34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000000"/>
                </a:solidFill>
              </a:rPr>
              <a:t>Types of Augmented Reality </a:t>
            </a:r>
            <a:endParaRPr b="1" sz="1400">
              <a:solidFill>
                <a:srgbClr val="000000"/>
              </a:solidFill>
            </a:endParaRPr>
          </a:p>
          <a:p>
            <a:pPr indent="0" lvl="0" marL="0" rtl="0" algn="l">
              <a:spcBef>
                <a:spcPts val="1600"/>
              </a:spcBef>
              <a:spcAft>
                <a:spcPts val="1600"/>
              </a:spcAft>
              <a:buNone/>
            </a:pPr>
            <a:r>
              <a:t/>
            </a:r>
            <a:endParaRPr sz="1400">
              <a:solidFill>
                <a:srgbClr val="000000"/>
              </a:solidFill>
            </a:endParaRPr>
          </a:p>
        </p:txBody>
      </p:sp>
      <p:pic>
        <p:nvPicPr>
          <p:cNvPr id="80" name="Google Shape;80;p18"/>
          <p:cNvPicPr preferRelativeResize="0"/>
          <p:nvPr/>
        </p:nvPicPr>
        <p:blipFill>
          <a:blip r:embed="rId4">
            <a:alphaModFix/>
          </a:blip>
          <a:stretch>
            <a:fillRect/>
          </a:stretch>
        </p:blipFill>
        <p:spPr>
          <a:xfrm>
            <a:off x="789900" y="642275"/>
            <a:ext cx="2790725" cy="1831900"/>
          </a:xfrm>
          <a:prstGeom prst="rect">
            <a:avLst/>
          </a:prstGeom>
          <a:noFill/>
          <a:ln>
            <a:noFill/>
          </a:ln>
        </p:spPr>
      </p:pic>
      <p:sp>
        <p:nvSpPr>
          <p:cNvPr id="81" name="Google Shape;81;p18"/>
          <p:cNvSpPr txBox="1"/>
          <p:nvPr/>
        </p:nvSpPr>
        <p:spPr>
          <a:xfrm>
            <a:off x="685263" y="2385150"/>
            <a:ext cx="3000000" cy="373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 Projection based AR]</a:t>
            </a:r>
            <a:endParaRPr sz="1200">
              <a:solidFill>
                <a:schemeClr val="dk1"/>
              </a:solidFill>
              <a:latin typeface="Times New Roman"/>
              <a:ea typeface="Times New Roman"/>
              <a:cs typeface="Times New Roman"/>
              <a:sym typeface="Times New Roman"/>
            </a:endParaRPr>
          </a:p>
        </p:txBody>
      </p:sp>
      <p:pic>
        <p:nvPicPr>
          <p:cNvPr id="82" name="Google Shape;82;p18"/>
          <p:cNvPicPr preferRelativeResize="0"/>
          <p:nvPr/>
        </p:nvPicPr>
        <p:blipFill rotWithShape="1">
          <a:blip r:embed="rId5">
            <a:alphaModFix/>
          </a:blip>
          <a:srcRect b="0" l="13149" r="0" t="0"/>
          <a:stretch/>
        </p:blipFill>
        <p:spPr>
          <a:xfrm>
            <a:off x="5110875" y="642275"/>
            <a:ext cx="2738700" cy="1831900"/>
          </a:xfrm>
          <a:prstGeom prst="rect">
            <a:avLst/>
          </a:prstGeom>
          <a:noFill/>
          <a:ln>
            <a:noFill/>
          </a:ln>
        </p:spPr>
      </p:pic>
      <p:sp>
        <p:nvSpPr>
          <p:cNvPr id="83" name="Google Shape;83;p18"/>
          <p:cNvSpPr txBox="1"/>
          <p:nvPr/>
        </p:nvSpPr>
        <p:spPr>
          <a:xfrm>
            <a:off x="4980225" y="2385150"/>
            <a:ext cx="3000000" cy="373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Recognition based AR</a:t>
            </a:r>
            <a:endParaRPr/>
          </a:p>
        </p:txBody>
      </p:sp>
      <p:pic>
        <p:nvPicPr>
          <p:cNvPr id="84" name="Google Shape;84;p18"/>
          <p:cNvPicPr preferRelativeResize="0"/>
          <p:nvPr/>
        </p:nvPicPr>
        <p:blipFill rotWithShape="1">
          <a:blip r:embed="rId6">
            <a:alphaModFix/>
          </a:blip>
          <a:srcRect b="0" l="0" r="18320" t="0"/>
          <a:stretch/>
        </p:blipFill>
        <p:spPr>
          <a:xfrm>
            <a:off x="775575" y="2758350"/>
            <a:ext cx="2819400" cy="1857375"/>
          </a:xfrm>
          <a:prstGeom prst="rect">
            <a:avLst/>
          </a:prstGeom>
          <a:noFill/>
          <a:ln>
            <a:noFill/>
          </a:ln>
        </p:spPr>
      </p:pic>
      <p:sp>
        <p:nvSpPr>
          <p:cNvPr id="85" name="Google Shape;85;p18"/>
          <p:cNvSpPr txBox="1"/>
          <p:nvPr/>
        </p:nvSpPr>
        <p:spPr>
          <a:xfrm>
            <a:off x="685275" y="4615725"/>
            <a:ext cx="3000000" cy="263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Location based AR</a:t>
            </a:r>
            <a:endParaRPr/>
          </a:p>
        </p:txBody>
      </p:sp>
      <p:pic>
        <p:nvPicPr>
          <p:cNvPr id="86" name="Google Shape;86;p18"/>
          <p:cNvPicPr preferRelativeResize="0"/>
          <p:nvPr/>
        </p:nvPicPr>
        <p:blipFill>
          <a:blip r:embed="rId7">
            <a:alphaModFix/>
          </a:blip>
          <a:stretch>
            <a:fillRect/>
          </a:stretch>
        </p:blipFill>
        <p:spPr>
          <a:xfrm>
            <a:off x="5110875" y="2758350"/>
            <a:ext cx="2738700" cy="1857375"/>
          </a:xfrm>
          <a:prstGeom prst="rect">
            <a:avLst/>
          </a:prstGeom>
          <a:noFill/>
          <a:ln>
            <a:noFill/>
          </a:ln>
        </p:spPr>
      </p:pic>
      <p:sp>
        <p:nvSpPr>
          <p:cNvPr id="87" name="Google Shape;87;p18"/>
          <p:cNvSpPr txBox="1"/>
          <p:nvPr/>
        </p:nvSpPr>
        <p:spPr>
          <a:xfrm>
            <a:off x="4980225" y="4615725"/>
            <a:ext cx="3000000" cy="263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Superimposition based 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355800" y="209950"/>
            <a:ext cx="8432400" cy="37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System Design</a:t>
            </a:r>
            <a:endParaRPr b="1"/>
          </a:p>
        </p:txBody>
      </p:sp>
      <p:pic>
        <p:nvPicPr>
          <p:cNvPr descr="System design (2).jpg" id="93" name="Google Shape;93;p19"/>
          <p:cNvPicPr preferRelativeResize="0"/>
          <p:nvPr/>
        </p:nvPicPr>
        <p:blipFill rotWithShape="1">
          <a:blip r:embed="rId3">
            <a:alphaModFix/>
          </a:blip>
          <a:srcRect b="0" l="0" r="0" t="51793"/>
          <a:stretch/>
        </p:blipFill>
        <p:spPr>
          <a:xfrm>
            <a:off x="1866900" y="714325"/>
            <a:ext cx="5781675" cy="3448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311700" y="254400"/>
            <a:ext cx="8520600" cy="363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solidFill>
                  <a:srgbClr val="000000"/>
                </a:solidFill>
              </a:rPr>
              <a:t>Flowchart</a:t>
            </a:r>
            <a:endParaRPr b="1" sz="1400">
              <a:solidFill>
                <a:srgbClr val="000000"/>
              </a:solidFill>
            </a:endParaRPr>
          </a:p>
        </p:txBody>
      </p:sp>
      <p:pic>
        <p:nvPicPr>
          <p:cNvPr id="99" name="Google Shape;99;p20"/>
          <p:cNvPicPr preferRelativeResize="0"/>
          <p:nvPr/>
        </p:nvPicPr>
        <p:blipFill>
          <a:blip r:embed="rId4">
            <a:alphaModFix/>
          </a:blip>
          <a:stretch>
            <a:fillRect/>
          </a:stretch>
        </p:blipFill>
        <p:spPr>
          <a:xfrm>
            <a:off x="2240188" y="1016500"/>
            <a:ext cx="4486275" cy="2771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idx="1" type="body"/>
          </p:nvPr>
        </p:nvSpPr>
        <p:spPr>
          <a:xfrm>
            <a:off x="311700" y="149450"/>
            <a:ext cx="8520600" cy="328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t>Results</a:t>
            </a:r>
            <a:endParaRPr b="1"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