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media/image4.jpg" ContentType="image/pn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61" r:id="rId4"/>
    <p:sldId id="272" r:id="rId5"/>
    <p:sldId id="269" r:id="rId6"/>
    <p:sldId id="273" r:id="rId7"/>
    <p:sldId id="275" r:id="rId8"/>
    <p:sldId id="279" r:id="rId9"/>
    <p:sldId id="276" r:id="rId10"/>
    <p:sldId id="277" r:id="rId11"/>
    <p:sldId id="278" r:id="rId12"/>
    <p:sldId id="260" r:id="rId13"/>
  </p:sldIdLst>
  <p:sldSz cx="12192000" cy="6858000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47" userDrawn="1">
          <p15:clr>
            <a:srgbClr val="000000"/>
          </p15:clr>
        </p15:guide>
        <p15:guide id="3" orient="horz" pos="1344" userDrawn="1">
          <p15:clr>
            <a:srgbClr val="A4A3A4"/>
          </p15:clr>
        </p15:guide>
        <p15:guide id="4" orient="horz" pos="98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2fLzW2NWhC2ejww7VA5lENbgL/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CAB"/>
    <a:srgbClr val="0046A2"/>
    <a:srgbClr val="D1D1D1"/>
    <a:srgbClr val="F1BE29"/>
    <a:srgbClr val="7BC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pos="347"/>
        <p:guide orient="horz" pos="1344"/>
        <p:guide orient="horz"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userDrawn="1">
  <p:cSld name="TITLE">
    <p:bg>
      <p:bgRef idx="1001">
        <a:schemeClr val="bg1"/>
      </p:bgRef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2D925FD8-DECC-4CD6-B8C0-B1ADCC5FA20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0283559-7C69-4037-A5DE-025458FA127C}"/>
              </a:ext>
            </a:extLst>
          </p:cNvPr>
          <p:cNvGrpSpPr/>
          <p:nvPr userDrawn="1"/>
        </p:nvGrpSpPr>
        <p:grpSpPr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>
              <a:extLst>
                <a:ext uri="{FF2B5EF4-FFF2-40B4-BE49-F238E27FC236}">
                  <a16:creationId xmlns:a16="http://schemas.microsoft.com/office/drawing/2014/main" id="{2F2230A9-DF50-482B-98EE-86D3A472B57F}"/>
                </a:ext>
              </a:extLst>
            </p:cNvPr>
            <p:cNvPicPr preferRelativeResize="0"/>
            <p:nvPr userDrawn="1"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8967D30A-87B4-4421-A52A-46DC79DD78AC}"/>
                </a:ext>
              </a:extLst>
            </p:cNvPr>
            <p:cNvSpPr/>
            <p:nvPr userDrawn="1"/>
          </p:nvSpPr>
          <p:spPr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0BDE73-1EE8-4C18-91ED-1CD26511FE5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4" name="Google Shape;11;p5">
            <a:extLst>
              <a:ext uri="{FF2B5EF4-FFF2-40B4-BE49-F238E27FC236}">
                <a16:creationId xmlns:a16="http://schemas.microsoft.com/office/drawing/2014/main" id="{E3BFA7FB-261D-418C-AB36-0AE52A4CC41D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1078287" y="831273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dirty="0"/>
              <a:t>Заголовок слайда</a:t>
            </a:r>
            <a:endParaRPr dirty="0"/>
          </a:p>
        </p:txBody>
      </p:sp>
      <p:sp>
        <p:nvSpPr>
          <p:cNvPr id="5" name="Google Shape;12;p5">
            <a:extLst>
              <a:ext uri="{FF2B5EF4-FFF2-40B4-BE49-F238E27FC236}">
                <a16:creationId xmlns:a16="http://schemas.microsoft.com/office/drawing/2014/main" id="{84D6A78E-BD41-4E16-8DD7-8CD3958FF54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  <a:sym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r>
              <a:rPr lang="ru-RU" dirty="0"/>
              <a:t>Подзаголовок слайда</a:t>
            </a:r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подзаголовок и объект" userDrawn="1">
  <p:cSld name="Заголовок, подзаголовок и объект">
    <p:bg>
      <p:bgRef idx="1001">
        <a:schemeClr val="bg1"/>
      </p:bgRef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body" idx="1" hasCustomPrompt="1"/>
          </p:nvPr>
        </p:nvSpPr>
        <p:spPr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</a:p>
          <a:p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464BD804-D61C-41D4-836A-3F0D562072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дзаголовок и Сравнение" userDrawn="1">
  <p:cSld name="Подзаголовок и Сравнение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3;p17">
            <a:extLst>
              <a:ext uri="{FF2B5EF4-FFF2-40B4-BE49-F238E27FC236}">
                <a16:creationId xmlns:a16="http://schemas.microsoft.com/office/drawing/2014/main" id="{A3BCCEBD-8EA8-458F-9BC3-430C03DA2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8" name="Google Shape;47;p11">
            <a:extLst>
              <a:ext uri="{FF2B5EF4-FFF2-40B4-BE49-F238E27FC236}">
                <a16:creationId xmlns:a16="http://schemas.microsoft.com/office/drawing/2014/main" id="{BE73FDE2-AD6D-4536-979A-DFD5A5A120FB}"/>
              </a:ext>
            </a:extLst>
          </p:cNvPr>
          <p:cNvSpPr txBox="1">
            <a:spLocks noGrp="1"/>
          </p:cNvSpPr>
          <p:nvPr>
            <p:ph type="body" idx="13" hasCustomPrompt="1"/>
          </p:nvPr>
        </p:nvSpPr>
        <p:spPr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9" name="Google Shape;48;p11">
            <a:extLst>
              <a:ext uri="{FF2B5EF4-FFF2-40B4-BE49-F238E27FC236}">
                <a16:creationId xmlns:a16="http://schemas.microsoft.com/office/drawing/2014/main" id="{CDC7DB9F-D126-4C0F-900F-3ED455B7D4B6}"/>
              </a:ext>
            </a:extLst>
          </p:cNvPr>
          <p:cNvSpPr txBox="1">
            <a:spLocks noGrp="1"/>
          </p:cNvSpPr>
          <p:nvPr>
            <p:ph type="body" idx="2" hasCustomPrompt="1"/>
          </p:nvPr>
        </p:nvSpPr>
        <p:spPr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30;p8">
            <a:extLst>
              <a:ext uri="{FF2B5EF4-FFF2-40B4-BE49-F238E27FC236}">
                <a16:creationId xmlns:a16="http://schemas.microsoft.com/office/drawing/2014/main" id="{0A0C615F-D144-44C1-91C6-0FB98026FAD0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ru-RU" dirty="0"/>
              <a:t>Подзаголовок слайда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userDrawn="1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3;p17">
            <a:extLst>
              <a:ext uri="{FF2B5EF4-FFF2-40B4-BE49-F238E27FC236}">
                <a16:creationId xmlns:a16="http://schemas.microsoft.com/office/drawing/2014/main" id="{3C33CCE7-3AA5-4E4A-9FB4-1EE49FE9D8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3;p17">
            <a:extLst>
              <a:ext uri="{FF2B5EF4-FFF2-40B4-BE49-F238E27FC236}">
                <a16:creationId xmlns:a16="http://schemas.microsoft.com/office/drawing/2014/main" id="{0CA1A5D0-6F6B-4B83-84EB-024B06E2BB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, текст и объект" userDrawn="1">
  <p:cSld name="Заголовок, текст и объект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1301263"/>
            <a:ext cx="6735185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 hasCustomPrompt="1"/>
          </p:nvPr>
        </p:nvSpPr>
        <p:spPr>
          <a:xfrm>
            <a:off x="273628" y="1213658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 hasCustomPrompt="1"/>
          </p:nvPr>
        </p:nvSpPr>
        <p:spPr>
          <a:xfrm>
            <a:off x="5183187" y="311727"/>
            <a:ext cx="6735185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2" hasCustomPrompt="1"/>
          </p:nvPr>
        </p:nvSpPr>
        <p:spPr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375ED264-9BE6-45D1-BEF5-3485B756C4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 hasCustomPrompt="1"/>
          </p:nvPr>
        </p:nvSpPr>
        <p:spPr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 pitchFamily="2" charset="0"/>
                <a:ea typeface="Open Sans"/>
                <a:cs typeface="ALS Sector Bold" pitchFamily="2" charset="0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 sz="2700" dirty="0"/>
              <a:t>Заголовок слайда</a:t>
            </a:r>
            <a:endParaRPr dirty="0"/>
          </a:p>
        </p:txBody>
      </p:sp>
      <p:sp>
        <p:nvSpPr>
          <p:cNvPr id="86" name="Google Shape;86;p18"/>
          <p:cNvSpPr>
            <a:spLocks noGrp="1"/>
          </p:cNvSpPr>
          <p:nvPr>
            <p:ph type="pic" idx="2" hasCustomPrompt="1"/>
          </p:nvPr>
        </p:nvSpPr>
        <p:spPr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 panose="02000000000000000000" pitchFamily="2" charset="0"/>
                <a:cs typeface="ALS Sector Regular" panose="02000000000000000000" pitchFamily="2" charset="0"/>
              </a:defRPr>
            </a:lvl1pPr>
          </a:lstStyle>
          <a:p>
            <a:r>
              <a:rPr lang="ru-RU" dirty="0"/>
              <a:t>Рисунок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 hasCustomPrompt="1"/>
          </p:nvPr>
        </p:nvSpPr>
        <p:spPr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 panose="02000000000000000000" pitchFamily="2" charset="0"/>
                <a:ea typeface="Open Sans"/>
                <a:cs typeface="ALS Sector Regular" panose="02000000000000000000" pitchFamily="2" charset="0"/>
                <a:sym typeface="Open Sans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r>
              <a:rPr lang="ru-RU" dirty="0"/>
              <a:t>Текст слайда</a:t>
            </a:r>
            <a:endParaRPr dirty="0"/>
          </a:p>
        </p:txBody>
      </p:sp>
      <p:sp>
        <p:nvSpPr>
          <p:cNvPr id="6" name="Google Shape;83;p17">
            <a:extLst>
              <a:ext uri="{FF2B5EF4-FFF2-40B4-BE49-F238E27FC236}">
                <a16:creationId xmlns:a16="http://schemas.microsoft.com/office/drawing/2014/main" id="{BB71C74F-A570-498D-A002-6D7C372C6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крывающий слайд пустой" userDrawn="1">
  <p:cSld name="Закрывающий слайд пустой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88;p1">
            <a:extLst>
              <a:ext uri="{FF2B5EF4-FFF2-40B4-BE49-F238E27FC236}">
                <a16:creationId xmlns:a16="http://schemas.microsoft.com/office/drawing/2014/main" id="{12BBAE2F-1E25-4B32-9650-086D0CA2FE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6270" b="8845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857A83-5237-42B9-BA8A-BF8F445C1D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32500-0827-4423-A3B8-9538CB7A7C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D1BD65-59E0-46AC-BC24-1B28D1FA30E4}"/>
              </a:ext>
            </a:extLst>
          </p:cNvPr>
          <p:cNvSpPr txBox="1"/>
          <p:nvPr userDrawn="1"/>
        </p:nvSpPr>
        <p:spPr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  <a:latin typeface="ALS Sector Bold" pitchFamily="2" charset="0"/>
                <a:ea typeface="Roboto Black" panose="02000000000000000000" pitchFamily="2" charset="0"/>
              </a:rPr>
              <a:t>do.bmstu.ru</a:t>
            </a:r>
            <a:endParaRPr lang="ru-RU" sz="2800" dirty="0">
              <a:solidFill>
                <a:schemeClr val="bg1"/>
              </a:solidFill>
              <a:latin typeface="ALS Sector Bold" pitchFamily="2" charset="0"/>
              <a:ea typeface="Roboto Black" panose="02000000000000000000" pitchFamily="2" charset="0"/>
            </a:endParaRPr>
          </a:p>
        </p:txBody>
      </p:sp>
      <p:sp>
        <p:nvSpPr>
          <p:cNvPr id="32" name="Прямоугольник 58">
            <a:extLst>
              <a:ext uri="{FF2B5EF4-FFF2-40B4-BE49-F238E27FC236}">
                <a16:creationId xmlns:a16="http://schemas.microsoft.com/office/drawing/2014/main" id="{046CF162-1BBC-4CF7-9474-D6A32C635F92}"/>
              </a:ext>
            </a:extLst>
          </p:cNvPr>
          <p:cNvSpPr/>
          <p:nvPr userDrawn="1"/>
        </p:nvSpPr>
        <p:spPr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>
              <a:latin typeface="ALS Sector Regular" panose="020000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EEF78-8EFF-47ED-8447-A3A1F67B89B9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r>
              <a:rPr lang="ru-RU" dirty="0"/>
              <a:t>Текст слайда</a:t>
            </a:r>
            <a:endParaRPr lang="en-US" sz="2300" dirty="0">
              <a:latin typeface="ALS Sector Regular" panose="02000000000000000000" pitchFamily="2" charset="0"/>
              <a:cs typeface="ALS Sector Regular" panose="02000000000000000000" pitchFamily="2" charset="0"/>
            </a:endParaRPr>
          </a:p>
          <a:p>
            <a:endParaRPr dirty="0"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  <p:sldLayoutId id="2147483658" r:id="rId4"/>
    <p:sldLayoutId id="2147483659" r:id="rId5"/>
    <p:sldLayoutId id="2147483661" r:id="rId6"/>
    <p:sldLayoutId id="2147483660" r:id="rId7"/>
    <p:sldLayoutId id="2147483662" r:id="rId8"/>
    <p:sldLayoutId id="2147483651" r:id="rId9"/>
  </p:sldLayoutIdLst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 baseline="0">
          <a:solidFill>
            <a:srgbClr val="000000"/>
          </a:solidFill>
          <a:latin typeface="+mn-lt"/>
          <a:ea typeface="ALS Sector Regular" panose="02000000000000000000" pitchFamily="2" charset="0"/>
          <a:cs typeface="ALS Sector Regular" panose="020000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ostroverkh-vkr-10.onrender.com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4598A-8D69-4EDC-8A16-7BF4EA8474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конечных свойств новых материалов (композиционных материалов)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45695-17CA-4F1C-9AC0-19290977F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286" y="4363658"/>
            <a:ext cx="9119010" cy="874168"/>
          </a:xfrm>
        </p:spPr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Островерх Владимир Степанович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3"/>
          </p:nvPr>
        </p:nvSpPr>
        <p:spPr>
          <a:xfrm>
            <a:off x="558781" y="1770664"/>
            <a:ext cx="3509366" cy="4507045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2: -0,48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0.53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0.57.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«Соотношение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матрица-наполнитель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442723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Нейронная сеть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80" y="2170983"/>
            <a:ext cx="8229700" cy="27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3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11</a:t>
            </a:fld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idx="13"/>
          </p:nvPr>
        </p:nvSpPr>
        <p:spPr>
          <a:xfrm>
            <a:off x="558780" y="1770664"/>
            <a:ext cx="5076910" cy="4507045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 по пути: </a:t>
            </a: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https://ostroverkh-vkr-10.onrender.com</a:t>
            </a:r>
            <a:r>
              <a:rPr lang="ru-RU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ru-RU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Рассчитывает прогноз по переменным:</a:t>
            </a:r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«Модуль упругости при растяжении, ГПа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»;</a:t>
            </a:r>
          </a:p>
          <a:p>
            <a:pPr marL="4191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«Прочность при растяжении, МПа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indent="-342900">
              <a:buFont typeface="Arial" panose="020B0604020202020204" pitchFamily="34" charset="0"/>
              <a:buChar char="•"/>
            </a:pPr>
            <a:endParaRPr lang="ru-RU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indent="-342900">
              <a:buFont typeface="Arial" panose="020B0604020202020204" pitchFamily="34" charset="0"/>
              <a:buChar char="•"/>
            </a:pP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442723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Приложение </a:t>
              </a:r>
              <a:r>
                <a:rPr lang="en-US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Flask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132" y="1703810"/>
            <a:ext cx="4130398" cy="44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0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9280711C-2262-4089-92EE-9BEACCC60C4C}"/>
              </a:ext>
            </a:extLst>
          </p:cNvPr>
          <p:cNvGrpSpPr/>
          <p:nvPr/>
        </p:nvGrpSpPr>
        <p:grpSpPr>
          <a:xfrm>
            <a:off x="3167879" y="469293"/>
            <a:ext cx="5416283" cy="666000"/>
            <a:chOff x="1476753" y="3499669"/>
            <a:chExt cx="4619247" cy="666000"/>
          </a:xfrm>
        </p:grpSpPr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E2535886-3476-4B40-9706-6797B77905C0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В рамках ВКР было выполнено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69" name="Прямоугольник 58">
              <a:extLst>
                <a:ext uri="{FF2B5EF4-FFF2-40B4-BE49-F238E27FC236}">
                  <a16:creationId xmlns:a16="http://schemas.microsoft.com/office/drawing/2014/main" id="{96789138-2397-49AA-BF3A-A6B5B90E884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70" name="Прямоугольник 58">
              <a:extLst>
                <a:ext uri="{FF2B5EF4-FFF2-40B4-BE49-F238E27FC236}">
                  <a16:creationId xmlns:a16="http://schemas.microsoft.com/office/drawing/2014/main" id="{DA239952-60E1-45EB-BDF0-422CC4CF7E4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2</a:t>
            </a:fld>
            <a:endParaRPr lang="ru-RU" dirty="0"/>
          </a:p>
        </p:txBody>
      </p:sp>
      <p:sp>
        <p:nvSpPr>
          <p:cNvPr id="11" name="Google Shape;125;p4">
            <a:extLst>
              <a:ext uri="{FF2B5EF4-FFF2-40B4-BE49-F238E27FC236}">
                <a16:creationId xmlns:a16="http://schemas.microsoft.com/office/drawing/2014/main" id="{60669A83-F90E-4A4C-BA00-13CC73D4042F}"/>
              </a:ext>
            </a:extLst>
          </p:cNvPr>
          <p:cNvSpPr/>
          <p:nvPr/>
        </p:nvSpPr>
        <p:spPr>
          <a:xfrm>
            <a:off x="1408143" y="171956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А</a:t>
            </a:r>
            <a:r>
              <a:rPr lang="ru-RU" sz="16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нализ данных</a:t>
            </a:r>
            <a:endParaRPr sz="1600" b="1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066B2AF8-B3BB-4E6C-B4EF-BA91A7149C6E}"/>
              </a:ext>
            </a:extLst>
          </p:cNvPr>
          <p:cNvGrpSpPr/>
          <p:nvPr/>
        </p:nvGrpSpPr>
        <p:grpSpPr>
          <a:xfrm>
            <a:off x="558782" y="2489251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>
              <a:extLst>
                <a:ext uri="{FF2B5EF4-FFF2-40B4-BE49-F238E27FC236}">
                  <a16:creationId xmlns:a16="http://schemas.microsoft.com/office/drawing/2014/main" id="{B2BB743C-20D7-4E69-AAE1-54C42970370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>
              <a:extLst>
                <a:ext uri="{FF2B5EF4-FFF2-40B4-BE49-F238E27FC236}">
                  <a16:creationId xmlns:a16="http://schemas.microsoft.com/office/drawing/2014/main" id="{A09E8948-234F-49EF-B8ED-B3C480E04917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>
              <a:extLst>
                <a:ext uri="{FF2B5EF4-FFF2-40B4-BE49-F238E27FC236}">
                  <a16:creationId xmlns:a16="http://schemas.microsoft.com/office/drawing/2014/main" id="{DE776E1C-0C20-43D2-8A38-628879EB82A4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61F8772-5670-475E-90AF-084D02A24E45}"/>
              </a:ext>
            </a:extLst>
          </p:cNvPr>
          <p:cNvGrpSpPr/>
          <p:nvPr/>
        </p:nvGrpSpPr>
        <p:grpSpPr>
          <a:xfrm>
            <a:off x="558782" y="3443265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>
              <a:extLst>
                <a:ext uri="{FF2B5EF4-FFF2-40B4-BE49-F238E27FC236}">
                  <a16:creationId xmlns:a16="http://schemas.microsoft.com/office/drawing/2014/main" id="{31FD4C9E-5F69-4810-A00B-E211610CB36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>
              <a:extLst>
                <a:ext uri="{FF2B5EF4-FFF2-40B4-BE49-F238E27FC236}">
                  <a16:creationId xmlns:a16="http://schemas.microsoft.com/office/drawing/2014/main" id="{1B688AC3-F620-4E8E-B8F1-1B14FAE7C0C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>
              <a:extLst>
                <a:ext uri="{FF2B5EF4-FFF2-40B4-BE49-F238E27FC236}">
                  <a16:creationId xmlns:a16="http://schemas.microsoft.com/office/drawing/2014/main" id="{87B9060E-A604-4528-B297-A9EBC00AAAD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0E0740F-EFCD-41F2-8EB0-E752773D0AE6}"/>
              </a:ext>
            </a:extLst>
          </p:cNvPr>
          <p:cNvGrpSpPr/>
          <p:nvPr/>
        </p:nvGrpSpPr>
        <p:grpSpPr>
          <a:xfrm>
            <a:off x="560162" y="4407979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>
              <a:extLst>
                <a:ext uri="{FF2B5EF4-FFF2-40B4-BE49-F238E27FC236}">
                  <a16:creationId xmlns:a16="http://schemas.microsoft.com/office/drawing/2014/main" id="{5C8D2F6A-BB2A-49FD-B94C-250EB763B066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>
              <a:extLst>
                <a:ext uri="{FF2B5EF4-FFF2-40B4-BE49-F238E27FC236}">
                  <a16:creationId xmlns:a16="http://schemas.microsoft.com/office/drawing/2014/main" id="{EB043BAB-1826-41DB-A7FE-AAA09C0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>
              <a:extLst>
                <a:ext uri="{FF2B5EF4-FFF2-40B4-BE49-F238E27FC236}">
                  <a16:creationId xmlns:a16="http://schemas.microsoft.com/office/drawing/2014/main" id="{24ECB75A-09F9-43A5-8D25-D348344E60BF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C1DE16C2-2172-463A-93BA-EA11B2417C83}"/>
              </a:ext>
            </a:extLst>
          </p:cNvPr>
          <p:cNvGrpSpPr/>
          <p:nvPr/>
        </p:nvGrpSpPr>
        <p:grpSpPr>
          <a:xfrm>
            <a:off x="558782" y="5383393"/>
            <a:ext cx="450202" cy="685765"/>
            <a:chOff x="623996" y="1592262"/>
            <a:chExt cx="333947" cy="508681"/>
          </a:xfrm>
        </p:grpSpPr>
        <p:cxnSp>
          <p:nvCxnSpPr>
            <p:cNvPr id="49" name="Google Shape;123;p4">
              <a:extLst>
                <a:ext uri="{FF2B5EF4-FFF2-40B4-BE49-F238E27FC236}">
                  <a16:creationId xmlns:a16="http://schemas.microsoft.com/office/drawing/2014/main" id="{73882629-1BAE-438B-9802-2EDD583F7F1E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0" name="Google Shape;124;p4">
              <a:extLst>
                <a:ext uri="{FF2B5EF4-FFF2-40B4-BE49-F238E27FC236}">
                  <a16:creationId xmlns:a16="http://schemas.microsoft.com/office/drawing/2014/main" id="{590F5074-56E7-4E5F-A651-A7E31BD5FFBA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1" name="Google Shape;126;p4">
              <a:extLst>
                <a:ext uri="{FF2B5EF4-FFF2-40B4-BE49-F238E27FC236}">
                  <a16:creationId xmlns:a16="http://schemas.microsoft.com/office/drawing/2014/main" id="{A2CA7045-D48F-4328-8FF7-FF8E4D8ABC1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52" name="Google Shape;125;p4">
            <a:extLst>
              <a:ext uri="{FF2B5EF4-FFF2-40B4-BE49-F238E27FC236}">
                <a16:creationId xmlns:a16="http://schemas.microsoft.com/office/drawing/2014/main" id="{B392D556-B476-4E1F-958C-31EE7B16300D}"/>
              </a:ext>
            </a:extLst>
          </p:cNvPr>
          <p:cNvSpPr/>
          <p:nvPr/>
        </p:nvSpPr>
        <p:spPr>
          <a:xfrm>
            <a:off x="1408143" y="2658429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Подготовка данных </a:t>
            </a:r>
            <a:endParaRPr lang="ru-RU" sz="16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3" name="Google Shape;127;p4">
            <a:extLst>
              <a:ext uri="{FF2B5EF4-FFF2-40B4-BE49-F238E27FC236}">
                <a16:creationId xmlns:a16="http://schemas.microsoft.com/office/drawing/2014/main" id="{BCF65B5B-0337-4C73-B9BB-A05F6916D064}"/>
              </a:ext>
            </a:extLst>
          </p:cNvPr>
          <p:cNvSpPr/>
          <p:nvPr/>
        </p:nvSpPr>
        <p:spPr>
          <a:xfrm>
            <a:off x="843937" y="2739873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2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25;p4">
            <a:extLst>
              <a:ext uri="{FF2B5EF4-FFF2-40B4-BE49-F238E27FC236}">
                <a16:creationId xmlns:a16="http://schemas.microsoft.com/office/drawing/2014/main" id="{4BBDCECC-7AC6-4E39-B4A9-A7C1308CD1E4}"/>
              </a:ext>
            </a:extLst>
          </p:cNvPr>
          <p:cNvSpPr/>
          <p:nvPr/>
        </p:nvSpPr>
        <p:spPr>
          <a:xfrm>
            <a:off x="1408143" y="3616890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Подбор и обучение моделей машинного обучения</a:t>
            </a:r>
            <a:endParaRPr lang="ru-RU" sz="16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5" name="Google Shape;127;p4">
            <a:extLst>
              <a:ext uri="{FF2B5EF4-FFF2-40B4-BE49-F238E27FC236}">
                <a16:creationId xmlns:a16="http://schemas.microsoft.com/office/drawing/2014/main" id="{09A3BA78-83A5-439F-80AC-98893E52CA81}"/>
              </a:ext>
            </a:extLst>
          </p:cNvPr>
          <p:cNvSpPr/>
          <p:nvPr/>
        </p:nvSpPr>
        <p:spPr>
          <a:xfrm>
            <a:off x="843937" y="370971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3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25;p4">
            <a:extLst>
              <a:ext uri="{FF2B5EF4-FFF2-40B4-BE49-F238E27FC236}">
                <a16:creationId xmlns:a16="http://schemas.microsoft.com/office/drawing/2014/main" id="{3DDF0676-49DA-46BC-9B49-E63651936BD7}"/>
              </a:ext>
            </a:extLst>
          </p:cNvPr>
          <p:cNvSpPr/>
          <p:nvPr/>
        </p:nvSpPr>
        <p:spPr>
          <a:xfrm>
            <a:off x="1408143" y="4587172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Создание и обучение нейронной сети</a:t>
            </a:r>
            <a:endParaRPr lang="ru-RU" sz="16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7" name="Google Shape;127;p4">
            <a:extLst>
              <a:ext uri="{FF2B5EF4-FFF2-40B4-BE49-F238E27FC236}">
                <a16:creationId xmlns:a16="http://schemas.microsoft.com/office/drawing/2014/main" id="{52BA7844-74CD-4A10-A920-4E6A0D827A2C}"/>
              </a:ext>
            </a:extLst>
          </p:cNvPr>
          <p:cNvSpPr/>
          <p:nvPr/>
        </p:nvSpPr>
        <p:spPr>
          <a:xfrm>
            <a:off x="843937" y="4677149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4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25;p4">
            <a:extLst>
              <a:ext uri="{FF2B5EF4-FFF2-40B4-BE49-F238E27FC236}">
                <a16:creationId xmlns:a16="http://schemas.microsoft.com/office/drawing/2014/main" id="{5196AA80-638D-487F-983B-0DA60BA9BE05}"/>
              </a:ext>
            </a:extLst>
          </p:cNvPr>
          <p:cNvSpPr/>
          <p:nvPr/>
        </p:nvSpPr>
        <p:spPr>
          <a:xfrm>
            <a:off x="1382780" y="5557018"/>
            <a:ext cx="621790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Создание приложения </a:t>
            </a:r>
            <a:r>
              <a:rPr lang="en-US" sz="1600" b="1" dirty="0" smtClean="0">
                <a:solidFill>
                  <a:srgbClr val="262626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</a:rPr>
              <a:t>Flask</a:t>
            </a:r>
            <a:endParaRPr lang="ru-RU" sz="1600" dirty="0">
              <a:solidFill>
                <a:srgbClr val="262626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sp>
        <p:nvSpPr>
          <p:cNvPr id="59" name="Google Shape;127;p4">
            <a:extLst>
              <a:ext uri="{FF2B5EF4-FFF2-40B4-BE49-F238E27FC236}">
                <a16:creationId xmlns:a16="http://schemas.microsoft.com/office/drawing/2014/main" id="{6CBDF430-C68B-42FA-BC4A-87935642BB35}"/>
              </a:ext>
            </a:extLst>
          </p:cNvPr>
          <p:cNvSpPr/>
          <p:nvPr/>
        </p:nvSpPr>
        <p:spPr>
          <a:xfrm>
            <a:off x="836823" y="5618307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5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CEB208F7-621F-4826-AC02-D9ACF56C2556}"/>
              </a:ext>
            </a:extLst>
          </p:cNvPr>
          <p:cNvGrpSpPr/>
          <p:nvPr/>
        </p:nvGrpSpPr>
        <p:grpSpPr>
          <a:xfrm>
            <a:off x="558782" y="1503622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>
              <a:extLst>
                <a:ext uri="{FF2B5EF4-FFF2-40B4-BE49-F238E27FC236}">
                  <a16:creationId xmlns:a16="http://schemas.microsoft.com/office/drawing/2014/main" id="{C80DFF66-7760-463A-A6E3-7A4A06739A6B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>
              <a:extLst>
                <a:ext uri="{FF2B5EF4-FFF2-40B4-BE49-F238E27FC236}">
                  <a16:creationId xmlns:a16="http://schemas.microsoft.com/office/drawing/2014/main" id="{537A8DBB-64CB-4C54-9816-C8AB9CEF9F83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>
              <a:extLst>
                <a:ext uri="{FF2B5EF4-FFF2-40B4-BE49-F238E27FC236}">
                  <a16:creationId xmlns:a16="http://schemas.microsoft.com/office/drawing/2014/main" id="{5EA94F71-5A4A-461B-84A6-89FA43FE7B61}"/>
                </a:ext>
              </a:extLst>
            </p:cNvPr>
            <p:cNvCxnSpPr>
              <a:cxnSpLocks/>
            </p:cNvCxnSpPr>
            <p:nvPr/>
          </p:nvCxnSpPr>
          <p:spPr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" name="Google Shape;127;p4">
            <a:extLst>
              <a:ext uri="{FF2B5EF4-FFF2-40B4-BE49-F238E27FC236}">
                <a16:creationId xmlns:a16="http://schemas.microsoft.com/office/drawing/2014/main" id="{52F47E68-BBBA-4D50-92F9-0A84552519B8}"/>
              </a:ext>
            </a:extLst>
          </p:cNvPr>
          <p:cNvSpPr/>
          <p:nvPr/>
        </p:nvSpPr>
        <p:spPr>
          <a:xfrm>
            <a:off x="843937" y="1754244"/>
            <a:ext cx="10776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b="1" baseline="30000" dirty="0">
                <a:solidFill>
                  <a:srgbClr val="065CAB"/>
                </a:solidFill>
                <a:latin typeface="+mn-lt"/>
                <a:ea typeface="Arial"/>
                <a:cs typeface="Arial"/>
                <a:sym typeface="Arial"/>
              </a:rPr>
              <a:t>1</a:t>
            </a:r>
            <a:endParaRPr sz="3600" baseline="30000" dirty="0">
              <a:solidFill>
                <a:srgbClr val="065CAB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713" y="1636441"/>
            <a:ext cx="5224117" cy="398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2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A68FC8-8839-4BD0-A8B6-0C8B1924A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3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арактеристики </a:t>
            </a:r>
            <a:r>
              <a:rPr lang="ru-RU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334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Типы данных;</a:t>
            </a:r>
          </a:p>
          <a:p>
            <a:pPr marL="5334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пропусков;</a:t>
            </a:r>
          </a:p>
          <a:p>
            <a:pPr marL="5334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уникальных значений;</a:t>
            </a:r>
          </a:p>
          <a:p>
            <a:pPr marL="5334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Статистическая сводка;</a:t>
            </a:r>
          </a:p>
          <a:p>
            <a:pPr marL="5334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корреляций;</a:t>
            </a:r>
          </a:p>
          <a:p>
            <a:pPr marL="5334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рассеивания значений;</a:t>
            </a:r>
          </a:p>
          <a:p>
            <a:pPr marL="533400" indent="-457200"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Выбросы.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Сводная информаци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Обзор данных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B431A07B-4120-45A8-87F5-FD0B7543B02C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B408C17F-C4A9-45C8-85FF-C29DBCECDC7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1" name="Прямоугольник 58">
              <a:extLst>
                <a:ext uri="{FF2B5EF4-FFF2-40B4-BE49-F238E27FC236}">
                  <a16:creationId xmlns:a16="http://schemas.microsoft.com/office/drawing/2014/main" id="{8A2D04C4-68FF-4B8C-B3A7-621C55C3D8E2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9DDB7652-1549-4D3B-8E35-D14E582606C3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3" name="Рисунок 12"/>
          <p:cNvPicPr/>
          <p:nvPr/>
        </p:nvPicPr>
        <p:blipFill>
          <a:blip r:embed="rId2"/>
          <a:stretch>
            <a:fillRect/>
          </a:stretch>
        </p:blipFill>
        <p:spPr>
          <a:xfrm>
            <a:off x="6337462" y="2455914"/>
            <a:ext cx="5384165" cy="291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52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42A9EF0-C372-49E0-A6DB-C1F10C19AA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idx="4294967295"/>
          </p:nvPr>
        </p:nvSpPr>
        <p:spPr>
          <a:xfrm>
            <a:off x="995363" y="1185863"/>
            <a:ext cx="11196637" cy="584200"/>
          </a:xfrm>
        </p:spPr>
        <p:txBody>
          <a:bodyPr/>
          <a:lstStyle/>
          <a:p>
            <a:pPr marL="76200" indent="0">
              <a:buNone/>
            </a:pPr>
            <a:r>
              <a:rPr lang="ru-RU" dirty="0">
                <a:solidFill>
                  <a:schemeClr val="tx1"/>
                </a:solidFill>
              </a:rPr>
              <a:t>Визуализация корреляции и рассеивания данных</a:t>
            </a:r>
          </a:p>
          <a:p>
            <a:endParaRPr lang="ru-RU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8AC1BDB-9797-4A12-B4FC-ED5D4C2B9CD1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89C13AD3-6AFD-447D-B4AF-345F80DAE2DD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solidFill>
                    <a:schemeClr val="tx1"/>
                  </a:solidFill>
                  <a:latin typeface="ALS Sector Bold" pitchFamily="2" charset="0"/>
                  <a:cs typeface="ALS Sector Bold" pitchFamily="2" charset="0"/>
                </a:rPr>
                <a:t>Анализ данных</a:t>
              </a:r>
              <a:endParaRPr lang="ru-RU" sz="2800" spc="180" dirty="0">
                <a:solidFill>
                  <a:schemeClr val="tx1"/>
                </a:solidFill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22" name="Прямоугольник 58">
              <a:extLst>
                <a:ext uri="{FF2B5EF4-FFF2-40B4-BE49-F238E27FC236}">
                  <a16:creationId xmlns:a16="http://schemas.microsoft.com/office/drawing/2014/main" id="{6B9297EB-1310-4C5F-A390-8C10AE4D1F31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23" name="Прямоугольник 58">
              <a:extLst>
                <a:ext uri="{FF2B5EF4-FFF2-40B4-BE49-F238E27FC236}">
                  <a16:creationId xmlns:a16="http://schemas.microsoft.com/office/drawing/2014/main" id="{2A56CCB7-652F-4E87-98F1-EB2990DFF5A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82" y="1770063"/>
            <a:ext cx="4816257" cy="4465707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844" y="1770063"/>
            <a:ext cx="4478726" cy="446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015" y="1135293"/>
            <a:ext cx="5738357" cy="5319221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7620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взято за основу, синтетические данные – это нецелочисленные значения. Были отобраны только записи, для которых в столбце  «Плотность нашивки» целое число. По полученным данным была составлена карта корреляции. Видно, что на таких данных зависимости уже более выражены. </a:t>
            </a:r>
          </a:p>
          <a:p>
            <a:pPr marL="7620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полученном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далее будем проводить обучение.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555008-558A-4705-ADA6-A99A535D9A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5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F324A62E-A256-4354-8835-CFA3C09136B2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E589737A-BA23-46A0-A36B-BE16171D8E61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solidFill>
                    <a:schemeClr val="tx1"/>
                  </a:solidFill>
                  <a:latin typeface="ALS Sector Bold" pitchFamily="2" charset="0"/>
                  <a:cs typeface="ALS Sector Bold" pitchFamily="2" charset="0"/>
                </a:rPr>
                <a:t>Анализ данных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6" name="Прямоугольник 58">
              <a:extLst>
                <a:ext uri="{FF2B5EF4-FFF2-40B4-BE49-F238E27FC236}">
                  <a16:creationId xmlns:a16="http://schemas.microsoft.com/office/drawing/2014/main" id="{1C3517E3-F6E0-4F52-AEE5-DC80364E562C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7" name="Прямоугольник 58">
              <a:extLst>
                <a:ext uri="{FF2B5EF4-FFF2-40B4-BE49-F238E27FC236}">
                  <a16:creationId xmlns:a16="http://schemas.microsoft.com/office/drawing/2014/main" id="{CEC88DFA-D330-4EAE-893E-A44623A39FD6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3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5508000" cy="4507045"/>
          </a:xfrm>
        </p:spPr>
        <p:txBody>
          <a:bodyPr>
            <a:normAutofit/>
          </a:bodyPr>
          <a:lstStyle/>
          <a:p>
            <a:pPr marL="533400" indent="-457200" algn="just">
              <a:buAutoNum type="arabicPeriod"/>
            </a:pPr>
            <a:r>
              <a:rPr lang="ru-RU" dirty="0" err="1" smtClean="0"/>
              <a:t>LinearRegression</a:t>
            </a:r>
            <a:endParaRPr lang="ru-RU" dirty="0" smtClean="0"/>
          </a:p>
          <a:p>
            <a:pPr marL="533400" indent="-457200" algn="just">
              <a:buAutoNum type="arabicPeriod"/>
            </a:pPr>
            <a:r>
              <a:rPr lang="en-US" sz="2200" dirty="0" err="1" smtClean="0"/>
              <a:t>GammaRegressor</a:t>
            </a:r>
            <a:endParaRPr lang="ru-RU" sz="2200" dirty="0" smtClean="0"/>
          </a:p>
          <a:p>
            <a:pPr marL="533400" indent="-457200" algn="just">
              <a:buAutoNum type="arabicPeriod"/>
            </a:pPr>
            <a:r>
              <a:rPr lang="ru-RU" dirty="0" err="1" smtClean="0"/>
              <a:t>ARDRegression</a:t>
            </a:r>
            <a:endParaRPr lang="ru-RU" dirty="0" smtClean="0"/>
          </a:p>
          <a:p>
            <a:pPr marL="533400" indent="-457200" algn="just">
              <a:buAutoNum type="arabicPeriod"/>
            </a:pPr>
            <a:r>
              <a:rPr lang="ru-RU" dirty="0" err="1" smtClean="0"/>
              <a:t>AdaBoostRegressor</a:t>
            </a:r>
            <a:endParaRPr lang="ru-RU" dirty="0" smtClean="0"/>
          </a:p>
          <a:p>
            <a:pPr marL="533400" indent="-457200" algn="just">
              <a:buAutoNum type="arabicPeriod"/>
            </a:pPr>
            <a:r>
              <a:rPr lang="ru-RU" dirty="0" err="1" smtClean="0"/>
              <a:t>ExtraTreesRegressor</a:t>
            </a:r>
            <a:endParaRPr lang="ru-RU" dirty="0" smtClean="0"/>
          </a:p>
          <a:p>
            <a:pPr marL="533400" indent="-457200" algn="just">
              <a:buAutoNum type="arabicPeriod"/>
            </a:pPr>
            <a:r>
              <a:rPr lang="ru-RU" dirty="0" err="1" smtClean="0"/>
              <a:t>GradientBoostingRegressor</a:t>
            </a:r>
            <a:endParaRPr lang="ru-RU" dirty="0" smtClean="0"/>
          </a:p>
          <a:p>
            <a:pPr marL="533400" indent="-457200" algn="just">
              <a:buAutoNum type="arabicPeriod"/>
            </a:pPr>
            <a:r>
              <a:rPr lang="ru-RU" dirty="0" err="1" smtClean="0"/>
              <a:t>BaggingRegressor</a:t>
            </a:r>
            <a:endParaRPr lang="ru-RU" dirty="0" smtClean="0"/>
          </a:p>
          <a:p>
            <a:pPr marL="533400" indent="-457200" algn="just">
              <a:buAutoNum type="arabicPeriod"/>
            </a:pPr>
            <a:r>
              <a:rPr lang="ru-RU" dirty="0" err="1"/>
              <a:t>CatBoostRegressor</a:t>
            </a:r>
            <a:endParaRPr lang="ru-RU" dirty="0" smtClean="0"/>
          </a:p>
          <a:p>
            <a:pPr marL="533400" indent="-457200" algn="just">
              <a:buAutoNum type="arabicPeriod"/>
            </a:pPr>
            <a:endParaRPr lang="ru-RU" sz="2200" dirty="0" smtClean="0"/>
          </a:p>
          <a:p>
            <a:pPr marL="533400" indent="-457200" algn="just">
              <a:buAutoNum type="arabicPeriod"/>
            </a:pPr>
            <a:endParaRPr lang="ru-RU" sz="2200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оиск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сетке с перекрестной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проверкой,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y1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Подбор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206" y="2185557"/>
            <a:ext cx="6605941" cy="308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7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«Модуль упругости при растяжении, ГПа»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442723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Результат обучения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57" y="2110911"/>
            <a:ext cx="9167654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1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D6C889-48F4-4B26-954C-96F87149FC3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87331" y="1938304"/>
            <a:ext cx="5508000" cy="4507045"/>
          </a:xfrm>
        </p:spPr>
        <p:txBody>
          <a:bodyPr>
            <a:normAutofit/>
          </a:bodyPr>
          <a:lstStyle/>
          <a:p>
            <a:pPr marL="533400" indent="-457200" algn="just">
              <a:buAutoNum type="arabicPeriod"/>
            </a:pPr>
            <a:r>
              <a:rPr lang="ru-RU" dirty="0" err="1" smtClean="0"/>
              <a:t>LinearRegression</a:t>
            </a:r>
            <a:endParaRPr lang="ru-RU" dirty="0" smtClean="0"/>
          </a:p>
          <a:p>
            <a:pPr marL="533400" indent="-457200" algn="just">
              <a:buAutoNum type="arabicPeriod"/>
            </a:pPr>
            <a:r>
              <a:rPr lang="en-US" sz="2200" dirty="0" err="1" smtClean="0"/>
              <a:t>GammaRegressor</a:t>
            </a:r>
            <a:endParaRPr lang="ru-RU" sz="2200" dirty="0" smtClean="0"/>
          </a:p>
          <a:p>
            <a:pPr marL="533400" indent="-457200" algn="just">
              <a:buAutoNum type="arabicPeriod"/>
            </a:pPr>
            <a:r>
              <a:rPr lang="ru-RU" dirty="0" err="1" smtClean="0"/>
              <a:t>ARDRegression</a:t>
            </a:r>
            <a:endParaRPr lang="ru-RU" dirty="0" smtClean="0"/>
          </a:p>
          <a:p>
            <a:pPr marL="533400" indent="-457200" algn="just">
              <a:buAutoNum type="arabicPeriod"/>
            </a:pPr>
            <a:r>
              <a:rPr lang="ru-RU" dirty="0" err="1" smtClean="0"/>
              <a:t>AdaBoostRegressor</a:t>
            </a:r>
            <a:endParaRPr lang="ru-RU" dirty="0" smtClean="0"/>
          </a:p>
          <a:p>
            <a:pPr marL="533400" indent="-457200" algn="just">
              <a:buAutoNum type="arabicPeriod"/>
            </a:pPr>
            <a:r>
              <a:rPr lang="ru-RU" dirty="0" err="1" smtClean="0"/>
              <a:t>ExtraTreesRegressor</a:t>
            </a:r>
            <a:endParaRPr lang="ru-RU" dirty="0" smtClean="0"/>
          </a:p>
          <a:p>
            <a:pPr marL="533400" indent="-457200" algn="just">
              <a:buAutoNum type="arabicPeriod"/>
            </a:pPr>
            <a:r>
              <a:rPr lang="ru-RU" dirty="0" err="1" smtClean="0"/>
              <a:t>GradientBoostingRegressor</a:t>
            </a:r>
            <a:endParaRPr lang="ru-RU" dirty="0" smtClean="0"/>
          </a:p>
          <a:p>
            <a:pPr marL="533400" indent="-457200" algn="just">
              <a:buAutoNum type="arabicPeriod"/>
            </a:pPr>
            <a:r>
              <a:rPr lang="ru-RU" dirty="0" err="1" smtClean="0"/>
              <a:t>BaggingRegressor</a:t>
            </a:r>
            <a:endParaRPr lang="ru-RU" dirty="0" smtClean="0"/>
          </a:p>
          <a:p>
            <a:pPr marL="533400" indent="-457200" algn="just">
              <a:buAutoNum type="arabicPeriod"/>
            </a:pPr>
            <a:r>
              <a:rPr lang="ru-RU" dirty="0" err="1"/>
              <a:t>CatBoostRegressor</a:t>
            </a:r>
            <a:endParaRPr lang="ru-RU" dirty="0" smtClean="0"/>
          </a:p>
          <a:p>
            <a:pPr marL="533400" indent="-457200" algn="just">
              <a:buAutoNum type="arabicPeriod"/>
            </a:pPr>
            <a:endParaRPr lang="ru-RU" sz="2200" dirty="0" smtClean="0"/>
          </a:p>
          <a:p>
            <a:pPr marL="533400" indent="-457200" algn="just">
              <a:buAutoNum type="arabicPeriod"/>
            </a:pPr>
            <a:endParaRPr lang="ru-RU" sz="2200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оиск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гиперпараметров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сетке с перекрестной </a:t>
            </a: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проверкой,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y2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Подбор моделей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42" y="2110911"/>
            <a:ext cx="6546119" cy="315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0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6BD7408-43B6-4862-BD1A-5C98F187C8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D2E8A5C6-F120-492A-B908-124489466D7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«Прочность при растяжении, МПа»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0C9DC557-5581-495D-BB23-B94ADFCDEF50}"/>
              </a:ext>
            </a:extLst>
          </p:cNvPr>
          <p:cNvGrpSpPr/>
          <p:nvPr/>
        </p:nvGrpSpPr>
        <p:grpSpPr>
          <a:xfrm>
            <a:off x="3167880" y="469293"/>
            <a:ext cx="4427238" cy="666000"/>
            <a:chOff x="1476753" y="3499669"/>
            <a:chExt cx="4619247" cy="666000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70003C4-955E-467F-96F1-C68960CDA5F3}"/>
                </a:ext>
              </a:extLst>
            </p:cNvPr>
            <p:cNvSpPr/>
            <p:nvPr/>
          </p:nvSpPr>
          <p:spPr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spc="180" dirty="0" smtClean="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 pitchFamily="2" charset="0"/>
                  <a:cs typeface="ALS Sector Bold" pitchFamily="2" charset="0"/>
                </a:rPr>
                <a:t>Результат обучения</a:t>
              </a:r>
              <a:endParaRPr lang="ru-RU" sz="2800" spc="180" dirty="0">
                <a:latin typeface="ALS Sector Bold" pitchFamily="2" charset="0"/>
                <a:cs typeface="ALS Sector Bold" pitchFamily="2" charset="0"/>
              </a:endParaRPr>
            </a:p>
          </p:txBody>
        </p:sp>
        <p:sp>
          <p:nvSpPr>
            <p:cNvPr id="12" name="Прямоугольник 58">
              <a:extLst>
                <a:ext uri="{FF2B5EF4-FFF2-40B4-BE49-F238E27FC236}">
                  <a16:creationId xmlns:a16="http://schemas.microsoft.com/office/drawing/2014/main" id="{286A3B8D-B315-48AD-9EFB-F044CE30BB70}"/>
                </a:ext>
              </a:extLst>
            </p:cNvPr>
            <p:cNvSpPr/>
            <p:nvPr/>
          </p:nvSpPr>
          <p:spPr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LS Sector Regular" panose="02000000000000000000" pitchFamily="2" charset="0"/>
              </a:endParaRPr>
            </a:p>
          </p:txBody>
        </p:sp>
        <p:sp>
          <p:nvSpPr>
            <p:cNvPr id="13" name="Прямоугольник 58">
              <a:extLst>
                <a:ext uri="{FF2B5EF4-FFF2-40B4-BE49-F238E27FC236}">
                  <a16:creationId xmlns:a16="http://schemas.microsoft.com/office/drawing/2014/main" id="{DF012F52-6F76-4D9F-8DB5-627F1CB1104A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rgbClr val="065CAB"/>
                </a:solidFill>
                <a:latin typeface="ALS Sector Regular" panose="02000000000000000000" pitchFamily="2" charset="0"/>
              </a:endParaRPr>
            </a:p>
          </p:txBody>
        </p:sp>
      </p:grp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99" y="2110911"/>
            <a:ext cx="9266723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 dir="vert"/>
      </p:transition>
    </mc:Choice>
    <mc:Fallback xmlns="">
      <p:transition spd="slow">
        <p:checker dir="vert"/>
      </p:transition>
    </mc:Fallback>
  </mc:AlternateContent>
</p:sld>
</file>

<file path=ppt/theme/theme1.xml><?xml version="1.0" encoding="utf-8"?>
<a:theme xmlns:a="http://schemas.openxmlformats.org/drawing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"/>
        <a:cs typeface=""/>
      </a:majorFont>
      <a:minorFont>
        <a:latin typeface="ALS Sector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300" dirty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</TotalTime>
  <Words>256</Words>
  <Application>Microsoft Office PowerPoint</Application>
  <PresentationFormat>Широкоэкранный</PresentationFormat>
  <Paragraphs>78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Roboto Black</vt:lpstr>
      <vt:lpstr>Times New Roman</vt:lpstr>
      <vt:lpstr>ALS Sector Bold</vt:lpstr>
      <vt:lpstr>Noto Sans Symbols</vt:lpstr>
      <vt:lpstr>ALS Sector Regular</vt:lpstr>
      <vt:lpstr>Open Sans</vt:lpstr>
      <vt:lpstr>Arial</vt:lpstr>
      <vt:lpstr>If,kjyVUNE_28012021</vt:lpstr>
      <vt:lpstr>Прогнозирование конечных свойств новых материалов (композиционных материалов)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>Владимир</cp:lastModifiedBy>
  <cp:revision>111</cp:revision>
  <dcterms:created xsi:type="dcterms:W3CDTF">2021-02-24T09:03:25Z</dcterms:created>
  <dcterms:modified xsi:type="dcterms:W3CDTF">2025-05-29T20:27:35Z</dcterms:modified>
</cp:coreProperties>
</file>