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103458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1F24F-3721-4B87-B119-79FD17708ABA}"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427820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171008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887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202852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204731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3967556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2725840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95737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36096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86135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1F24F-3721-4B87-B119-79FD17708ABA}"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416334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1F24F-3721-4B87-B119-79FD17708ABA}" type="datetimeFigureOut">
              <a:rPr lang="en-US" smtClean="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130184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337895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106906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C1F24F-3721-4B87-B119-79FD17708ABA}" type="datetimeFigureOut">
              <a:rPr lang="en-US" smtClean="0"/>
              <a:t>10/20/2024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181636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1F24F-3721-4B87-B119-79FD17708ABA}"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22C94-EB79-466D-964A-B4D39078A3FD}" type="slidenum">
              <a:rPr lang="en-US" smtClean="0"/>
              <a:t>‹#›</a:t>
            </a:fld>
            <a:endParaRPr lang="en-US"/>
          </a:p>
        </p:txBody>
      </p:sp>
    </p:spTree>
    <p:extLst>
      <p:ext uri="{BB962C8B-B14F-4D97-AF65-F5344CB8AC3E}">
        <p14:creationId xmlns:p14="http://schemas.microsoft.com/office/powerpoint/2010/main" val="239859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C1F24F-3721-4B87-B119-79FD17708ABA}" type="datetimeFigureOut">
              <a:rPr lang="en-US" smtClean="0"/>
              <a:t>10/20/2024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A22C94-EB79-466D-964A-B4D39078A3FD}" type="slidenum">
              <a:rPr lang="en-US" smtClean="0"/>
              <a:t>‹#›</a:t>
            </a:fld>
            <a:endParaRPr lang="en-US"/>
          </a:p>
        </p:txBody>
      </p:sp>
    </p:spTree>
    <p:extLst>
      <p:ext uri="{BB962C8B-B14F-4D97-AF65-F5344CB8AC3E}">
        <p14:creationId xmlns:p14="http://schemas.microsoft.com/office/powerpoint/2010/main" val="2890338817"/>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6CEC-47E0-3F45-8608-1FA9151B786C}"/>
              </a:ext>
            </a:extLst>
          </p:cNvPr>
          <p:cNvSpPr>
            <a:spLocks noGrp="1"/>
          </p:cNvSpPr>
          <p:nvPr>
            <p:ph type="ctrTitle"/>
          </p:nvPr>
        </p:nvSpPr>
        <p:spPr/>
        <p:txBody>
          <a:bodyPr>
            <a:normAutofit fontScale="90000"/>
          </a:bodyPr>
          <a:lstStyle/>
          <a:p>
            <a:r>
              <a:rPr lang="en-US" dirty="0"/>
              <a:t>"Exploring the Relationship Between Mental Health Emergencies and Suicide Rates"</a:t>
            </a:r>
          </a:p>
        </p:txBody>
      </p:sp>
      <p:sp>
        <p:nvSpPr>
          <p:cNvPr id="3" name="Subtitle 2">
            <a:extLst>
              <a:ext uri="{FF2B5EF4-FFF2-40B4-BE49-F238E27FC236}">
                <a16:creationId xmlns:a16="http://schemas.microsoft.com/office/drawing/2014/main" id="{506F7313-6D81-E980-43F5-D8D829717D5C}"/>
              </a:ext>
            </a:extLst>
          </p:cNvPr>
          <p:cNvSpPr>
            <a:spLocks noGrp="1"/>
          </p:cNvSpPr>
          <p:nvPr>
            <p:ph type="subTitle" idx="1"/>
          </p:nvPr>
        </p:nvSpPr>
        <p:spPr/>
        <p:txBody>
          <a:bodyPr/>
          <a:lstStyle/>
          <a:p>
            <a:r>
              <a:rPr lang="en-US" dirty="0"/>
              <a:t>Vineet Mehta</a:t>
            </a:r>
          </a:p>
        </p:txBody>
      </p:sp>
    </p:spTree>
    <p:extLst>
      <p:ext uri="{BB962C8B-B14F-4D97-AF65-F5344CB8AC3E}">
        <p14:creationId xmlns:p14="http://schemas.microsoft.com/office/powerpoint/2010/main" val="158097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64E8B-8E65-893D-805C-B094ABE719B9}"/>
              </a:ext>
            </a:extLst>
          </p:cNvPr>
          <p:cNvSpPr>
            <a:spLocks noGrp="1"/>
          </p:cNvSpPr>
          <p:nvPr>
            <p:ph type="title"/>
          </p:nvPr>
        </p:nvSpPr>
        <p:spPr/>
        <p:txBody>
          <a:bodyPr/>
          <a:lstStyle/>
          <a:p>
            <a:r>
              <a:rPr lang="en-US" dirty="0"/>
              <a:t>Final Thought</a:t>
            </a:r>
          </a:p>
        </p:txBody>
      </p:sp>
      <p:sp>
        <p:nvSpPr>
          <p:cNvPr id="3" name="Content Placeholder 2">
            <a:extLst>
              <a:ext uri="{FF2B5EF4-FFF2-40B4-BE49-F238E27FC236}">
                <a16:creationId xmlns:a16="http://schemas.microsoft.com/office/drawing/2014/main" id="{85826A1E-821C-942E-429B-F365778C4A9F}"/>
              </a:ext>
            </a:extLst>
          </p:cNvPr>
          <p:cNvSpPr>
            <a:spLocks noGrp="1"/>
          </p:cNvSpPr>
          <p:nvPr>
            <p:ph idx="1"/>
          </p:nvPr>
        </p:nvSpPr>
        <p:spPr/>
        <p:txBody>
          <a:bodyPr/>
          <a:lstStyle/>
          <a:p>
            <a:pPr marL="0" indent="0">
              <a:lnSpc>
                <a:spcPct val="150000"/>
              </a:lnSpc>
              <a:buNone/>
            </a:pPr>
            <a:r>
              <a:rPr lang="en-US" b="1" dirty="0"/>
              <a:t>Call to Action:</a:t>
            </a:r>
            <a:r>
              <a:rPr lang="en-US" dirty="0"/>
              <a:t> Mental health and suicide prevention require a holistic approach that includes policy changes, community engagement, and continuous research. By identifying the complex factors that drive both mental health crises and suicides, public health stakeholders can design more effective interventions aimed at improving overall mental wellness.</a:t>
            </a:r>
          </a:p>
        </p:txBody>
      </p:sp>
    </p:spTree>
    <p:extLst>
      <p:ext uri="{BB962C8B-B14F-4D97-AF65-F5344CB8AC3E}">
        <p14:creationId xmlns:p14="http://schemas.microsoft.com/office/powerpoint/2010/main" val="300744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7B2-C7B6-E0F8-3EAE-5C2C0CEFD22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A03F5DE5-3FD2-FEE3-160C-34D2F5212B6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082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EB1C-F774-CC7D-15A8-3E5C1FEF2C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A93243-DA50-71C5-0B1E-854241203183}"/>
              </a:ext>
            </a:extLst>
          </p:cNvPr>
          <p:cNvSpPr>
            <a:spLocks noGrp="1"/>
          </p:cNvSpPr>
          <p:nvPr>
            <p:ph idx="1"/>
          </p:nvPr>
        </p:nvSpPr>
        <p:spPr/>
        <p:txBody>
          <a:bodyPr/>
          <a:lstStyle/>
          <a:p>
            <a:pPr marL="0" indent="0">
              <a:buNone/>
            </a:pPr>
            <a:r>
              <a:rPr lang="en-US" dirty="0"/>
              <a:t>The rise in mental health issues and suicide rates in the U.S. has become a major public health concern. Understanding the relationship between these two factors is critical for developing effective interventions.</a:t>
            </a:r>
          </a:p>
          <a:p>
            <a:pPr>
              <a:buFont typeface="Arial" panose="020B0604020202020204" pitchFamily="34" charset="0"/>
              <a:buChar char="•"/>
            </a:pPr>
            <a:r>
              <a:rPr lang="en-US" b="1" dirty="0"/>
              <a:t>Objectives:</a:t>
            </a:r>
          </a:p>
          <a:p>
            <a:pPr lvl="1"/>
            <a:r>
              <a:rPr lang="en-US" dirty="0"/>
              <a:t>Analyze trends in mental health ED visits and suicide rates.</a:t>
            </a:r>
          </a:p>
          <a:p>
            <a:pPr lvl="1"/>
            <a:r>
              <a:rPr lang="en-US" dirty="0"/>
              <a:t>Assess the correlation between the two variables.</a:t>
            </a:r>
          </a:p>
          <a:p>
            <a:pPr lvl="1"/>
            <a:r>
              <a:rPr lang="en-US" dirty="0"/>
              <a:t>Evaluate predictive power using linear regression models.</a:t>
            </a:r>
          </a:p>
          <a:p>
            <a:pPr marL="0" indent="0">
              <a:buNone/>
            </a:pPr>
            <a:endParaRPr lang="en-US" dirty="0"/>
          </a:p>
        </p:txBody>
      </p:sp>
    </p:spTree>
    <p:extLst>
      <p:ext uri="{BB962C8B-B14F-4D97-AF65-F5344CB8AC3E}">
        <p14:creationId xmlns:p14="http://schemas.microsoft.com/office/powerpoint/2010/main" val="122736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1DEF-DDDA-A691-4075-78FFEA29DF02}"/>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D91689A7-2E3E-F279-32F5-910B4DEBEF76}"/>
              </a:ext>
            </a:extLst>
          </p:cNvPr>
          <p:cNvSpPr>
            <a:spLocks noGrp="1"/>
          </p:cNvSpPr>
          <p:nvPr>
            <p:ph idx="1"/>
          </p:nvPr>
        </p:nvSpPr>
        <p:spPr/>
        <p:txBody>
          <a:bodyPr/>
          <a:lstStyle/>
          <a:p>
            <a:r>
              <a:rPr lang="en-US" dirty="0"/>
              <a:t>Mental Health ED Visits (2008-2017):</a:t>
            </a:r>
          </a:p>
          <a:p>
            <a:pPr lvl="1"/>
            <a:r>
              <a:rPr lang="en-US" dirty="0"/>
              <a:t>Data Source: SHIP records</a:t>
            </a:r>
          </a:p>
          <a:p>
            <a:pPr lvl="1"/>
            <a:r>
              <a:rPr lang="en-US" dirty="0"/>
              <a:t>Represents total annual ED visits related to mental health.</a:t>
            </a:r>
          </a:p>
          <a:p>
            <a:r>
              <a:rPr lang="en-US" dirty="0"/>
              <a:t>Suicide Rates (2000-Present):</a:t>
            </a:r>
          </a:p>
          <a:p>
            <a:pPr lvl="1"/>
            <a:r>
              <a:rPr lang="en-US" dirty="0"/>
              <a:t>Data Source: National datasets</a:t>
            </a:r>
          </a:p>
          <a:p>
            <a:pPr lvl="1"/>
            <a:r>
              <a:rPr lang="en-US" dirty="0"/>
              <a:t>Includes annual age-adjusted suicide rates per 100,000 people in the U.S.</a:t>
            </a:r>
          </a:p>
        </p:txBody>
      </p:sp>
    </p:spTree>
    <p:extLst>
      <p:ext uri="{BB962C8B-B14F-4D97-AF65-F5344CB8AC3E}">
        <p14:creationId xmlns:p14="http://schemas.microsoft.com/office/powerpoint/2010/main" val="426591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72FD-CC01-8AD5-1DB3-D7E5C31CF271}"/>
              </a:ext>
            </a:extLst>
          </p:cNvPr>
          <p:cNvSpPr>
            <a:spLocks noGrp="1"/>
          </p:cNvSpPr>
          <p:nvPr>
            <p:ph type="title"/>
          </p:nvPr>
        </p:nvSpPr>
        <p:spPr>
          <a:xfrm>
            <a:off x="648930" y="629266"/>
            <a:ext cx="9252154" cy="1223983"/>
          </a:xfrm>
        </p:spPr>
        <p:txBody>
          <a:bodyPr>
            <a:normAutofit/>
          </a:bodyPr>
          <a:lstStyle/>
          <a:p>
            <a:r>
              <a:rPr lang="en-US" dirty="0"/>
              <a:t>Trend Analysis of Suicide Rates</a:t>
            </a:r>
          </a:p>
        </p:txBody>
      </p:sp>
      <p:sp>
        <p:nvSpPr>
          <p:cNvPr id="9" name="Content Placeholder 8">
            <a:extLst>
              <a:ext uri="{FF2B5EF4-FFF2-40B4-BE49-F238E27FC236}">
                <a16:creationId xmlns:a16="http://schemas.microsoft.com/office/drawing/2014/main" id="{369500F1-6CED-241D-6599-217B514B2D1B}"/>
              </a:ext>
            </a:extLst>
          </p:cNvPr>
          <p:cNvSpPr>
            <a:spLocks noGrp="1"/>
          </p:cNvSpPr>
          <p:nvPr>
            <p:ph idx="1"/>
          </p:nvPr>
        </p:nvSpPr>
        <p:spPr>
          <a:xfrm>
            <a:off x="1103311" y="2052214"/>
            <a:ext cx="4338409" cy="4196185"/>
          </a:xfrm>
        </p:spPr>
        <p:txBody>
          <a:bodyPr>
            <a:normAutofit/>
          </a:bodyPr>
          <a:lstStyle/>
          <a:p>
            <a:r>
              <a:rPr lang="en-US"/>
              <a:t>Suicide rates exhibit fluctuations from 2000 to the present, with some periods of increase followed by decreases.</a:t>
            </a:r>
          </a:p>
          <a:p>
            <a:r>
              <a:rPr lang="en-US"/>
              <a:t>Peaks may align with economic downturns or societal challenges, while declines could reflect successful prevention strategies</a:t>
            </a:r>
          </a:p>
        </p:txBody>
      </p:sp>
      <p:pic>
        <p:nvPicPr>
          <p:cNvPr id="5" name="Content Placeholder 4" descr="A graph with blue lines&#10;&#10;Description automatically generated">
            <a:extLst>
              <a:ext uri="{FF2B5EF4-FFF2-40B4-BE49-F238E27FC236}">
                <a16:creationId xmlns:a16="http://schemas.microsoft.com/office/drawing/2014/main" id="{A1C1E5E3-61EE-CB43-4BCE-C0060E4BB2A7}"/>
              </a:ext>
            </a:extLst>
          </p:cNvPr>
          <p:cNvPicPr>
            <a:picLocks noChangeAspect="1"/>
          </p:cNvPicPr>
          <p:nvPr/>
        </p:nvPicPr>
        <p:blipFill>
          <a:blip r:embed="rId3"/>
          <a:stretch>
            <a:fillRect/>
          </a:stretch>
        </p:blipFill>
        <p:spPr>
          <a:xfrm>
            <a:off x="6091916" y="2467116"/>
            <a:ext cx="5451627" cy="336637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82287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D0C6-AF95-D38A-EC5A-0979E5CD34E4}"/>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sz="4200" b="0" i="0" kern="1200" dirty="0">
                <a:solidFill>
                  <a:schemeClr val="tx2"/>
                </a:solidFill>
                <a:latin typeface="+mj-lt"/>
                <a:ea typeface="+mj-ea"/>
                <a:cs typeface="+mj-cs"/>
              </a:rPr>
              <a:t>Trend Analysis of Suicide Rates</a:t>
            </a:r>
          </a:p>
        </p:txBody>
      </p:sp>
      <p:pic>
        <p:nvPicPr>
          <p:cNvPr id="5" name="Content Placeholder 4">
            <a:extLst>
              <a:ext uri="{FF2B5EF4-FFF2-40B4-BE49-F238E27FC236}">
                <a16:creationId xmlns:a16="http://schemas.microsoft.com/office/drawing/2014/main" id="{20F1D2DF-8D2E-8EB7-D060-2ECBB69EABAF}"/>
              </a:ext>
            </a:extLst>
          </p:cNvPr>
          <p:cNvPicPr>
            <a:picLocks noGrp="1" noChangeAspect="1"/>
          </p:cNvPicPr>
          <p:nvPr>
            <p:ph idx="1"/>
          </p:nvPr>
        </p:nvPicPr>
        <p:blipFill>
          <a:blip r:embed="rId3"/>
          <a:stretch>
            <a:fillRect/>
          </a:stretch>
        </p:blipFill>
        <p:spPr>
          <a:xfrm>
            <a:off x="636915" y="2467116"/>
            <a:ext cx="5451627" cy="3366378"/>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D3E52133-B1C9-80CE-713D-FE20BEEA55C4}"/>
              </a:ext>
            </a:extLst>
          </p:cNvPr>
          <p:cNvSpPr>
            <a:spLocks noGrp="1"/>
          </p:cNvSpPr>
          <p:nvPr>
            <p:ph type="body" sz="half" idx="2"/>
          </p:nvPr>
        </p:nvSpPr>
        <p:spPr>
          <a:xfrm>
            <a:off x="6575729" y="2052214"/>
            <a:ext cx="4415293" cy="4196185"/>
          </a:xfrm>
        </p:spPr>
        <p:txBody>
          <a:bodyPr vert="horz" lIns="91440" tIns="45720" rIns="91440" bIns="45720" rtlCol="0">
            <a:normAutofit/>
          </a:bodyPr>
          <a:lstStyle/>
          <a:p>
            <a:pPr>
              <a:buFont typeface="Wingdings 3" charset="2"/>
              <a:buChar char=""/>
            </a:pPr>
            <a:r>
              <a:rPr lang="en-US" sz="1800" dirty="0"/>
              <a:t>Suicide rates exhibit fluctuations from 2000 to the present, with some periods of increase followed by decreases.</a:t>
            </a:r>
          </a:p>
          <a:p>
            <a:pPr>
              <a:buFont typeface="Wingdings 3" charset="2"/>
              <a:buChar char=""/>
            </a:pPr>
            <a:r>
              <a:rPr lang="en-US" sz="1800" dirty="0"/>
              <a:t>Peaks may align with economic downturns or societal challenges, while declines could reflect successful prevention strategies.</a:t>
            </a:r>
          </a:p>
        </p:txBody>
      </p:sp>
    </p:spTree>
    <p:extLst>
      <p:ext uri="{BB962C8B-B14F-4D97-AF65-F5344CB8AC3E}">
        <p14:creationId xmlns:p14="http://schemas.microsoft.com/office/powerpoint/2010/main" val="186354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5" name="Picture 2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2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A9CDD76-5705-89E4-813B-8F7D0D25B646}"/>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0" i="0" kern="1200" dirty="0">
                <a:solidFill>
                  <a:schemeClr val="tx2"/>
                </a:solidFill>
                <a:latin typeface="+mj-lt"/>
                <a:ea typeface="+mj-ea"/>
                <a:cs typeface="+mj-cs"/>
              </a:rPr>
              <a:t>Correlation between Mental Health Visits and Suicide Rates</a:t>
            </a:r>
          </a:p>
        </p:txBody>
      </p:sp>
      <p:pic>
        <p:nvPicPr>
          <p:cNvPr id="5" name="Content Placeholder 4">
            <a:extLst>
              <a:ext uri="{FF2B5EF4-FFF2-40B4-BE49-F238E27FC236}">
                <a16:creationId xmlns:a16="http://schemas.microsoft.com/office/drawing/2014/main" id="{A745C8E3-E4DC-08A2-F47D-327829553C1B}"/>
              </a:ext>
            </a:extLst>
          </p:cNvPr>
          <p:cNvPicPr>
            <a:picLocks noGrp="1" noChangeAspect="1"/>
          </p:cNvPicPr>
          <p:nvPr>
            <p:ph idx="1"/>
          </p:nvPr>
        </p:nvPicPr>
        <p:blipFill>
          <a:blip r:embed="rId7"/>
          <a:stretch>
            <a:fillRect/>
          </a:stretch>
        </p:blipFill>
        <p:spPr>
          <a:xfrm>
            <a:off x="636915" y="2467116"/>
            <a:ext cx="5451627" cy="3366378"/>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77329D3D-4AB8-B6B8-EE4D-4328AB72B0FD}"/>
              </a:ext>
            </a:extLst>
          </p:cNvPr>
          <p:cNvSpPr>
            <a:spLocks noGrp="1"/>
          </p:cNvSpPr>
          <p:nvPr>
            <p:ph type="body" sz="half" idx="2"/>
          </p:nvPr>
        </p:nvSpPr>
        <p:spPr>
          <a:xfrm>
            <a:off x="6575729" y="2052214"/>
            <a:ext cx="4415293" cy="4196185"/>
          </a:xfrm>
        </p:spPr>
        <p:txBody>
          <a:bodyPr vert="horz" lIns="91440" tIns="45720" rIns="91440" bIns="45720" rtlCol="0">
            <a:normAutofit/>
          </a:bodyPr>
          <a:lstStyle/>
          <a:p>
            <a:pPr>
              <a:buFont typeface="Wingdings 3" charset="2"/>
              <a:buChar char=""/>
            </a:pPr>
            <a:r>
              <a:rPr lang="en-US" sz="2400" dirty="0">
                <a:effectLst/>
              </a:rPr>
              <a:t>Points clustered upward along the linear fit line suggest that as mental health visits increase, suicide rates also tend to increase.</a:t>
            </a:r>
            <a:endParaRPr lang="en-US" sz="2400" dirty="0"/>
          </a:p>
        </p:txBody>
      </p:sp>
    </p:spTree>
    <p:extLst>
      <p:ext uri="{BB962C8B-B14F-4D97-AF65-F5344CB8AC3E}">
        <p14:creationId xmlns:p14="http://schemas.microsoft.com/office/powerpoint/2010/main" val="51108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F40A39F-3EBF-3C5C-5FB3-A7FF80A27943}"/>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300" b="0" i="0" kern="1200" dirty="0">
                <a:solidFill>
                  <a:schemeClr val="tx2"/>
                </a:solidFill>
                <a:latin typeface="+mj-lt"/>
                <a:ea typeface="+mj-ea"/>
                <a:cs typeface="+mj-cs"/>
              </a:rPr>
              <a:t>Linear regression model predicting suicide rates based on mental health ED visits</a:t>
            </a:r>
          </a:p>
        </p:txBody>
      </p:sp>
      <p:pic>
        <p:nvPicPr>
          <p:cNvPr id="6" name="Content Placeholder 5">
            <a:extLst>
              <a:ext uri="{FF2B5EF4-FFF2-40B4-BE49-F238E27FC236}">
                <a16:creationId xmlns:a16="http://schemas.microsoft.com/office/drawing/2014/main" id="{9D23D9A6-9602-278E-2002-7486EBDE534E}"/>
              </a:ext>
            </a:extLst>
          </p:cNvPr>
          <p:cNvPicPr>
            <a:picLocks noGrp="1" noChangeAspect="1"/>
          </p:cNvPicPr>
          <p:nvPr>
            <p:ph idx="1"/>
          </p:nvPr>
        </p:nvPicPr>
        <p:blipFill>
          <a:blip r:embed="rId7"/>
          <a:stretch>
            <a:fillRect/>
          </a:stretch>
        </p:blipFill>
        <p:spPr>
          <a:xfrm>
            <a:off x="197907" y="2184431"/>
            <a:ext cx="6123538" cy="3781283"/>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0B030EAC-6DD5-06FC-401B-136D70E0336B}"/>
              </a:ext>
            </a:extLst>
          </p:cNvPr>
          <p:cNvSpPr>
            <a:spLocks noGrp="1"/>
          </p:cNvSpPr>
          <p:nvPr>
            <p:ph type="body" sz="half" idx="2"/>
          </p:nvPr>
        </p:nvSpPr>
        <p:spPr>
          <a:xfrm>
            <a:off x="6575729" y="2052214"/>
            <a:ext cx="4415293" cy="4196185"/>
          </a:xfrm>
        </p:spPr>
        <p:txBody>
          <a:bodyPr vert="horz" lIns="91440" tIns="45720" rIns="91440" bIns="45720" rtlCol="0">
            <a:normAutofit/>
          </a:bodyPr>
          <a:lstStyle/>
          <a:p>
            <a:pPr>
              <a:buFont typeface="Wingdings 3" charset="2"/>
              <a:buChar char=""/>
            </a:pPr>
            <a:r>
              <a:rPr lang="en-US" sz="1800" dirty="0"/>
              <a:t>While the linear model provides a general understanding, the presence of outliers or variability in the residuals indicates that other factors (e.g., economic downturns, policy changes, social factors) could also play a significant role in influencing suicide rates.</a:t>
            </a:r>
          </a:p>
        </p:txBody>
      </p:sp>
    </p:spTree>
    <p:extLst>
      <p:ext uri="{BB962C8B-B14F-4D97-AF65-F5344CB8AC3E}">
        <p14:creationId xmlns:p14="http://schemas.microsoft.com/office/powerpoint/2010/main" val="9005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F5B1-9AF6-66FA-7B58-D51C3A4E605E}"/>
              </a:ext>
            </a:extLst>
          </p:cNvPr>
          <p:cNvSpPr>
            <a:spLocks noGrp="1"/>
          </p:cNvSpPr>
          <p:nvPr>
            <p:ph type="title"/>
          </p:nvPr>
        </p:nvSpPr>
        <p:spPr/>
        <p:txBody>
          <a:bodyPr/>
          <a:lstStyle/>
          <a:p>
            <a:r>
              <a:rPr lang="en-US" sz="4800" dirty="0"/>
              <a:t>Conclusion</a:t>
            </a:r>
          </a:p>
        </p:txBody>
      </p:sp>
      <p:sp>
        <p:nvSpPr>
          <p:cNvPr id="3" name="Content Placeholder 2">
            <a:extLst>
              <a:ext uri="{FF2B5EF4-FFF2-40B4-BE49-F238E27FC236}">
                <a16:creationId xmlns:a16="http://schemas.microsoft.com/office/drawing/2014/main" id="{B44C3EB2-3E8A-FDB4-319F-716CA3CE34A5}"/>
              </a:ext>
            </a:extLst>
          </p:cNvPr>
          <p:cNvSpPr>
            <a:spLocks noGrp="1"/>
          </p:cNvSpPr>
          <p:nvPr>
            <p:ph idx="1"/>
          </p:nvPr>
        </p:nvSpPr>
        <p:spPr/>
        <p:txBody>
          <a:bodyPr>
            <a:normAutofit/>
          </a:bodyPr>
          <a:lstStyle/>
          <a:p>
            <a:r>
              <a:rPr lang="en-US" sz="3200" dirty="0"/>
              <a:t>Mental Health ED Visits</a:t>
            </a:r>
          </a:p>
          <a:p>
            <a:r>
              <a:rPr lang="en-US" sz="3200" b="1" dirty="0"/>
              <a:t>Suicide Rates</a:t>
            </a:r>
          </a:p>
          <a:p>
            <a:r>
              <a:rPr lang="en-US" sz="3200" dirty="0"/>
              <a:t>Correlation</a:t>
            </a:r>
            <a:endParaRPr lang="en-US" sz="3200" b="1" dirty="0"/>
          </a:p>
          <a:p>
            <a:r>
              <a:rPr lang="en-US" sz="3200" dirty="0"/>
              <a:t>Predictive Power</a:t>
            </a:r>
          </a:p>
        </p:txBody>
      </p:sp>
    </p:spTree>
    <p:extLst>
      <p:ext uri="{BB962C8B-B14F-4D97-AF65-F5344CB8AC3E}">
        <p14:creationId xmlns:p14="http://schemas.microsoft.com/office/powerpoint/2010/main" val="312907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FE20-2626-1C00-0A19-66036BBCBF3F}"/>
              </a:ext>
            </a:extLst>
          </p:cNvPr>
          <p:cNvSpPr>
            <a:spLocks noGrp="1"/>
          </p:cNvSpPr>
          <p:nvPr>
            <p:ph type="title"/>
          </p:nvPr>
        </p:nvSpPr>
        <p:spPr/>
        <p:txBody>
          <a:bodyPr/>
          <a:lstStyle/>
          <a:p>
            <a:r>
              <a:rPr lang="en-US" sz="4800" dirty="0"/>
              <a:t>Broader Implications</a:t>
            </a:r>
          </a:p>
        </p:txBody>
      </p:sp>
      <p:sp>
        <p:nvSpPr>
          <p:cNvPr id="3" name="Content Placeholder 2">
            <a:extLst>
              <a:ext uri="{FF2B5EF4-FFF2-40B4-BE49-F238E27FC236}">
                <a16:creationId xmlns:a16="http://schemas.microsoft.com/office/drawing/2014/main" id="{1284EE5D-B530-10C4-3F95-30FFEB7F6413}"/>
              </a:ext>
            </a:extLst>
          </p:cNvPr>
          <p:cNvSpPr>
            <a:spLocks noGrp="1"/>
          </p:cNvSpPr>
          <p:nvPr>
            <p:ph idx="1"/>
          </p:nvPr>
        </p:nvSpPr>
        <p:spPr/>
        <p:txBody>
          <a:bodyPr/>
          <a:lstStyle/>
          <a:p>
            <a:pPr>
              <a:lnSpc>
                <a:spcPct val="200000"/>
              </a:lnSpc>
            </a:pPr>
            <a:r>
              <a:rPr lang="en-US" sz="3200" dirty="0"/>
              <a:t>Policy Implications</a:t>
            </a:r>
          </a:p>
          <a:p>
            <a:pPr>
              <a:lnSpc>
                <a:spcPct val="200000"/>
              </a:lnSpc>
            </a:pPr>
            <a:r>
              <a:rPr lang="en-US" sz="3200" dirty="0"/>
              <a:t>Future Research</a:t>
            </a:r>
          </a:p>
          <a:p>
            <a:pPr>
              <a:lnSpc>
                <a:spcPct val="200000"/>
              </a:lnSpc>
            </a:pPr>
            <a:r>
              <a:rPr lang="en-US" sz="3200" dirty="0"/>
              <a:t>Public Awareness &amp; Education</a:t>
            </a:r>
          </a:p>
          <a:p>
            <a:endParaRPr lang="en-US" dirty="0"/>
          </a:p>
        </p:txBody>
      </p:sp>
    </p:spTree>
    <p:extLst>
      <p:ext uri="{BB962C8B-B14F-4D97-AF65-F5344CB8AC3E}">
        <p14:creationId xmlns:p14="http://schemas.microsoft.com/office/powerpoint/2010/main" val="14064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TotalTime>
  <Words>380</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"Exploring the Relationship Between Mental Health Emergencies and Suicide Rates"</vt:lpstr>
      <vt:lpstr>Introduction</vt:lpstr>
      <vt:lpstr>Data Overview</vt:lpstr>
      <vt:lpstr>Trend Analysis of Suicide Rates</vt:lpstr>
      <vt:lpstr>Trend Analysis of Suicide Rates</vt:lpstr>
      <vt:lpstr>Correlation between Mental Health Visits and Suicide Rates</vt:lpstr>
      <vt:lpstr>Linear regression model predicting suicide rates based on mental health ED visits</vt:lpstr>
      <vt:lpstr>Conclusion</vt:lpstr>
      <vt:lpstr>Broader Implications</vt:lpstr>
      <vt:lpstr>Final Thought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vineet mehta</dc:creator>
  <cp:lastModifiedBy>vineet mehta</cp:lastModifiedBy>
  <cp:revision>7</cp:revision>
  <dcterms:created xsi:type="dcterms:W3CDTF">2024-10-20T03:46:54Z</dcterms:created>
  <dcterms:modified xsi:type="dcterms:W3CDTF">2024-10-20T16:45:40Z</dcterms:modified>
</cp:coreProperties>
</file>