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D9746A1-E2A6-4459-83FA-D332C262F41E}" type="datetimeFigureOut">
              <a:rPr lang="en-US" smtClean="0"/>
              <a:t>9/23/2024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29669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746A1-E2A6-4459-83FA-D332C262F41E}"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29324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9746A1-E2A6-4459-83FA-D332C262F41E}"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2076654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9746A1-E2A6-4459-83FA-D332C262F41E}"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870667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746A1-E2A6-4459-83FA-D332C262F41E}"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1788533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D9746A1-E2A6-4459-83FA-D332C262F41E}"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3893666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D9746A1-E2A6-4459-83FA-D332C262F41E}" type="datetimeFigureOut">
              <a:rPr lang="en-US" smtClean="0"/>
              <a:t>9/23/2024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2545863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D9746A1-E2A6-4459-83FA-D332C262F41E}"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205725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D9746A1-E2A6-4459-83FA-D332C262F41E}"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121097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746A1-E2A6-4459-83FA-D332C262F41E}"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56597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746A1-E2A6-4459-83FA-D332C262F41E}"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85032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9746A1-E2A6-4459-83FA-D332C262F41E}"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37350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9746A1-E2A6-4459-83FA-D332C262F41E}"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133590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9746A1-E2A6-4459-83FA-D332C262F41E}"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1568027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746A1-E2A6-4459-83FA-D332C262F41E}"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220907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746A1-E2A6-4459-83FA-D332C262F41E}"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25076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746A1-E2A6-4459-83FA-D332C262F41E}"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EE4EDB3-9DC0-4083-AA85-BEE0518C562E}" type="slidenum">
              <a:rPr lang="en-US" smtClean="0"/>
              <a:t>‹#›</a:t>
            </a:fld>
            <a:endParaRPr lang="en-US"/>
          </a:p>
        </p:txBody>
      </p:sp>
    </p:spTree>
    <p:extLst>
      <p:ext uri="{BB962C8B-B14F-4D97-AF65-F5344CB8AC3E}">
        <p14:creationId xmlns:p14="http://schemas.microsoft.com/office/powerpoint/2010/main" val="137121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D9746A1-E2A6-4459-83FA-D332C262F41E}" type="datetimeFigureOut">
              <a:rPr lang="en-US" smtClean="0"/>
              <a:t>9/23/2024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EE4EDB3-9DC0-4083-AA85-BEE0518C562E}" type="slidenum">
              <a:rPr lang="en-US" smtClean="0"/>
              <a:t>‹#›</a:t>
            </a:fld>
            <a:endParaRPr lang="en-US"/>
          </a:p>
        </p:txBody>
      </p:sp>
    </p:spTree>
    <p:extLst>
      <p:ext uri="{BB962C8B-B14F-4D97-AF65-F5344CB8AC3E}">
        <p14:creationId xmlns:p14="http://schemas.microsoft.com/office/powerpoint/2010/main" val="454459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7D93-0538-231C-25A3-ABED136CAA10}"/>
              </a:ext>
            </a:extLst>
          </p:cNvPr>
          <p:cNvSpPr>
            <a:spLocks noGrp="1"/>
          </p:cNvSpPr>
          <p:nvPr>
            <p:ph type="ctrTitle"/>
          </p:nvPr>
        </p:nvSpPr>
        <p:spPr/>
        <p:txBody>
          <a:bodyPr>
            <a:normAutofit/>
          </a:bodyPr>
          <a:lstStyle/>
          <a:p>
            <a:r>
              <a:rPr lang="en-US" dirty="0"/>
              <a:t>Understanding the Drivers of Obesity Trends in the U.S.</a:t>
            </a:r>
          </a:p>
        </p:txBody>
      </p:sp>
      <p:sp>
        <p:nvSpPr>
          <p:cNvPr id="3" name="Subtitle 2">
            <a:extLst>
              <a:ext uri="{FF2B5EF4-FFF2-40B4-BE49-F238E27FC236}">
                <a16:creationId xmlns:a16="http://schemas.microsoft.com/office/drawing/2014/main" id="{BE296316-64C5-1714-5BF4-358947F2B8B5}"/>
              </a:ext>
            </a:extLst>
          </p:cNvPr>
          <p:cNvSpPr>
            <a:spLocks noGrp="1"/>
          </p:cNvSpPr>
          <p:nvPr>
            <p:ph type="subTitle" idx="1"/>
          </p:nvPr>
        </p:nvSpPr>
        <p:spPr/>
        <p:txBody>
          <a:bodyPr/>
          <a:lstStyle/>
          <a:p>
            <a:r>
              <a:rPr lang="en-US" dirty="0"/>
              <a:t>Analyzing Demographic and Temporal Factors</a:t>
            </a:r>
          </a:p>
          <a:p>
            <a:r>
              <a:rPr lang="en-US" dirty="0"/>
              <a:t>By:  Vineet Mehta </a:t>
            </a:r>
          </a:p>
        </p:txBody>
      </p:sp>
    </p:spTree>
    <p:extLst>
      <p:ext uri="{BB962C8B-B14F-4D97-AF65-F5344CB8AC3E}">
        <p14:creationId xmlns:p14="http://schemas.microsoft.com/office/powerpoint/2010/main" val="1399917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5178-E094-2BE7-F857-C511F1EB3C8B}"/>
              </a:ext>
            </a:extLst>
          </p:cNvPr>
          <p:cNvSpPr>
            <a:spLocks noGrp="1"/>
          </p:cNvSpPr>
          <p:nvPr>
            <p:ph type="title"/>
          </p:nvPr>
        </p:nvSpPr>
        <p:spPr/>
        <p:txBody>
          <a:bodyPr/>
          <a:lstStyle/>
          <a:p>
            <a:r>
              <a:rPr lang="en-US" sz="4000" dirty="0"/>
              <a:t>Policy Implications: </a:t>
            </a:r>
          </a:p>
        </p:txBody>
      </p:sp>
      <p:sp>
        <p:nvSpPr>
          <p:cNvPr id="3" name="Content Placeholder 2">
            <a:extLst>
              <a:ext uri="{FF2B5EF4-FFF2-40B4-BE49-F238E27FC236}">
                <a16:creationId xmlns:a16="http://schemas.microsoft.com/office/drawing/2014/main" id="{3F3B5C39-7E36-987D-EA4F-437E789C3DE3}"/>
              </a:ext>
            </a:extLst>
          </p:cNvPr>
          <p:cNvSpPr>
            <a:spLocks noGrp="1"/>
          </p:cNvSpPr>
          <p:nvPr>
            <p:ph idx="1"/>
          </p:nvPr>
        </p:nvSpPr>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Targeted Interventions: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Public health programs should focus on high-risk groups, such as older adults and certain ethnicities, by promoting healthier lifestyles, improving access to nutritious food, and encouraging physical activity.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Health Education: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Educational campaigns tailored to different demographics can raise awareness about the dangers of obesity and offer solutions for reducing risk factors.</a:t>
            </a:r>
          </a:p>
          <a:p>
            <a:pPr marL="457200" lvl="1" indent="0">
              <a:buNone/>
            </a:pPr>
            <a:endParaRPr lang="en-US" sz="3200" dirty="0"/>
          </a:p>
        </p:txBody>
      </p:sp>
    </p:spTree>
    <p:extLst>
      <p:ext uri="{BB962C8B-B14F-4D97-AF65-F5344CB8AC3E}">
        <p14:creationId xmlns:p14="http://schemas.microsoft.com/office/powerpoint/2010/main" val="1354174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D4E7-7E77-EB97-752F-27A98B476C0B}"/>
              </a:ext>
            </a:extLst>
          </p:cNvPr>
          <p:cNvSpPr>
            <a:spLocks noGrp="1"/>
          </p:cNvSpPr>
          <p:nvPr>
            <p:ph type="title"/>
          </p:nvPr>
        </p:nvSpPr>
        <p:spPr/>
        <p:txBody>
          <a:bodyPr/>
          <a:lstStyle/>
          <a:p>
            <a:r>
              <a:rPr lang="en-US" dirty="0"/>
              <a:t>Future Research Directions: </a:t>
            </a:r>
          </a:p>
        </p:txBody>
      </p:sp>
      <p:sp>
        <p:nvSpPr>
          <p:cNvPr id="3" name="Content Placeholder 2">
            <a:extLst>
              <a:ext uri="{FF2B5EF4-FFF2-40B4-BE49-F238E27FC236}">
                <a16:creationId xmlns:a16="http://schemas.microsoft.com/office/drawing/2014/main" id="{5E58685D-6B16-8DB9-8E6C-3998911E4359}"/>
              </a:ext>
            </a:extLst>
          </p:cNvPr>
          <p:cNvSpPr>
            <a:spLocks noGrp="1"/>
          </p:cNvSpPr>
          <p:nvPr>
            <p:ph idx="1"/>
          </p:nvPr>
        </p:nvSpPr>
        <p:spPr/>
        <p:txBody>
          <a:bodyPr>
            <a:normAutofit/>
          </a:bodyPr>
          <a:lstStyle/>
          <a:p>
            <a:pPr marL="0" indent="0">
              <a:buNone/>
            </a:pPr>
            <a:endParaRPr lang="en-US" sz="3200" dirty="0"/>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Deeper Analysis of Behavioral Factors: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more detailed exploration of how specific behaviors (diet, exercise, etc.) contribute to changes in weight categories across different demographics could yield actionable insights.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Longitudinal Studies: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Tracking individuals over time can help identify causal relationships between lifestyle changes and obesity, further aiding in prevention strategies.</a:t>
            </a:r>
          </a:p>
          <a:p>
            <a:pPr marL="0" indent="0">
              <a:buNone/>
            </a:pPr>
            <a:endParaRPr lang="en-US" sz="3200" dirty="0"/>
          </a:p>
        </p:txBody>
      </p:sp>
    </p:spTree>
    <p:extLst>
      <p:ext uri="{BB962C8B-B14F-4D97-AF65-F5344CB8AC3E}">
        <p14:creationId xmlns:p14="http://schemas.microsoft.com/office/powerpoint/2010/main" val="209829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642BA-B0F5-54C2-C9EC-EF0FEDD026D6}"/>
              </a:ext>
            </a:extLst>
          </p:cNvPr>
          <p:cNvSpPr>
            <a:spLocks noGrp="1"/>
          </p:cNvSpPr>
          <p:nvPr>
            <p:ph type="title"/>
          </p:nvPr>
        </p:nvSpPr>
        <p:spPr/>
        <p:txBody>
          <a:bodyPr/>
          <a:lstStyle/>
          <a:p>
            <a:r>
              <a:rPr lang="en-US" dirty="0"/>
              <a:t>Final Thought </a:t>
            </a:r>
          </a:p>
        </p:txBody>
      </p:sp>
      <p:sp>
        <p:nvSpPr>
          <p:cNvPr id="3" name="Content Placeholder 2">
            <a:extLst>
              <a:ext uri="{FF2B5EF4-FFF2-40B4-BE49-F238E27FC236}">
                <a16:creationId xmlns:a16="http://schemas.microsoft.com/office/drawing/2014/main" id="{C027C7A9-A0A6-04EC-7B28-C1F490A0A2F2}"/>
              </a:ext>
            </a:extLst>
          </p:cNvPr>
          <p:cNvSpPr>
            <a:spLocks noGrp="1"/>
          </p:cNvSpPr>
          <p:nvPr>
            <p:ph idx="1"/>
          </p:nvPr>
        </p:nvSpPr>
        <p:spPr/>
        <p:txBody>
          <a:bodyPr/>
          <a:lstStyle/>
          <a:p>
            <a:pPr marL="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Obesity is not just a personal health issue—it’s a widespread societal challenge with implications that span public health, economic productivity, and healthcare systems. The consistent rise in obesity rates across all demographic groups, particularly among older adults and specific ethnic communities, suggests that the current approaches to prevention and intervention are insufficient. These trends highlight the urgent need for targeted, data-driven public health initiatives.</a:t>
            </a:r>
          </a:p>
          <a:p>
            <a:pPr marL="0" indent="0">
              <a:buNone/>
            </a:pPr>
            <a:r>
              <a:rPr lang="en-US" dirty="0"/>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Why This Matters</a:t>
            </a:r>
          </a:p>
          <a:p>
            <a:pPr marL="0" indent="0">
              <a:buNone/>
            </a:pPr>
            <a:r>
              <a:rPr lang="en-US" b="1" kern="100" dirty="0">
                <a:latin typeface="Aptos" panose="020B0004020202020204" pitchFamily="34" charset="0"/>
                <a:ea typeface="Aptos" panose="020B0004020202020204" pitchFamily="34" charset="0"/>
                <a:cs typeface="Times New Roman" panose="02020603050405020304" pitchFamily="18" charset="0"/>
              </a:rPr>
              <a:t>	</a:t>
            </a:r>
            <a:r>
              <a:rPr lang="en-US" sz="1800" b="1" dirty="0">
                <a:effectLst/>
                <a:latin typeface="Aptos" panose="020B0004020202020204" pitchFamily="34" charset="0"/>
                <a:ea typeface="Aptos" panose="020B0004020202020204" pitchFamily="34" charset="0"/>
                <a:cs typeface="Times New Roman" panose="02020603050405020304" pitchFamily="18" charset="0"/>
              </a:rPr>
              <a:t>Addressing Health Disparities</a:t>
            </a:r>
            <a:r>
              <a:rPr lang="en-US" b="1" kern="100" dirty="0">
                <a:latin typeface="Aptos" panose="020B0004020202020204" pitchFamily="34" charset="0"/>
                <a:ea typeface="Aptos" panose="020B0004020202020204" pitchFamily="34" charset="0"/>
                <a:cs typeface="Times New Roman" panose="02020603050405020304" pitchFamily="18" charset="0"/>
              </a:rPr>
              <a:t> </a:t>
            </a:r>
          </a:p>
          <a:p>
            <a:pPr marL="0" indent="0">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dirty="0">
                <a:effectLst/>
                <a:latin typeface="Aptos" panose="020B0004020202020204" pitchFamily="34" charset="0"/>
                <a:ea typeface="Aptos" panose="020B0004020202020204" pitchFamily="34" charset="0"/>
                <a:cs typeface="Times New Roman" panose="02020603050405020304" pitchFamily="18" charset="0"/>
              </a:rPr>
              <a:t>The Role of Individuals and Communities</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p>
          <a:p>
            <a:pPr marL="0" indent="0">
              <a:buNone/>
            </a:pPr>
            <a:r>
              <a:rPr lang="en-US" b="1" kern="100" dirty="0">
                <a:latin typeface="Aptos" panose="020B0004020202020204" pitchFamily="34" charset="0"/>
                <a:ea typeface="Aptos" panose="020B0004020202020204" pitchFamily="34" charset="0"/>
                <a:cs typeface="Times New Roman" panose="02020603050405020304" pitchFamily="18" charset="0"/>
              </a:rPr>
              <a:t>	Looking Forward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3328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372DBA52-8A6D-8635-59D3-754D83E003CD}"/>
              </a:ext>
            </a:extLst>
          </p:cNvPr>
          <p:cNvSpPr>
            <a:spLocks noGrp="1"/>
          </p:cNvSpPr>
          <p:nvPr>
            <p:ph type="ctrTitle"/>
          </p:nvPr>
        </p:nvSpPr>
        <p:spPr>
          <a:xfrm>
            <a:off x="8160773" y="1113062"/>
            <a:ext cx="3382297" cy="3281957"/>
          </a:xfrm>
        </p:spPr>
        <p:txBody>
          <a:bodyPr>
            <a:normAutofit/>
          </a:bodyPr>
          <a:lstStyle/>
          <a:p>
            <a:r>
              <a:rPr lang="en-US">
                <a:solidFill>
                  <a:srgbClr val="EBEBEB"/>
                </a:solidFill>
              </a:rPr>
              <a:t>Thank You </a:t>
            </a:r>
          </a:p>
        </p:txBody>
      </p:sp>
      <p:sp>
        <p:nvSpPr>
          <p:cNvPr id="5" name="Subtitle 4">
            <a:extLst>
              <a:ext uri="{FF2B5EF4-FFF2-40B4-BE49-F238E27FC236}">
                <a16:creationId xmlns:a16="http://schemas.microsoft.com/office/drawing/2014/main" id="{251830A8-CCD0-CEC4-CD02-81D27E27EB2D}"/>
              </a:ext>
            </a:extLst>
          </p:cNvPr>
          <p:cNvSpPr>
            <a:spLocks noGrp="1"/>
          </p:cNvSpPr>
          <p:nvPr>
            <p:ph type="subTitle" idx="1"/>
          </p:nvPr>
        </p:nvSpPr>
        <p:spPr>
          <a:xfrm>
            <a:off x="8160773" y="4591665"/>
            <a:ext cx="3382298" cy="1150156"/>
          </a:xfrm>
        </p:spPr>
        <p:txBody>
          <a:bodyPr>
            <a:normAutofit/>
          </a:bodyPr>
          <a:lstStyle/>
          <a:p>
            <a:endParaRPr lang="en-US"/>
          </a:p>
        </p:txBody>
      </p:sp>
      <p:pic>
        <p:nvPicPr>
          <p:cNvPr id="19" name="Graphic 18" descr="Smiling Face with No Fill">
            <a:extLst>
              <a:ext uri="{FF2B5EF4-FFF2-40B4-BE49-F238E27FC236}">
                <a16:creationId xmlns:a16="http://schemas.microsoft.com/office/drawing/2014/main" id="{DE58F440-0BA0-1198-A073-447E388715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055912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B41B-6112-2A13-32C5-569E8452E510}"/>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360BBFA3-ADCB-C857-1932-5F780062B5AE}"/>
              </a:ext>
            </a:extLst>
          </p:cNvPr>
          <p:cNvSpPr>
            <a:spLocks noGrp="1"/>
          </p:cNvSpPr>
          <p:nvPr>
            <p:ph idx="1"/>
          </p:nvPr>
        </p:nvSpPr>
        <p:spPr/>
        <p:txBody>
          <a:bodyPr/>
          <a:lstStyle/>
          <a:p>
            <a:pPr marL="0" indent="0">
              <a:buNone/>
            </a:pPr>
            <a:r>
              <a:rPr lang="en-US" dirty="0"/>
              <a:t>obesity is a growing public health issue in the U.S., leading to health complications and increasing healthcare costs.</a:t>
            </a:r>
          </a:p>
          <a:p>
            <a:pPr>
              <a:buFont typeface="Arial" panose="020B0604020202020204" pitchFamily="34" charset="0"/>
              <a:buChar char="•"/>
            </a:pPr>
            <a:r>
              <a:rPr lang="en-US" b="1" dirty="0"/>
              <a:t>Project Objectives:</a:t>
            </a:r>
          </a:p>
          <a:p>
            <a:pPr lvl="1"/>
            <a:r>
              <a:rPr lang="en-US" dirty="0"/>
              <a:t>Explore the trends in obesity, overweight, and normal weight categories over time.</a:t>
            </a:r>
          </a:p>
          <a:p>
            <a:pPr lvl="1"/>
            <a:r>
              <a:rPr lang="en-US" dirty="0"/>
              <a:t>Understand how demographic factors (age, gender, ethnicity) influence weight categories.</a:t>
            </a:r>
          </a:p>
          <a:p>
            <a:pPr lvl="1"/>
            <a:r>
              <a:rPr lang="en-US" dirty="0"/>
              <a:t>Analyze key drivers of changes in weight categories.</a:t>
            </a:r>
          </a:p>
          <a:p>
            <a:pPr marL="0" indent="0">
              <a:buNone/>
            </a:pPr>
            <a:endParaRPr lang="en-US" dirty="0"/>
          </a:p>
        </p:txBody>
      </p:sp>
    </p:spTree>
    <p:extLst>
      <p:ext uri="{BB962C8B-B14F-4D97-AF65-F5344CB8AC3E}">
        <p14:creationId xmlns:p14="http://schemas.microsoft.com/office/powerpoint/2010/main" val="195556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4D6C-CA75-3F12-D6EE-FD9C23CE6D8D}"/>
              </a:ext>
            </a:extLst>
          </p:cNvPr>
          <p:cNvSpPr>
            <a:spLocks noGrp="1"/>
          </p:cNvSpPr>
          <p:nvPr>
            <p:ph type="title"/>
          </p:nvPr>
        </p:nvSpPr>
        <p:spPr/>
        <p:txBody>
          <a:bodyPr/>
          <a:lstStyle/>
          <a:p>
            <a:r>
              <a:rPr lang="en-US" dirty="0"/>
              <a:t>Datasets Used</a:t>
            </a:r>
          </a:p>
        </p:txBody>
      </p:sp>
      <p:sp>
        <p:nvSpPr>
          <p:cNvPr id="3" name="Content Placeholder 2">
            <a:extLst>
              <a:ext uri="{FF2B5EF4-FFF2-40B4-BE49-F238E27FC236}">
                <a16:creationId xmlns:a16="http://schemas.microsoft.com/office/drawing/2014/main" id="{831EF65E-B66F-6756-01C2-580827DEEEAE}"/>
              </a:ext>
            </a:extLst>
          </p:cNvPr>
          <p:cNvSpPr>
            <a:spLocks noGrp="1"/>
          </p:cNvSpPr>
          <p:nvPr>
            <p:ph idx="1"/>
          </p:nvPr>
        </p:nvSpPr>
        <p:spPr/>
        <p:txBody>
          <a:bodyPr>
            <a:normAutofit fontScale="85000" lnSpcReduction="20000"/>
          </a:bodyPr>
          <a:lstStyle/>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Primary Data Sources: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i="1" kern="100" dirty="0">
                <a:effectLst/>
                <a:latin typeface="Aptos" panose="020B0004020202020204" pitchFamily="34" charset="0"/>
                <a:ea typeface="Aptos" panose="020B0004020202020204" pitchFamily="34" charset="0"/>
                <a:cs typeface="Times New Roman" panose="02020603050405020304" pitchFamily="18" charset="0"/>
              </a:rPr>
              <a:t>Dataset 1:</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Normal weight, overweight, and obesity among adults aged 20 and over by selected characteristics.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i="1" kern="100" dirty="0">
                <a:effectLst/>
                <a:latin typeface="Aptos" panose="020B0004020202020204" pitchFamily="34" charset="0"/>
                <a:ea typeface="Aptos" panose="020B0004020202020204" pitchFamily="34" charset="0"/>
                <a:cs typeface="Times New Roman" panose="02020603050405020304" pitchFamily="18" charset="0"/>
              </a:rPr>
              <a:t>Dataset 2:</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Nutrition, Physical Activity, and Obesity - Behavioral Risk Factor Surveillance System.</a:t>
            </a: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Key Variables in Dataset 1:</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i="1" kern="100" dirty="0">
                <a:effectLst/>
                <a:latin typeface="Aptos" panose="020B0004020202020204" pitchFamily="34" charset="0"/>
                <a:ea typeface="Aptos" panose="020B0004020202020204" pitchFamily="34" charset="0"/>
                <a:cs typeface="Times New Roman" panose="02020603050405020304" pitchFamily="18" charset="0"/>
              </a:rPr>
              <a:t>INDICATOR</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Weight category (Normal, Overweight, Obesity)</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i="1" kern="100" dirty="0">
                <a:effectLst/>
                <a:latin typeface="Aptos" panose="020B0004020202020204" pitchFamily="34" charset="0"/>
                <a:ea typeface="Aptos" panose="020B0004020202020204" pitchFamily="34" charset="0"/>
                <a:cs typeface="Times New Roman" panose="02020603050405020304" pitchFamily="18" charset="0"/>
              </a:rPr>
              <a:t>PANEL</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Demographic groups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i="1" kern="100" dirty="0">
                <a:effectLst/>
                <a:latin typeface="Aptos" panose="020B0004020202020204" pitchFamily="34" charset="0"/>
                <a:ea typeface="Aptos" panose="020B0004020202020204" pitchFamily="34" charset="0"/>
                <a:cs typeface="Times New Roman" panose="02020603050405020304" pitchFamily="18" charset="0"/>
              </a:rPr>
              <a:t>YEAR</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Time period of data</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i="1" kern="100" dirty="0">
                <a:effectLst/>
                <a:latin typeface="Aptos" panose="020B0004020202020204" pitchFamily="34" charset="0"/>
                <a:ea typeface="Aptos" panose="020B0004020202020204" pitchFamily="34" charset="0"/>
                <a:cs typeface="Times New Roman" panose="02020603050405020304" pitchFamily="18" charset="0"/>
              </a:rPr>
              <a:t>ESTIMATE</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Prevalence of weight category</a:t>
            </a: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Key Variables in Dataset 2:</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Behavioral risk factors (e.g., nutrition, physical activity)</a:t>
            </a:r>
          </a:p>
          <a:p>
            <a:pPr marL="457200" lvl="1" indent="0">
              <a:buNone/>
            </a:pPr>
            <a:endParaRPr lang="en-US" sz="2800" dirty="0"/>
          </a:p>
          <a:p>
            <a:endParaRPr lang="en-US" sz="3200" dirty="0"/>
          </a:p>
        </p:txBody>
      </p:sp>
    </p:spTree>
    <p:extLst>
      <p:ext uri="{BB962C8B-B14F-4D97-AF65-F5344CB8AC3E}">
        <p14:creationId xmlns:p14="http://schemas.microsoft.com/office/powerpoint/2010/main" val="420566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ACA1-FEC6-FDDE-60DE-4D96C27151ED}"/>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0CDB95F7-BA84-82A3-21F8-4395F331C020}"/>
              </a:ext>
            </a:extLst>
          </p:cNvPr>
          <p:cNvSpPr>
            <a:spLocks noGrp="1"/>
          </p:cNvSpPr>
          <p:nvPr>
            <p:ph idx="1"/>
          </p:nvPr>
        </p:nvSpPr>
        <p:spPr/>
        <p:txBody>
          <a:bodyPr>
            <a:normAutofit lnSpcReduction="10000"/>
          </a:bodyPr>
          <a:lstStyle/>
          <a:p>
            <a:pPr>
              <a:buFont typeface="Arial" panose="020B0604020202020204" pitchFamily="34" charset="0"/>
              <a:buChar char="•"/>
            </a:pPr>
            <a:endParaRPr lang="en-US" sz="2800" dirty="0"/>
          </a:p>
          <a:p>
            <a:pPr marL="742950" lvl="1" indent="-285750">
              <a:buFont typeface="Arial" panose="020B0604020202020204" pitchFamily="34" charset="0"/>
              <a:buChar char="•"/>
            </a:pPr>
            <a:r>
              <a:rPr lang="en-US" sz="2400" b="1" dirty="0"/>
              <a:t>Descriptive Analysis:</a:t>
            </a:r>
            <a:r>
              <a:rPr lang="en-US" sz="2400" dirty="0"/>
              <a:t> To understand trends in weight categories.</a:t>
            </a:r>
          </a:p>
          <a:p>
            <a:pPr marL="742950" lvl="1" indent="-285750">
              <a:buFont typeface="Arial" panose="020B0604020202020204" pitchFamily="34" charset="0"/>
              <a:buChar char="•"/>
            </a:pPr>
            <a:r>
              <a:rPr lang="en-US" sz="2400" b="1" dirty="0"/>
              <a:t>Predictive Modeling:</a:t>
            </a:r>
            <a:r>
              <a:rPr lang="en-US" sz="2400" dirty="0"/>
              <a:t> Logistic regression and classification models to analyze the likelihood of obesity based on demographic factors.</a:t>
            </a:r>
          </a:p>
          <a:p>
            <a:pPr marL="742950" lvl="1" indent="-285750">
              <a:buFont typeface="Arial" panose="020B0604020202020204" pitchFamily="34" charset="0"/>
              <a:buChar char="•"/>
            </a:pPr>
            <a:r>
              <a:rPr lang="en-US" sz="2400" b="1" dirty="0"/>
              <a:t>Visualization:</a:t>
            </a:r>
            <a:r>
              <a:rPr lang="en-US" sz="2400" dirty="0"/>
              <a:t> Using graphs to show trends and relationships in data.</a:t>
            </a:r>
          </a:p>
          <a:p>
            <a:pPr marL="0" indent="0">
              <a:buNone/>
            </a:pPr>
            <a:endParaRPr lang="en-US" sz="2800" dirty="0"/>
          </a:p>
        </p:txBody>
      </p:sp>
    </p:spTree>
    <p:extLst>
      <p:ext uri="{BB962C8B-B14F-4D97-AF65-F5344CB8AC3E}">
        <p14:creationId xmlns:p14="http://schemas.microsoft.com/office/powerpoint/2010/main" val="197601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1B1488CD-843E-3DDB-C316-02B6B321B4A5}"/>
              </a:ext>
            </a:extLst>
          </p:cNvPr>
          <p:cNvSpPr>
            <a:spLocks noGrp="1"/>
          </p:cNvSpPr>
          <p:nvPr>
            <p:ph type="title"/>
          </p:nvPr>
        </p:nvSpPr>
        <p:spPr>
          <a:xfrm>
            <a:off x="1154955" y="973668"/>
            <a:ext cx="2942210" cy="1020232"/>
          </a:xfrm>
        </p:spPr>
        <p:txBody>
          <a:bodyPr>
            <a:normAutofit/>
          </a:bodyPr>
          <a:lstStyle/>
          <a:p>
            <a:pPr>
              <a:lnSpc>
                <a:spcPct val="90000"/>
              </a:lnSpc>
            </a:pPr>
            <a:r>
              <a:rPr lang="en-US" sz="2000">
                <a:solidFill>
                  <a:srgbClr val="EBEBEB"/>
                </a:solidFill>
              </a:rPr>
              <a:t>Trends in Obesity Among U.S. Adults Over Time</a:t>
            </a:r>
          </a:p>
        </p:txBody>
      </p:sp>
      <p:pic>
        <p:nvPicPr>
          <p:cNvPr id="5" name="Picture 4" descr="A graph showing the number of obesity rates over the years&#10;&#10;Description automatically generated">
            <a:extLst>
              <a:ext uri="{FF2B5EF4-FFF2-40B4-BE49-F238E27FC236}">
                <a16:creationId xmlns:a16="http://schemas.microsoft.com/office/drawing/2014/main" id="{89B56D00-BFD7-901F-7564-D4A1696B7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456755"/>
            <a:ext cx="6391533" cy="3944489"/>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8330F57-3F2F-3B44-C85F-560C8D775A29}"/>
              </a:ext>
            </a:extLst>
          </p:cNvPr>
          <p:cNvSpPr>
            <a:spLocks noGrp="1"/>
          </p:cNvSpPr>
          <p:nvPr>
            <p:ph idx="1"/>
          </p:nvPr>
        </p:nvSpPr>
        <p:spPr>
          <a:xfrm>
            <a:off x="1154955" y="2120900"/>
            <a:ext cx="3133726" cy="3898900"/>
          </a:xfrm>
        </p:spPr>
        <p:txBody>
          <a:bodyPr>
            <a:normAutofit/>
          </a:bodyPr>
          <a:lstStyle/>
          <a:p>
            <a:r>
              <a:rPr lang="en-US">
                <a:solidFill>
                  <a:srgbClr val="FFFFFF"/>
                </a:solidFill>
              </a:rPr>
              <a:t>The graph below shows the trends in obesity rates over the years based on available data.</a:t>
            </a:r>
          </a:p>
          <a:p>
            <a:pPr marL="0" indent="0">
              <a:buNone/>
            </a:pPr>
            <a:endParaRPr lang="en-US">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32730970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42" name="Freeform: Shape 4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4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884CD28C-65BB-9C6A-C3D8-596930C6E4A3}"/>
              </a:ext>
            </a:extLst>
          </p:cNvPr>
          <p:cNvSpPr>
            <a:spLocks noGrp="1"/>
          </p:cNvSpPr>
          <p:nvPr>
            <p:ph type="title"/>
          </p:nvPr>
        </p:nvSpPr>
        <p:spPr>
          <a:xfrm>
            <a:off x="1154955" y="973668"/>
            <a:ext cx="2942210" cy="1020232"/>
          </a:xfrm>
        </p:spPr>
        <p:txBody>
          <a:bodyPr>
            <a:normAutofit/>
          </a:bodyPr>
          <a:lstStyle/>
          <a:p>
            <a:pPr>
              <a:lnSpc>
                <a:spcPct val="90000"/>
              </a:lnSpc>
            </a:pPr>
            <a:r>
              <a:rPr lang="en-US" sz="2000">
                <a:solidFill>
                  <a:srgbClr val="EBEBEB"/>
                </a:solidFill>
              </a:rPr>
              <a:t>Influence of Demographic Factors on Obesity</a:t>
            </a:r>
          </a:p>
        </p:txBody>
      </p:sp>
      <p:pic>
        <p:nvPicPr>
          <p:cNvPr id="5" name="Picture 4" descr="A graph of different colored lines&#10;&#10;Description automatically generated">
            <a:extLst>
              <a:ext uri="{FF2B5EF4-FFF2-40B4-BE49-F238E27FC236}">
                <a16:creationId xmlns:a16="http://schemas.microsoft.com/office/drawing/2014/main" id="{E63DD27E-00BB-4A30-B602-BBE6A6838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960" y="1456755"/>
            <a:ext cx="6391533" cy="3944489"/>
          </a:xfrm>
          <a:prstGeom prst="rect">
            <a:avLst/>
          </a:prstGeom>
        </p:spPr>
      </p:pic>
      <p:sp>
        <p:nvSpPr>
          <p:cNvPr id="44" name="Rectangle 43">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Oval 4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Oval 4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EB4E2B8-D6CD-5117-85E9-B3B122F3E172}"/>
              </a:ext>
            </a:extLst>
          </p:cNvPr>
          <p:cNvSpPr>
            <a:spLocks noGrp="1"/>
          </p:cNvSpPr>
          <p:nvPr>
            <p:ph idx="1"/>
          </p:nvPr>
        </p:nvSpPr>
        <p:spPr>
          <a:xfrm>
            <a:off x="1154955" y="2120900"/>
            <a:ext cx="3133726" cy="3898900"/>
          </a:xfrm>
        </p:spPr>
        <p:txBody>
          <a:bodyPr>
            <a:normAutofit/>
          </a:bodyPr>
          <a:lstStyle/>
          <a:p>
            <a:pPr marL="0" indent="0">
              <a:buNone/>
            </a:pPr>
            <a:r>
              <a:rPr lang="en-US" i="1">
                <a:solidFill>
                  <a:srgbClr val="FFFFFF"/>
                </a:solidFill>
              </a:rPr>
              <a:t>Age:</a:t>
            </a:r>
            <a:r>
              <a:rPr lang="en-US">
                <a:solidFill>
                  <a:srgbClr val="FFFFFF"/>
                </a:solidFill>
              </a:rPr>
              <a:t> Older adults tend to have higher obesity rates.</a:t>
            </a:r>
          </a:p>
          <a:p>
            <a:pPr marL="0" indent="0">
              <a:buNone/>
            </a:pPr>
            <a:r>
              <a:rPr lang="en-US">
                <a:solidFill>
                  <a:srgbClr val="FFFFFF"/>
                </a:solidFill>
              </a:rPr>
              <a:t>	</a:t>
            </a:r>
            <a:endParaRPr lang="en-US" dirty="0">
              <a:solidFill>
                <a:srgbClr val="FFFFFF"/>
              </a:solidFill>
            </a:endParaRPr>
          </a:p>
        </p:txBody>
      </p:sp>
      <p:sp>
        <p:nvSpPr>
          <p:cNvPr id="47"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174041376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9B9FD74-4339-E8CD-C77C-2BEE2CE507C9}"/>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Gender:Men and women may have different rates of obesity based on behavioral and biological factors.</a:t>
            </a:r>
          </a:p>
        </p:txBody>
      </p:sp>
      <p:grpSp>
        <p:nvGrpSpPr>
          <p:cNvPr id="15" name="Group 14">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6" name="Rectangle 15">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8"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4" name="Picture 3" descr="A graph showing the difference between gender and gender&#10;&#10;Description automatically generated">
            <a:extLst>
              <a:ext uri="{FF2B5EF4-FFF2-40B4-BE49-F238E27FC236}">
                <a16:creationId xmlns:a16="http://schemas.microsoft.com/office/drawing/2014/main" id="{296254B7-9DB3-C074-6937-F8C61DABF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763" y="1496047"/>
            <a:ext cx="6443180" cy="3865906"/>
          </a:xfrm>
          <a:prstGeom prst="rect">
            <a:avLst/>
          </a:prstGeom>
        </p:spPr>
      </p:pic>
    </p:spTree>
    <p:extLst>
      <p:ext uri="{BB962C8B-B14F-4D97-AF65-F5344CB8AC3E}">
        <p14:creationId xmlns:p14="http://schemas.microsoft.com/office/powerpoint/2010/main" val="411133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4105" name="Freeform: Shape 4104">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410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4B6AD2DF-FFBE-1CA4-3B09-D6C78C79F499}"/>
              </a:ext>
            </a:extLst>
          </p:cNvPr>
          <p:cNvSpPr>
            <a:spLocks noGrp="1"/>
          </p:cNvSpPr>
          <p:nvPr>
            <p:ph type="title"/>
          </p:nvPr>
        </p:nvSpPr>
        <p:spPr>
          <a:xfrm>
            <a:off x="1154955" y="973668"/>
            <a:ext cx="2942210" cy="1020232"/>
          </a:xfrm>
        </p:spPr>
        <p:txBody>
          <a:bodyPr>
            <a:normAutofit/>
          </a:bodyPr>
          <a:lstStyle/>
          <a:p>
            <a:r>
              <a:rPr lang="en-US">
                <a:solidFill>
                  <a:srgbClr val="EBEBEB"/>
                </a:solidFill>
              </a:rPr>
              <a:t>Ethnicity:</a:t>
            </a:r>
          </a:p>
        </p:txBody>
      </p:sp>
      <p:pic>
        <p:nvPicPr>
          <p:cNvPr id="4098" name="Picture 2" descr="Output image">
            <a:extLst>
              <a:ext uri="{FF2B5EF4-FFF2-40B4-BE49-F238E27FC236}">
                <a16:creationId xmlns:a16="http://schemas.microsoft.com/office/drawing/2014/main" id="{80EABD3C-FA1D-59BC-D9C3-D7A80ADE3F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4607" y="1511541"/>
            <a:ext cx="6391533" cy="3834918"/>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11" name="Oval 411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13" name="Oval 411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A9A91FC-4183-7FB4-EAFF-150D16505D8F}"/>
              </a:ext>
            </a:extLst>
          </p:cNvPr>
          <p:cNvSpPr>
            <a:spLocks noGrp="1"/>
          </p:cNvSpPr>
          <p:nvPr>
            <p:ph idx="1"/>
          </p:nvPr>
        </p:nvSpPr>
        <p:spPr>
          <a:xfrm>
            <a:off x="1154955" y="2120900"/>
            <a:ext cx="3133726" cy="3898900"/>
          </a:xfrm>
        </p:spPr>
        <p:txBody>
          <a:bodyPr>
            <a:normAutofit/>
          </a:bodyPr>
          <a:lstStyle/>
          <a:p>
            <a:pPr marL="914400" lvl="2" indent="0">
              <a:buNone/>
            </a:pPr>
            <a:r>
              <a:rPr lang="en-US" sz="2000" dirty="0">
                <a:solidFill>
                  <a:srgbClr val="FFFFFF"/>
                </a:solidFill>
              </a:rPr>
              <a:t>Some ethnic groups are disproportionately affected by obesity.</a:t>
            </a:r>
          </a:p>
          <a:p>
            <a:pPr marL="914400" lvl="2" indent="0">
              <a:buNone/>
            </a:pPr>
            <a:endParaRPr lang="en-US" dirty="0">
              <a:solidFill>
                <a:srgbClr val="FFFFFF"/>
              </a:solidFill>
            </a:endParaRPr>
          </a:p>
          <a:p>
            <a:pPr marL="914400" lvl="2" indent="0">
              <a:buNone/>
            </a:pPr>
            <a:endParaRPr lang="en-US" dirty="0">
              <a:solidFill>
                <a:srgbClr val="FFFFFF"/>
              </a:solidFill>
            </a:endParaRPr>
          </a:p>
        </p:txBody>
      </p:sp>
      <p:sp>
        <p:nvSpPr>
          <p:cNvPr id="411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410321305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469B-DB9B-B918-21D6-D1EC9DFEFB59}"/>
              </a:ext>
            </a:extLst>
          </p:cNvPr>
          <p:cNvSpPr>
            <a:spLocks noGrp="1"/>
          </p:cNvSpPr>
          <p:nvPr>
            <p:ph type="title"/>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Conclusion</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659E409-F1BD-AB3D-297C-643BA66E1780}"/>
              </a:ext>
            </a:extLst>
          </p:cNvPr>
          <p:cNvSpPr>
            <a:spLocks noGrp="1"/>
          </p:cNvSpPr>
          <p:nvPr>
            <p:ph idx="1"/>
          </p:nvPr>
        </p:nvSpPr>
        <p:spPr/>
        <p:txBody>
          <a:bodyPr/>
          <a:lstStyle/>
          <a:p>
            <a:pPr marL="342900" marR="0" lvl="0" indent="-342900">
              <a:lnSpc>
                <a:spcPct val="107000"/>
              </a:lnSpc>
              <a:spcBef>
                <a:spcPts val="0"/>
              </a:spcBef>
              <a:spcAft>
                <a:spcPts val="800"/>
              </a:spcAft>
              <a:buFont typeface="+mj-lt"/>
              <a:buAutoNum type="arabicPeriod"/>
              <a:tabLst>
                <a:tab pos="40005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Rising Obesity Rates Over Time: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85725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Obesity rates among U.S. adults have consistently increased over the past decades, indicating a growing public health concern.</a:t>
            </a:r>
          </a:p>
          <a:p>
            <a:pPr marL="342900" marR="0" lvl="0" indent="-342900">
              <a:lnSpc>
                <a:spcPct val="107000"/>
              </a:lnSpc>
              <a:spcBef>
                <a:spcPts val="0"/>
              </a:spcBef>
              <a:spcAft>
                <a:spcPts val="800"/>
              </a:spcAft>
              <a:buFont typeface="+mj-lt"/>
              <a:buAutoNum type="arabicPeriod"/>
              <a:tabLst>
                <a:tab pos="40005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Demographic Factors Matter:</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85725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Age: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Older adults have higher obesity rates compared to younger adults. This trend is consistent over time.</a:t>
            </a:r>
          </a:p>
          <a:p>
            <a:pPr marL="742950" marR="0" lvl="1" indent="-285750">
              <a:lnSpc>
                <a:spcPct val="107000"/>
              </a:lnSpc>
              <a:spcBef>
                <a:spcPts val="0"/>
              </a:spcBef>
              <a:spcAft>
                <a:spcPts val="800"/>
              </a:spcAft>
              <a:buSzPts val="1000"/>
              <a:buFont typeface="Courier New" panose="02070309020205020404" pitchFamily="49" charset="0"/>
              <a:buChar char="o"/>
              <a:tabLst>
                <a:tab pos="85725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Gender:</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Obesity rates differ between men and women, with one gender (based on your data) showing a higher prevalence in certain years.</a:t>
            </a:r>
          </a:p>
          <a:p>
            <a:pPr marL="742950" marR="0" lvl="1" indent="-285750">
              <a:lnSpc>
                <a:spcPct val="107000"/>
              </a:lnSpc>
              <a:spcBef>
                <a:spcPts val="0"/>
              </a:spcBef>
              <a:spcAft>
                <a:spcPts val="800"/>
              </a:spcAft>
              <a:buSzPts val="1000"/>
              <a:buFont typeface="Courier New" panose="02070309020205020404" pitchFamily="49" charset="0"/>
              <a:buChar char="o"/>
              <a:tabLst>
                <a:tab pos="85725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Ethnicity:</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Certain ethnic groups show a disproportionately higher obesity rate, suggesting that cultural, socio-economic, and access-to-resources factors play a role.</a:t>
            </a:r>
          </a:p>
          <a:p>
            <a:pPr marL="342900" marR="0" lvl="0" indent="-342900">
              <a:lnSpc>
                <a:spcPct val="107000"/>
              </a:lnSpc>
              <a:spcBef>
                <a:spcPts val="0"/>
              </a:spcBef>
              <a:spcAft>
                <a:spcPts val="800"/>
              </a:spcAft>
              <a:buFont typeface="+mj-lt"/>
              <a:buAutoNum type="arabicPeriod"/>
              <a:tabLst>
                <a:tab pos="40005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Behavioral Risk Factors: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85725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Data from the Behavioral Risk Factor Surveillance System shows that lifestyle factors such as diet and physical activity are key drivers of obesity. Regions or populations with less physical activity and poor nutrition habits have higher obesity rates.</a:t>
            </a:r>
          </a:p>
          <a:p>
            <a:endParaRPr lang="en-US" dirty="0"/>
          </a:p>
        </p:txBody>
      </p:sp>
    </p:spTree>
    <p:extLst>
      <p:ext uri="{BB962C8B-B14F-4D97-AF65-F5344CB8AC3E}">
        <p14:creationId xmlns:p14="http://schemas.microsoft.com/office/powerpoint/2010/main" val="504114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131</TotalTime>
  <Words>678</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Century Gothic</vt:lpstr>
      <vt:lpstr>Courier New</vt:lpstr>
      <vt:lpstr>Symbol</vt:lpstr>
      <vt:lpstr>Wingdings 3</vt:lpstr>
      <vt:lpstr>Ion Boardroom</vt:lpstr>
      <vt:lpstr>Understanding the Drivers of Obesity Trends in the U.S.</vt:lpstr>
      <vt:lpstr>INTRODUCTION  </vt:lpstr>
      <vt:lpstr>Datasets Used</vt:lpstr>
      <vt:lpstr>Analysis Methods</vt:lpstr>
      <vt:lpstr>Trends in Obesity Among U.S. Adults Over Time</vt:lpstr>
      <vt:lpstr>Influence of Demographic Factors on Obesity</vt:lpstr>
      <vt:lpstr>Gender:Men and women may have different rates of obesity based on behavioral and biological factors.</vt:lpstr>
      <vt:lpstr>Ethnicity:</vt:lpstr>
      <vt:lpstr>Conclusion </vt:lpstr>
      <vt:lpstr>Policy Implications: </vt:lpstr>
      <vt:lpstr>Future Research Directions: </vt:lpstr>
      <vt:lpstr>Final Thought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vineet mehta</dc:creator>
  <cp:lastModifiedBy>vineet mehta</cp:lastModifiedBy>
  <cp:revision>4</cp:revision>
  <dcterms:created xsi:type="dcterms:W3CDTF">2024-09-24T03:14:58Z</dcterms:created>
  <dcterms:modified xsi:type="dcterms:W3CDTF">2024-09-24T05:26:30Z</dcterms:modified>
</cp:coreProperties>
</file>