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BE3100-5249-414E-AD1E-139F86EECC4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34A23CF-7320-4E0F-8FE7-7847BC3D6442}" type="slidenum">
              <a:rPr lang="en-US" smtClean="0"/>
              <a:t>‹#›</a:t>
            </a:fld>
            <a:endParaRPr lang="en-US"/>
          </a:p>
        </p:txBody>
      </p:sp>
    </p:spTree>
    <p:extLst>
      <p:ext uri="{BB962C8B-B14F-4D97-AF65-F5344CB8AC3E}">
        <p14:creationId xmlns:p14="http://schemas.microsoft.com/office/powerpoint/2010/main" val="79508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E3100-5249-414E-AD1E-139F86EECC4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402351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E3100-5249-414E-AD1E-139F86EECC4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61284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E3100-5249-414E-AD1E-139F86EECC4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144847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EBE3100-5249-414E-AD1E-139F86EECC4A}" type="datetimeFigureOut">
              <a:rPr lang="en-US" smtClean="0"/>
              <a:t>11/16/2024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4A23CF-7320-4E0F-8FE7-7847BC3D6442}" type="slidenum">
              <a:rPr lang="en-US" smtClean="0"/>
              <a:t>‹#›</a:t>
            </a:fld>
            <a:endParaRPr lang="en-US"/>
          </a:p>
        </p:txBody>
      </p:sp>
    </p:spTree>
    <p:extLst>
      <p:ext uri="{BB962C8B-B14F-4D97-AF65-F5344CB8AC3E}">
        <p14:creationId xmlns:p14="http://schemas.microsoft.com/office/powerpoint/2010/main" val="388735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BE3100-5249-414E-AD1E-139F86EECC4A}"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19659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BE3100-5249-414E-AD1E-139F86EECC4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359004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E3100-5249-414E-AD1E-139F86EECC4A}"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395177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E3100-5249-414E-AD1E-139F86EECC4A}"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150089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E3100-5249-414E-AD1E-139F86EECC4A}"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38971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E3100-5249-414E-AD1E-139F86EECC4A}" type="datetimeFigureOut">
              <a:rPr lang="en-US" smtClean="0"/>
              <a:t>11/16/2024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4A23CF-7320-4E0F-8FE7-7847BC3D6442}" type="slidenum">
              <a:rPr lang="en-US" smtClean="0"/>
              <a:t>‹#›</a:t>
            </a:fld>
            <a:endParaRPr lang="en-US"/>
          </a:p>
        </p:txBody>
      </p:sp>
    </p:spTree>
    <p:extLst>
      <p:ext uri="{BB962C8B-B14F-4D97-AF65-F5344CB8AC3E}">
        <p14:creationId xmlns:p14="http://schemas.microsoft.com/office/powerpoint/2010/main" val="116663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EBE3100-5249-414E-AD1E-139F86EECC4A}" type="datetimeFigureOut">
              <a:rPr lang="en-US" smtClean="0"/>
              <a:t>11/16/2024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34A23CF-7320-4E0F-8FE7-7847BC3D6442}" type="slidenum">
              <a:rPr lang="en-US" smtClean="0"/>
              <a:t>‹#›</a:t>
            </a:fld>
            <a:endParaRPr lang="en-US"/>
          </a:p>
        </p:txBody>
      </p:sp>
    </p:spTree>
    <p:extLst>
      <p:ext uri="{BB962C8B-B14F-4D97-AF65-F5344CB8AC3E}">
        <p14:creationId xmlns:p14="http://schemas.microsoft.com/office/powerpoint/2010/main" val="380441830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82DA-8F5C-9B0E-1C6B-FF2D4BD62664}"/>
              </a:ext>
            </a:extLst>
          </p:cNvPr>
          <p:cNvSpPr>
            <a:spLocks noGrp="1"/>
          </p:cNvSpPr>
          <p:nvPr>
            <p:ph type="ctrTitle"/>
          </p:nvPr>
        </p:nvSpPr>
        <p:spPr/>
        <p:txBody>
          <a:bodyPr>
            <a:normAutofit fontScale="90000"/>
          </a:bodyPr>
          <a:lstStyle/>
          <a:p>
            <a:r>
              <a:rPr lang="en-US" dirty="0"/>
              <a:t>Assessing the Impact of Chronic Diseases on COVID-19 Mortality in the U.S</a:t>
            </a:r>
          </a:p>
        </p:txBody>
      </p:sp>
      <p:sp>
        <p:nvSpPr>
          <p:cNvPr id="3" name="Subtitle 2">
            <a:extLst>
              <a:ext uri="{FF2B5EF4-FFF2-40B4-BE49-F238E27FC236}">
                <a16:creationId xmlns:a16="http://schemas.microsoft.com/office/drawing/2014/main" id="{90F1CF01-4091-0A91-AC9F-7052A5CEEA3E}"/>
              </a:ext>
            </a:extLst>
          </p:cNvPr>
          <p:cNvSpPr>
            <a:spLocks noGrp="1"/>
          </p:cNvSpPr>
          <p:nvPr>
            <p:ph type="subTitle" idx="1"/>
          </p:nvPr>
        </p:nvSpPr>
        <p:spPr/>
        <p:txBody>
          <a:bodyPr/>
          <a:lstStyle/>
          <a:p>
            <a:r>
              <a:rPr lang="en-US" dirty="0"/>
              <a:t>By Vineet Mehta </a:t>
            </a:r>
          </a:p>
        </p:txBody>
      </p:sp>
    </p:spTree>
    <p:extLst>
      <p:ext uri="{BB962C8B-B14F-4D97-AF65-F5344CB8AC3E}">
        <p14:creationId xmlns:p14="http://schemas.microsoft.com/office/powerpoint/2010/main" val="388019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6A5E-C7F2-45C0-9D8F-1EF238082759}"/>
              </a:ext>
            </a:extLst>
          </p:cNvPr>
          <p:cNvSpPr>
            <a:spLocks noGrp="1"/>
          </p:cNvSpPr>
          <p:nvPr>
            <p:ph type="title"/>
          </p:nvPr>
        </p:nvSpPr>
        <p:spPr>
          <a:xfrm>
            <a:off x="1286934" y="1465790"/>
            <a:ext cx="3860798" cy="3941345"/>
          </a:xfrm>
        </p:spPr>
        <p:txBody>
          <a:bodyPr>
            <a:normAutofit/>
          </a:bodyPr>
          <a:lstStyle/>
          <a:p>
            <a:r>
              <a:rPr lang="en-US" sz="6000"/>
              <a:t>The Business Problem</a:t>
            </a:r>
          </a:p>
        </p:txBody>
      </p:sp>
      <p:sp>
        <p:nvSpPr>
          <p:cNvPr id="3" name="Content Placeholder 2">
            <a:extLst>
              <a:ext uri="{FF2B5EF4-FFF2-40B4-BE49-F238E27FC236}">
                <a16:creationId xmlns:a16="http://schemas.microsoft.com/office/drawing/2014/main" id="{E3894D09-A51C-3817-7B9D-B044B34BE603}"/>
              </a:ext>
            </a:extLst>
          </p:cNvPr>
          <p:cNvSpPr>
            <a:spLocks noGrp="1"/>
          </p:cNvSpPr>
          <p:nvPr>
            <p:ph idx="1"/>
          </p:nvPr>
        </p:nvSpPr>
        <p:spPr>
          <a:xfrm>
            <a:off x="5923281" y="1359090"/>
            <a:ext cx="5627118" cy="4048046"/>
          </a:xfrm>
        </p:spPr>
        <p:txBody>
          <a:bodyPr anchor="ctr">
            <a:normAutofit/>
          </a:bodyPr>
          <a:lstStyle/>
          <a:p>
            <a:r>
              <a:rPr lang="en-US" dirty="0"/>
              <a:t>The COVID-19 pandemic not only presented a global health crisis but also highlighted deep-seated disparities in public health outcomes, particularly in the United States.</a:t>
            </a:r>
          </a:p>
          <a:p>
            <a:r>
              <a:rPr lang="en-US" dirty="0"/>
              <a:t>These disparities are intricately linked to pre-existing chronic health conditions, which significantly elevate the risk of severe illness and death due to COVID-19.</a:t>
            </a:r>
          </a:p>
        </p:txBody>
      </p:sp>
    </p:spTree>
    <p:extLst>
      <p:ext uri="{BB962C8B-B14F-4D97-AF65-F5344CB8AC3E}">
        <p14:creationId xmlns:p14="http://schemas.microsoft.com/office/powerpoint/2010/main" val="37193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2F0F-BE1E-64FD-7BCD-ED7F2679D9EB}"/>
              </a:ext>
            </a:extLst>
          </p:cNvPr>
          <p:cNvSpPr>
            <a:spLocks noGrp="1"/>
          </p:cNvSpPr>
          <p:nvPr>
            <p:ph type="title"/>
          </p:nvPr>
        </p:nvSpPr>
        <p:spPr/>
        <p:txBody>
          <a:bodyPr>
            <a:normAutofit/>
          </a:bodyPr>
          <a:lstStyle/>
          <a:p>
            <a:r>
              <a:rPr lang="en-US"/>
              <a:t>Total COVID-19 Deaths by Race/Ethnicity</a:t>
            </a:r>
          </a:p>
        </p:txBody>
      </p:sp>
      <p:pic>
        <p:nvPicPr>
          <p:cNvPr id="2052" name="Picture 4" descr="Output image">
            <a:extLst>
              <a:ext uri="{FF2B5EF4-FFF2-40B4-BE49-F238E27FC236}">
                <a16:creationId xmlns:a16="http://schemas.microsoft.com/office/drawing/2014/main" id="{689F77EE-6A6E-0F8D-337B-8CB42866C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180"/>
          <a:stretch/>
        </p:blipFill>
        <p:spPr bwMode="auto">
          <a:xfrm>
            <a:off x="1007196" y="2265037"/>
            <a:ext cx="8787044" cy="390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5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750D-58C1-E015-F00B-DF800F94E005}"/>
              </a:ext>
            </a:extLst>
          </p:cNvPr>
          <p:cNvSpPr>
            <a:spLocks noGrp="1"/>
          </p:cNvSpPr>
          <p:nvPr>
            <p:ph type="title"/>
          </p:nvPr>
        </p:nvSpPr>
        <p:spPr>
          <a:xfrm>
            <a:off x="1066800" y="4511898"/>
            <a:ext cx="6156790" cy="1609344"/>
          </a:xfrm>
        </p:spPr>
        <p:txBody>
          <a:bodyPr anchor="ctr">
            <a:normAutofit/>
          </a:bodyPr>
          <a:lstStyle/>
          <a:p>
            <a:pPr algn="r"/>
            <a:r>
              <a:rPr lang="en-US"/>
              <a:t>COVID-19 Deaths by Age Group</a:t>
            </a:r>
          </a:p>
        </p:txBody>
      </p:sp>
      <p:pic>
        <p:nvPicPr>
          <p:cNvPr id="3074" name="Picture 2" descr="Output image">
            <a:extLst>
              <a:ext uri="{FF2B5EF4-FFF2-40B4-BE49-F238E27FC236}">
                <a16:creationId xmlns:a16="http://schemas.microsoft.com/office/drawing/2014/main" id="{B891C0E7-5B20-8B63-2981-E78C0931E3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3200" y="147164"/>
            <a:ext cx="8798560" cy="436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09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A2B4-0E75-B7CB-FB7B-E9FC42016561}"/>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a:blipFill dpi="0" rotWithShape="1">
                  <a:blip r:embed="rId2"/>
                  <a:srcRect/>
                  <a:tile tx="6350" ty="-127000" sx="65000" sy="64000" flip="none" algn="tl"/>
                </a:blipFill>
              </a:rPr>
              <a:t>Chronic Disease Prevalence by State</a:t>
            </a:r>
          </a:p>
        </p:txBody>
      </p:sp>
      <p:pic>
        <p:nvPicPr>
          <p:cNvPr id="5" name="Picture 4">
            <a:extLst>
              <a:ext uri="{FF2B5EF4-FFF2-40B4-BE49-F238E27FC236}">
                <a16:creationId xmlns:a16="http://schemas.microsoft.com/office/drawing/2014/main" id="{E36DB92E-DBDE-64CE-5189-81950533FFC1}"/>
              </a:ext>
            </a:extLst>
          </p:cNvPr>
          <p:cNvPicPr>
            <a:picLocks noChangeAspect="1"/>
          </p:cNvPicPr>
          <p:nvPr/>
        </p:nvPicPr>
        <p:blipFill>
          <a:blip r:embed="rId3"/>
          <a:stretch>
            <a:fillRect/>
          </a:stretch>
        </p:blipFill>
        <p:spPr>
          <a:xfrm>
            <a:off x="920834" y="1421739"/>
            <a:ext cx="6631744" cy="3945887"/>
          </a:xfrm>
          <a:prstGeom prst="rect">
            <a:avLst/>
          </a:prstGeom>
        </p:spPr>
      </p:pic>
    </p:spTree>
    <p:extLst>
      <p:ext uri="{BB962C8B-B14F-4D97-AF65-F5344CB8AC3E}">
        <p14:creationId xmlns:p14="http://schemas.microsoft.com/office/powerpoint/2010/main" val="241691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CE3-2FB2-D3FD-FF43-CF9C0E7BC776}"/>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E214B1ED-66F1-7CC6-03E3-5F71007F2D05}"/>
              </a:ext>
            </a:extLst>
          </p:cNvPr>
          <p:cNvSpPr>
            <a:spLocks noGrp="1"/>
          </p:cNvSpPr>
          <p:nvPr>
            <p:ph idx="1"/>
          </p:nvPr>
        </p:nvSpPr>
        <p:spPr/>
        <p:txBody>
          <a:bodyPr/>
          <a:lstStyle/>
          <a:p>
            <a:endParaRPr lang="en-US" dirty="0"/>
          </a:p>
          <a:p>
            <a:pPr marL="0" indent="0">
              <a:buNone/>
            </a:pPr>
            <a:r>
              <a:rPr lang="en-US" dirty="0"/>
              <a:t>The COVID-19 pandemic underscored significant health disparities, particularly in the United States. Vulnerable populations, already burdened by chronic health conditions, faced heightened risks of severe illness and mortality. These pre-existing conditions amplified the effects of the pandemic, revealing systemic inequities in healthcare access and outcomes. Addressing these disparities is crucial to improving resilience in public health and ensuring equity in health interventions.</a:t>
            </a:r>
          </a:p>
          <a:p>
            <a:pPr marL="0" indent="0">
              <a:buNone/>
            </a:pPr>
            <a:endParaRPr lang="en-US" dirty="0"/>
          </a:p>
        </p:txBody>
      </p:sp>
    </p:spTree>
    <p:extLst>
      <p:ext uri="{BB962C8B-B14F-4D97-AF65-F5344CB8AC3E}">
        <p14:creationId xmlns:p14="http://schemas.microsoft.com/office/powerpoint/2010/main" val="261122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8A3FA-D9B8-AAE9-F063-94AE4B3FB8D3}"/>
              </a:ext>
            </a:extLst>
          </p:cNvPr>
          <p:cNvSpPr>
            <a:spLocks noGrp="1"/>
          </p:cNvSpPr>
          <p:nvPr>
            <p:ph type="title"/>
          </p:nvPr>
        </p:nvSpPr>
        <p:spPr>
          <a:xfrm>
            <a:off x="1286934" y="1465790"/>
            <a:ext cx="3860798" cy="3941345"/>
          </a:xfrm>
        </p:spPr>
        <p:txBody>
          <a:bodyPr>
            <a:normAutofit/>
          </a:bodyPr>
          <a:lstStyle/>
          <a:p>
            <a:r>
              <a:rPr lang="en-US" sz="6000"/>
              <a:t>Final Thought</a:t>
            </a:r>
          </a:p>
        </p:txBody>
      </p:sp>
      <p:sp>
        <p:nvSpPr>
          <p:cNvPr id="3" name="Content Placeholder 2">
            <a:extLst>
              <a:ext uri="{FF2B5EF4-FFF2-40B4-BE49-F238E27FC236}">
                <a16:creationId xmlns:a16="http://schemas.microsoft.com/office/drawing/2014/main" id="{9D27D25F-3C6F-2AC5-97F6-03610DBEF1AF}"/>
              </a:ext>
            </a:extLst>
          </p:cNvPr>
          <p:cNvSpPr>
            <a:spLocks noGrp="1"/>
          </p:cNvSpPr>
          <p:nvPr>
            <p:ph idx="1"/>
          </p:nvPr>
        </p:nvSpPr>
        <p:spPr>
          <a:xfrm>
            <a:off x="6417733" y="1359090"/>
            <a:ext cx="5132665" cy="4048046"/>
          </a:xfrm>
        </p:spPr>
        <p:txBody>
          <a:bodyPr anchor="ctr">
            <a:normAutofit/>
          </a:bodyPr>
          <a:lstStyle/>
          <a:p>
            <a:pPr marL="0" indent="0">
              <a:buNone/>
            </a:pPr>
            <a:r>
              <a:rPr lang="en-US" b="1" dirty="0"/>
              <a:t>Key Points:</a:t>
            </a:r>
          </a:p>
          <a:p>
            <a:pPr lvl="1">
              <a:buFont typeface="+mj-lt"/>
              <a:buAutoNum type="arabicPeriod"/>
            </a:pPr>
            <a:r>
              <a:rPr lang="en-US" b="1" dirty="0"/>
              <a:t>Chronic Conditions as Risk Amplifiers</a:t>
            </a:r>
          </a:p>
          <a:p>
            <a:pPr lvl="1">
              <a:buFont typeface="+mj-lt"/>
              <a:buAutoNum type="arabicPeriod"/>
            </a:pPr>
            <a:r>
              <a:rPr lang="en-US" b="1" dirty="0"/>
              <a:t>Disparities in Health Outcomes</a:t>
            </a:r>
          </a:p>
          <a:p>
            <a:pPr lvl="1">
              <a:buFont typeface="+mj-lt"/>
              <a:buAutoNum type="arabicPeriod"/>
            </a:pPr>
            <a:r>
              <a:rPr lang="en-US" b="1" dirty="0"/>
              <a:t>Need for Preventive Measures</a:t>
            </a:r>
          </a:p>
          <a:p>
            <a:pPr lvl="1">
              <a:buFont typeface="+mj-lt"/>
              <a:buAutoNum type="arabicPeriod"/>
            </a:pPr>
            <a:r>
              <a:rPr lang="en-US" b="1" dirty="0"/>
              <a:t>Equity in Healthcare</a:t>
            </a:r>
          </a:p>
          <a:p>
            <a:pPr lvl="1">
              <a:buFont typeface="+mj-lt"/>
              <a:buAutoNum type="arabicPeriod"/>
            </a:pPr>
            <a:r>
              <a:rPr lang="en-US" b="1" dirty="0"/>
              <a:t>Focus on Data-Driven Interventions</a:t>
            </a:r>
          </a:p>
          <a:p>
            <a:endParaRPr lang="en-US"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78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417C-7BB5-2411-F58B-02B205525247}"/>
              </a:ext>
            </a:extLst>
          </p:cNvPr>
          <p:cNvSpPr>
            <a:spLocks noGrp="1"/>
          </p:cNvSpPr>
          <p:nvPr>
            <p:ph type="title"/>
          </p:nvPr>
        </p:nvSpPr>
        <p:spPr>
          <a:xfrm>
            <a:off x="1069848" y="484632"/>
            <a:ext cx="10058400" cy="1609344"/>
          </a:xfrm>
        </p:spPr>
        <p:txBody>
          <a:bodyPr>
            <a:normAutofit/>
          </a:bodyPr>
          <a:lstStyle/>
          <a:p>
            <a:r>
              <a:rPr lang="en-US"/>
              <a:t>Thank You </a:t>
            </a:r>
            <a:endParaRPr lang="en-US" dirty="0"/>
          </a:p>
        </p:txBody>
      </p:sp>
      <p:pic>
        <p:nvPicPr>
          <p:cNvPr id="7" name="Graphic 6" descr="Smiling Face with No Fill">
            <a:extLst>
              <a:ext uri="{FF2B5EF4-FFF2-40B4-BE49-F238E27FC236}">
                <a16:creationId xmlns:a16="http://schemas.microsoft.com/office/drawing/2014/main" id="{04FF2885-A1FA-E551-D791-34DCC1555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0182" y="2193036"/>
            <a:ext cx="3980688" cy="3980688"/>
          </a:xfrm>
          <a:prstGeom prst="rect">
            <a:avLst/>
          </a:prstGeom>
        </p:spPr>
      </p:pic>
    </p:spTree>
    <p:extLst>
      <p:ext uri="{BB962C8B-B14F-4D97-AF65-F5344CB8AC3E}">
        <p14:creationId xmlns:p14="http://schemas.microsoft.com/office/powerpoint/2010/main" val="1323261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165</TotalTime>
  <Words>186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Rockwell</vt:lpstr>
      <vt:lpstr>Rockwell Condensed</vt:lpstr>
      <vt:lpstr>Wingdings</vt:lpstr>
      <vt:lpstr>Wood Type</vt:lpstr>
      <vt:lpstr>Assessing the Impact of Chronic Diseases on COVID-19 Mortality in the U.S</vt:lpstr>
      <vt:lpstr>The Business Problem</vt:lpstr>
      <vt:lpstr>Total COVID-19 Deaths by Race/Ethnicity</vt:lpstr>
      <vt:lpstr>COVID-19 Deaths by Age Group</vt:lpstr>
      <vt:lpstr>Chronic Disease Prevalence by State</vt:lpstr>
      <vt:lpstr>Summary </vt:lpstr>
      <vt:lpstr>Final Thought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mehta</dc:creator>
  <cp:lastModifiedBy>vineet mehta</cp:lastModifiedBy>
  <cp:revision>4</cp:revision>
  <dcterms:created xsi:type="dcterms:W3CDTF">2024-11-16T07:55:43Z</dcterms:created>
  <dcterms:modified xsi:type="dcterms:W3CDTF">2024-11-16T17:42:51Z</dcterms:modified>
</cp:coreProperties>
</file>