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247AFE-CF45-4148-93AC-598F83FBA8C5}"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083FEBCC-4526-4DB0-8ED8-B8A189D8BE82}" type="slidenum">
              <a:rPr lang="en-US" smtClean="0"/>
              <a:t>‹#›</a:t>
            </a:fld>
            <a:endParaRPr lang="en-US"/>
          </a:p>
        </p:txBody>
      </p:sp>
    </p:spTree>
    <p:extLst>
      <p:ext uri="{BB962C8B-B14F-4D97-AF65-F5344CB8AC3E}">
        <p14:creationId xmlns:p14="http://schemas.microsoft.com/office/powerpoint/2010/main" val="1266343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247AFE-CF45-4148-93AC-598F83FBA8C5}"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083FEBCC-4526-4DB0-8ED8-B8A189D8BE82}" type="slidenum">
              <a:rPr lang="en-US" smtClean="0"/>
              <a:t>‹#›</a:t>
            </a:fld>
            <a:endParaRPr lang="en-US"/>
          </a:p>
        </p:txBody>
      </p:sp>
    </p:spTree>
    <p:extLst>
      <p:ext uri="{BB962C8B-B14F-4D97-AF65-F5344CB8AC3E}">
        <p14:creationId xmlns:p14="http://schemas.microsoft.com/office/powerpoint/2010/main" val="247634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247AFE-CF45-4148-93AC-598F83FBA8C5}"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083FEBCC-4526-4DB0-8ED8-B8A189D8BE82}" type="slidenum">
              <a:rPr lang="en-US" smtClean="0"/>
              <a:t>‹#›</a:t>
            </a:fld>
            <a:endParaRPr lang="en-US"/>
          </a:p>
        </p:txBody>
      </p:sp>
    </p:spTree>
    <p:extLst>
      <p:ext uri="{BB962C8B-B14F-4D97-AF65-F5344CB8AC3E}">
        <p14:creationId xmlns:p14="http://schemas.microsoft.com/office/powerpoint/2010/main" val="3374623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247AFE-CF45-4148-93AC-598F83FBA8C5}"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83FEBCC-4526-4DB0-8ED8-B8A189D8BE82}"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767426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247AFE-CF45-4148-93AC-598F83FBA8C5}"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83FEBCC-4526-4DB0-8ED8-B8A189D8BE82}" type="slidenum">
              <a:rPr lang="en-US" smtClean="0"/>
              <a:t>‹#›</a:t>
            </a:fld>
            <a:endParaRPr lang="en-US"/>
          </a:p>
        </p:txBody>
      </p:sp>
    </p:spTree>
    <p:extLst>
      <p:ext uri="{BB962C8B-B14F-4D97-AF65-F5344CB8AC3E}">
        <p14:creationId xmlns:p14="http://schemas.microsoft.com/office/powerpoint/2010/main" val="2024500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247AFE-CF45-4148-93AC-598F83FBA8C5}" type="datetimeFigureOut">
              <a:rPr lang="en-US" smtClean="0"/>
              <a:t>3/2/2024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3FEBCC-4526-4DB0-8ED8-B8A189D8BE82}" type="slidenum">
              <a:rPr lang="en-US" smtClean="0"/>
              <a:t>‹#›</a:t>
            </a:fld>
            <a:endParaRPr lang="en-US"/>
          </a:p>
        </p:txBody>
      </p:sp>
    </p:spTree>
    <p:extLst>
      <p:ext uri="{BB962C8B-B14F-4D97-AF65-F5344CB8AC3E}">
        <p14:creationId xmlns:p14="http://schemas.microsoft.com/office/powerpoint/2010/main" val="1626682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247AFE-CF45-4148-93AC-598F83FBA8C5}" type="datetimeFigureOut">
              <a:rPr lang="en-US" smtClean="0"/>
              <a:t>3/2/2024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3FEBCC-4526-4DB0-8ED8-B8A189D8BE82}" type="slidenum">
              <a:rPr lang="en-US" smtClean="0"/>
              <a:t>‹#›</a:t>
            </a:fld>
            <a:endParaRPr lang="en-US"/>
          </a:p>
        </p:txBody>
      </p:sp>
    </p:spTree>
    <p:extLst>
      <p:ext uri="{BB962C8B-B14F-4D97-AF65-F5344CB8AC3E}">
        <p14:creationId xmlns:p14="http://schemas.microsoft.com/office/powerpoint/2010/main" val="1817896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247AFE-CF45-4148-93AC-598F83FBA8C5}"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3FEBCC-4526-4DB0-8ED8-B8A189D8BE82}" type="slidenum">
              <a:rPr lang="en-US" smtClean="0"/>
              <a:t>‹#›</a:t>
            </a:fld>
            <a:endParaRPr lang="en-US"/>
          </a:p>
        </p:txBody>
      </p:sp>
    </p:spTree>
    <p:extLst>
      <p:ext uri="{BB962C8B-B14F-4D97-AF65-F5344CB8AC3E}">
        <p14:creationId xmlns:p14="http://schemas.microsoft.com/office/powerpoint/2010/main" val="189236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0247AFE-CF45-4148-93AC-598F83FBA8C5}" type="datetimeFigureOut">
              <a:rPr lang="en-US" smtClean="0"/>
              <a:t>3/2/2024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83FEBCC-4526-4DB0-8ED8-B8A189D8BE82}" type="slidenum">
              <a:rPr lang="en-US" smtClean="0"/>
              <a:t>‹#›</a:t>
            </a:fld>
            <a:endParaRPr lang="en-US"/>
          </a:p>
        </p:txBody>
      </p:sp>
    </p:spTree>
    <p:extLst>
      <p:ext uri="{BB962C8B-B14F-4D97-AF65-F5344CB8AC3E}">
        <p14:creationId xmlns:p14="http://schemas.microsoft.com/office/powerpoint/2010/main" val="277941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247AFE-CF45-4148-93AC-598F83FBA8C5}"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3FEBCC-4526-4DB0-8ED8-B8A189D8BE82}" type="slidenum">
              <a:rPr lang="en-US" smtClean="0"/>
              <a:t>‹#›</a:t>
            </a:fld>
            <a:endParaRPr lang="en-US"/>
          </a:p>
        </p:txBody>
      </p:sp>
    </p:spTree>
    <p:extLst>
      <p:ext uri="{BB962C8B-B14F-4D97-AF65-F5344CB8AC3E}">
        <p14:creationId xmlns:p14="http://schemas.microsoft.com/office/powerpoint/2010/main" val="953491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247AFE-CF45-4148-93AC-598F83FBA8C5}"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083FEBCC-4526-4DB0-8ED8-B8A189D8BE82}" type="slidenum">
              <a:rPr lang="en-US" smtClean="0"/>
              <a:t>‹#›</a:t>
            </a:fld>
            <a:endParaRPr lang="en-US"/>
          </a:p>
        </p:txBody>
      </p:sp>
    </p:spTree>
    <p:extLst>
      <p:ext uri="{BB962C8B-B14F-4D97-AF65-F5344CB8AC3E}">
        <p14:creationId xmlns:p14="http://schemas.microsoft.com/office/powerpoint/2010/main" val="3663071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247AFE-CF45-4148-93AC-598F83FBA8C5}"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3FEBCC-4526-4DB0-8ED8-B8A189D8BE82}" type="slidenum">
              <a:rPr lang="en-US" smtClean="0"/>
              <a:t>‹#›</a:t>
            </a:fld>
            <a:endParaRPr lang="en-US"/>
          </a:p>
        </p:txBody>
      </p:sp>
    </p:spTree>
    <p:extLst>
      <p:ext uri="{BB962C8B-B14F-4D97-AF65-F5344CB8AC3E}">
        <p14:creationId xmlns:p14="http://schemas.microsoft.com/office/powerpoint/2010/main" val="1316521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247AFE-CF45-4148-93AC-598F83FBA8C5}" type="datetimeFigureOut">
              <a:rPr lang="en-US" smtClean="0"/>
              <a:t>3/2/2024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3FEBCC-4526-4DB0-8ED8-B8A189D8BE82}" type="slidenum">
              <a:rPr lang="en-US" smtClean="0"/>
              <a:t>‹#›</a:t>
            </a:fld>
            <a:endParaRPr lang="en-US"/>
          </a:p>
        </p:txBody>
      </p:sp>
    </p:spTree>
    <p:extLst>
      <p:ext uri="{BB962C8B-B14F-4D97-AF65-F5344CB8AC3E}">
        <p14:creationId xmlns:p14="http://schemas.microsoft.com/office/powerpoint/2010/main" val="291754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247AFE-CF45-4148-93AC-598F83FBA8C5}" type="datetimeFigureOut">
              <a:rPr lang="en-US" smtClean="0"/>
              <a:t>3/2/2024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3FEBCC-4526-4DB0-8ED8-B8A189D8BE82}" type="slidenum">
              <a:rPr lang="en-US" smtClean="0"/>
              <a:t>‹#›</a:t>
            </a:fld>
            <a:endParaRPr lang="en-US"/>
          </a:p>
        </p:txBody>
      </p:sp>
    </p:spTree>
    <p:extLst>
      <p:ext uri="{BB962C8B-B14F-4D97-AF65-F5344CB8AC3E}">
        <p14:creationId xmlns:p14="http://schemas.microsoft.com/office/powerpoint/2010/main" val="3418524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0247AFE-CF45-4148-93AC-598F83FBA8C5}" type="datetimeFigureOut">
              <a:rPr lang="en-US" smtClean="0"/>
              <a:t>3/2/2024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3FEBCC-4526-4DB0-8ED8-B8A189D8BE82}" type="slidenum">
              <a:rPr lang="en-US" smtClean="0"/>
              <a:t>‹#›</a:t>
            </a:fld>
            <a:endParaRPr lang="en-US"/>
          </a:p>
        </p:txBody>
      </p:sp>
    </p:spTree>
    <p:extLst>
      <p:ext uri="{BB962C8B-B14F-4D97-AF65-F5344CB8AC3E}">
        <p14:creationId xmlns:p14="http://schemas.microsoft.com/office/powerpoint/2010/main" val="3265410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247AFE-CF45-4148-93AC-598F83FBA8C5}"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3FEBCC-4526-4DB0-8ED8-B8A189D8BE82}" type="slidenum">
              <a:rPr lang="en-US" smtClean="0"/>
              <a:t>‹#›</a:t>
            </a:fld>
            <a:endParaRPr lang="en-US"/>
          </a:p>
        </p:txBody>
      </p:sp>
    </p:spTree>
    <p:extLst>
      <p:ext uri="{BB962C8B-B14F-4D97-AF65-F5344CB8AC3E}">
        <p14:creationId xmlns:p14="http://schemas.microsoft.com/office/powerpoint/2010/main" val="3148753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247AFE-CF45-4148-93AC-598F83FBA8C5}" type="datetimeFigureOut">
              <a:rPr lang="en-US" smtClean="0"/>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3FEBCC-4526-4DB0-8ED8-B8A189D8BE82}" type="slidenum">
              <a:rPr lang="en-US" smtClean="0"/>
              <a:t>‹#›</a:t>
            </a:fld>
            <a:endParaRPr lang="en-US"/>
          </a:p>
        </p:txBody>
      </p:sp>
    </p:spTree>
    <p:extLst>
      <p:ext uri="{BB962C8B-B14F-4D97-AF65-F5344CB8AC3E}">
        <p14:creationId xmlns:p14="http://schemas.microsoft.com/office/powerpoint/2010/main" val="707393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247AFE-CF45-4148-93AC-598F83FBA8C5}" type="datetimeFigureOut">
              <a:rPr lang="en-US" smtClean="0"/>
              <a:t>3/2/2024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83FEBCC-4526-4DB0-8ED8-B8A189D8BE82}" type="slidenum">
              <a:rPr lang="en-US" smtClean="0"/>
              <a:t>‹#›</a:t>
            </a:fld>
            <a:endParaRPr lang="en-US"/>
          </a:p>
        </p:txBody>
      </p:sp>
    </p:spTree>
    <p:extLst>
      <p:ext uri="{BB962C8B-B14F-4D97-AF65-F5344CB8AC3E}">
        <p14:creationId xmlns:p14="http://schemas.microsoft.com/office/powerpoint/2010/main" val="2550906141"/>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catalog.data.gov/dataset/nchs-leading-causes-of-death-united-stat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4B02B-E235-09E1-FE4C-B14200DCB145}"/>
              </a:ext>
            </a:extLst>
          </p:cNvPr>
          <p:cNvSpPr>
            <a:spLocks noGrp="1"/>
          </p:cNvSpPr>
          <p:nvPr>
            <p:ph type="ctrTitle"/>
          </p:nvPr>
        </p:nvSpPr>
        <p:spPr/>
        <p:txBody>
          <a:bodyPr/>
          <a:lstStyle/>
          <a:p>
            <a:r>
              <a:rPr lang="en-US" dirty="0"/>
              <a:t>DSC530 </a:t>
            </a:r>
            <a:br>
              <a:rPr lang="en-US" dirty="0"/>
            </a:br>
            <a:r>
              <a:rPr lang="en-US" dirty="0"/>
              <a:t>Final Project </a:t>
            </a:r>
          </a:p>
        </p:txBody>
      </p:sp>
      <p:sp>
        <p:nvSpPr>
          <p:cNvPr id="3" name="Subtitle 2">
            <a:extLst>
              <a:ext uri="{FF2B5EF4-FFF2-40B4-BE49-F238E27FC236}">
                <a16:creationId xmlns:a16="http://schemas.microsoft.com/office/drawing/2014/main" id="{D73E287C-618A-10C4-DB33-3C5B187F46EA}"/>
              </a:ext>
            </a:extLst>
          </p:cNvPr>
          <p:cNvSpPr>
            <a:spLocks noGrp="1"/>
          </p:cNvSpPr>
          <p:nvPr>
            <p:ph type="subTitle" idx="1"/>
          </p:nvPr>
        </p:nvSpPr>
        <p:spPr/>
        <p:txBody>
          <a:bodyPr/>
          <a:lstStyle/>
          <a:p>
            <a:r>
              <a:rPr lang="en-US" dirty="0"/>
              <a:t>By Vineet Mehta</a:t>
            </a:r>
          </a:p>
        </p:txBody>
      </p:sp>
    </p:spTree>
    <p:extLst>
      <p:ext uri="{BB962C8B-B14F-4D97-AF65-F5344CB8AC3E}">
        <p14:creationId xmlns:p14="http://schemas.microsoft.com/office/powerpoint/2010/main" val="3802483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1C89-C354-F436-7675-DB5E7234F678}"/>
              </a:ext>
            </a:extLst>
          </p:cNvPr>
          <p:cNvSpPr>
            <a:spLocks noGrp="1"/>
          </p:cNvSpPr>
          <p:nvPr>
            <p:ph type="title"/>
          </p:nvPr>
        </p:nvSpPr>
        <p:spPr/>
        <p:txBody>
          <a:bodyPr/>
          <a:lstStyle/>
          <a:p>
            <a:r>
              <a:rPr lang="en-US" dirty="0"/>
              <a:t>Data base: </a:t>
            </a:r>
          </a:p>
        </p:txBody>
      </p:sp>
      <p:sp>
        <p:nvSpPr>
          <p:cNvPr id="3" name="Content Placeholder 2">
            <a:extLst>
              <a:ext uri="{FF2B5EF4-FFF2-40B4-BE49-F238E27FC236}">
                <a16:creationId xmlns:a16="http://schemas.microsoft.com/office/drawing/2014/main" id="{2704B9B0-FDF0-8A58-063F-BBBC57AB5683}"/>
              </a:ext>
            </a:extLst>
          </p:cNvPr>
          <p:cNvSpPr>
            <a:spLocks noGrp="1"/>
          </p:cNvSpPr>
          <p:nvPr>
            <p:ph idx="1"/>
          </p:nvPr>
        </p:nvSpPr>
        <p:spPr/>
        <p:txBody>
          <a:bodyPr>
            <a:normAutofit lnSpcReduction="10000"/>
          </a:bodyPr>
          <a:lstStyle/>
          <a:p>
            <a:pPr marL="0" indent="0">
              <a:buNone/>
            </a:pPr>
            <a:r>
              <a:rPr lang="en-US" sz="2000" dirty="0"/>
              <a:t>I am using the database “</a:t>
            </a:r>
            <a:r>
              <a:rPr lang="en-US" sz="2000" i="0" dirty="0">
                <a:solidFill>
                  <a:srgbClr val="1B1B1B"/>
                </a:solidFill>
                <a:effectLst/>
              </a:rPr>
              <a:t>NCHS - Leading Causes of Death: United States” (</a:t>
            </a:r>
            <a:r>
              <a:rPr lang="en-US" sz="2000" i="0" dirty="0">
                <a:solidFill>
                  <a:srgbClr val="1B1B1B"/>
                </a:solidFill>
                <a:effectLst/>
                <a:hlinkClick r:id="rId2"/>
              </a:rPr>
              <a:t>url:https://catalog.data.gov/dataset/nchs-leading-causes-of-death-united-states</a:t>
            </a:r>
            <a:r>
              <a:rPr lang="en-US" sz="2000" i="0" dirty="0">
                <a:solidFill>
                  <a:srgbClr val="1B1B1B"/>
                </a:solidFill>
                <a:effectLst/>
              </a:rPr>
              <a:t>). </a:t>
            </a:r>
          </a:p>
          <a:p>
            <a:pPr marL="0" indent="0">
              <a:buNone/>
            </a:pPr>
            <a:r>
              <a:rPr lang="en-US" sz="2000" dirty="0">
                <a:solidFill>
                  <a:srgbClr val="1B1B1B"/>
                </a:solidFill>
              </a:rPr>
              <a:t>The database contains </a:t>
            </a:r>
            <a:r>
              <a:rPr lang="en-US" sz="2000" b="0" i="0" dirty="0">
                <a:solidFill>
                  <a:srgbClr val="1B1B1B"/>
                </a:solidFill>
                <a:effectLst/>
              </a:rPr>
              <a:t>age-adjusted death rates for the 10 leading causes of death in the United States beginning in 1999.</a:t>
            </a:r>
            <a:endParaRPr lang="en-US" sz="2000" i="0" dirty="0">
              <a:solidFill>
                <a:srgbClr val="1B1B1B"/>
              </a:solidFill>
              <a:effectLst/>
            </a:endParaRPr>
          </a:p>
          <a:p>
            <a:pPr marL="0" indent="0">
              <a:buNone/>
            </a:pPr>
            <a:r>
              <a:rPr lang="en-US" sz="2000" b="0" i="0" dirty="0">
                <a:solidFill>
                  <a:srgbClr val="1B1B1B"/>
                </a:solidFill>
                <a:effectLst/>
              </a:rPr>
              <a:t>Data are based on information from all resident death certificates filed in the 50 states and the District of Columbia using demographic and medical characteristics. Age-adjusted death rates (per 100,000 population) are based on the 2000 U.S. standard population. Populations for computing death rates after 2010 are postcensal estimates based on the 2010 census, estimated as of July 1, 2010. Rates for census years are based on populations enumerated in the corresponding censuses. Rates for non-census years before 2010 are revised using updated intercensal population estimates and may differ from published rates.</a:t>
            </a:r>
            <a:endParaRPr lang="en-US" sz="2000" dirty="0"/>
          </a:p>
        </p:txBody>
      </p:sp>
    </p:spTree>
    <p:extLst>
      <p:ext uri="{BB962C8B-B14F-4D97-AF65-F5344CB8AC3E}">
        <p14:creationId xmlns:p14="http://schemas.microsoft.com/office/powerpoint/2010/main" val="176035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4AB00-4705-CE5C-AE3D-7F802F0C0789}"/>
              </a:ext>
            </a:extLst>
          </p:cNvPr>
          <p:cNvSpPr>
            <a:spLocks noGrp="1"/>
          </p:cNvSpPr>
          <p:nvPr>
            <p:ph type="title"/>
          </p:nvPr>
        </p:nvSpPr>
        <p:spPr/>
        <p:txBody>
          <a:bodyPr>
            <a:normAutofit/>
          </a:bodyPr>
          <a:lstStyle/>
          <a:p>
            <a:r>
              <a:rPr lang="en-US" b="1" i="0" dirty="0">
                <a:solidFill>
                  <a:srgbClr val="0D0D0D"/>
                </a:solidFill>
                <a:effectLst/>
                <a:latin typeface="Söhne"/>
              </a:rPr>
              <a:t>Selection and Description of Variables</a:t>
            </a:r>
            <a:br>
              <a:rPr lang="en-US" b="1"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24F7B22D-EFAC-4344-69B8-203DC88E0209}"/>
              </a:ext>
            </a:extLst>
          </p:cNvPr>
          <p:cNvSpPr>
            <a:spLocks noGrp="1"/>
          </p:cNvSpPr>
          <p:nvPr>
            <p:ph idx="1"/>
          </p:nvPr>
        </p:nvSpPr>
        <p:spPr/>
        <p:txBody>
          <a:bodyPr>
            <a:normAutofit/>
          </a:bodyPr>
          <a:lstStyle/>
          <a:p>
            <a:pPr marL="0" indent="0" algn="l">
              <a:buNone/>
            </a:pPr>
            <a:r>
              <a:rPr lang="en-US" b="0" i="0" dirty="0">
                <a:solidFill>
                  <a:srgbClr val="0D0D0D"/>
                </a:solidFill>
                <a:effectLst/>
              </a:rPr>
              <a:t>  </a:t>
            </a:r>
            <a:r>
              <a:rPr lang="en-US" b="0" i="0" dirty="0">
                <a:solidFill>
                  <a:srgbClr val="0D0D0D"/>
                </a:solidFill>
                <a:effectLst/>
                <a:ea typeface="Sans Serif Collection" panose="020B0502040504020204" pitchFamily="34" charset="0"/>
                <a:cs typeface="Sans Serif Collection" panose="020B0502040504020204" pitchFamily="34" charset="0"/>
              </a:rPr>
              <a:t>From the dataset, we select five variables for detailed analysis:</a:t>
            </a:r>
          </a:p>
          <a:p>
            <a:pPr algn="l">
              <a:buFont typeface="Arial" panose="020B0604020202020204" pitchFamily="34" charset="0"/>
              <a:buChar char="•"/>
            </a:pPr>
            <a:r>
              <a:rPr lang="en-US" b="1" i="0" dirty="0">
                <a:solidFill>
                  <a:srgbClr val="0D0D0D"/>
                </a:solidFill>
                <a:effectLst/>
                <a:ea typeface="Sans Serif Collection" panose="020B0502040504020204" pitchFamily="34" charset="0"/>
                <a:cs typeface="Sans Serif Collection" panose="020B0502040504020204" pitchFamily="34" charset="0"/>
              </a:rPr>
              <a:t>Year</a:t>
            </a:r>
            <a:r>
              <a:rPr lang="en-US" b="0" i="0" dirty="0">
                <a:solidFill>
                  <a:srgbClr val="0D0D0D"/>
                </a:solidFill>
                <a:effectLst/>
                <a:ea typeface="Sans Serif Collection" panose="020B0502040504020204" pitchFamily="34" charset="0"/>
                <a:cs typeface="Sans Serif Collection" panose="020B0502040504020204" pitchFamily="34" charset="0"/>
              </a:rPr>
              <a:t>: The year the data was recorded.</a:t>
            </a:r>
          </a:p>
          <a:p>
            <a:pPr algn="l">
              <a:buFont typeface="Arial" panose="020B0604020202020204" pitchFamily="34" charset="0"/>
              <a:buChar char="•"/>
            </a:pPr>
            <a:r>
              <a:rPr lang="en-US" b="1" i="0" dirty="0">
                <a:solidFill>
                  <a:srgbClr val="0D0D0D"/>
                </a:solidFill>
                <a:effectLst/>
                <a:ea typeface="Sans Serif Collection" panose="020B0502040504020204" pitchFamily="34" charset="0"/>
                <a:cs typeface="Sans Serif Collection" panose="020B0502040504020204" pitchFamily="34" charset="0"/>
              </a:rPr>
              <a:t>Cause Name</a:t>
            </a:r>
            <a:r>
              <a:rPr lang="en-US" b="0" i="0" dirty="0">
                <a:solidFill>
                  <a:srgbClr val="0D0D0D"/>
                </a:solidFill>
                <a:effectLst/>
                <a:ea typeface="Sans Serif Collection" panose="020B0502040504020204" pitchFamily="34" charset="0"/>
                <a:cs typeface="Sans Serif Collection" panose="020B0502040504020204" pitchFamily="34" charset="0"/>
              </a:rPr>
              <a:t>: The readable name for the cause of death.</a:t>
            </a:r>
          </a:p>
          <a:p>
            <a:pPr algn="l">
              <a:buFont typeface="Arial" panose="020B0604020202020204" pitchFamily="34" charset="0"/>
              <a:buChar char="•"/>
            </a:pPr>
            <a:r>
              <a:rPr lang="en-US" b="1" i="0" dirty="0">
                <a:solidFill>
                  <a:srgbClr val="0D0D0D"/>
                </a:solidFill>
                <a:effectLst/>
                <a:ea typeface="Sans Serif Collection" panose="020B0502040504020204" pitchFamily="34" charset="0"/>
                <a:cs typeface="Sans Serif Collection" panose="020B0502040504020204" pitchFamily="34" charset="0"/>
              </a:rPr>
              <a:t>State</a:t>
            </a:r>
            <a:r>
              <a:rPr lang="en-US" b="0" i="0" dirty="0">
                <a:solidFill>
                  <a:srgbClr val="0D0D0D"/>
                </a:solidFill>
                <a:effectLst/>
                <a:ea typeface="Sans Serif Collection" panose="020B0502040504020204" pitchFamily="34" charset="0"/>
                <a:cs typeface="Sans Serif Collection" panose="020B0502040504020204" pitchFamily="34" charset="0"/>
              </a:rPr>
              <a:t>: The state in which the deaths were recorded.</a:t>
            </a:r>
          </a:p>
          <a:p>
            <a:pPr algn="l">
              <a:buFont typeface="Arial" panose="020B0604020202020204" pitchFamily="34" charset="0"/>
              <a:buChar char="•"/>
            </a:pPr>
            <a:r>
              <a:rPr lang="en-US" b="1" i="0" dirty="0">
                <a:solidFill>
                  <a:srgbClr val="0D0D0D"/>
                </a:solidFill>
                <a:effectLst/>
                <a:ea typeface="Sans Serif Collection" panose="020B0502040504020204" pitchFamily="34" charset="0"/>
                <a:cs typeface="Sans Serif Collection" panose="020B0502040504020204" pitchFamily="34" charset="0"/>
              </a:rPr>
              <a:t>Deaths</a:t>
            </a:r>
            <a:r>
              <a:rPr lang="en-US" b="0" i="0" dirty="0">
                <a:solidFill>
                  <a:srgbClr val="0D0D0D"/>
                </a:solidFill>
                <a:effectLst/>
                <a:ea typeface="Sans Serif Collection" panose="020B0502040504020204" pitchFamily="34" charset="0"/>
                <a:cs typeface="Sans Serif Collection" panose="020B0502040504020204" pitchFamily="34" charset="0"/>
              </a:rPr>
              <a:t>: The number of deaths attributed to the cause.</a:t>
            </a:r>
          </a:p>
          <a:p>
            <a:pPr algn="l">
              <a:buFont typeface="Arial" panose="020B0604020202020204" pitchFamily="34" charset="0"/>
              <a:buChar char="•"/>
            </a:pPr>
            <a:r>
              <a:rPr lang="en-US" b="1" i="0" dirty="0">
                <a:solidFill>
                  <a:srgbClr val="0D0D0D"/>
                </a:solidFill>
                <a:effectLst/>
                <a:ea typeface="Sans Serif Collection" panose="020B0502040504020204" pitchFamily="34" charset="0"/>
                <a:cs typeface="Sans Serif Collection" panose="020B0502040504020204" pitchFamily="34" charset="0"/>
              </a:rPr>
              <a:t>Age-adjusted Death Rate</a:t>
            </a:r>
            <a:r>
              <a:rPr lang="en-US" b="0" i="0" dirty="0">
                <a:solidFill>
                  <a:srgbClr val="0D0D0D"/>
                </a:solidFill>
                <a:effectLst/>
                <a:ea typeface="Sans Serif Collection" panose="020B0502040504020204" pitchFamily="34" charset="0"/>
                <a:cs typeface="Sans Serif Collection" panose="020B0502040504020204" pitchFamily="34" charset="0"/>
              </a:rPr>
              <a:t>: The death rate per 100,000 population, adjusted for age.</a:t>
            </a:r>
          </a:p>
          <a:p>
            <a:pPr marL="0" indent="0">
              <a:buNone/>
            </a:pPr>
            <a:endParaRPr lang="en-US" dirty="0"/>
          </a:p>
        </p:txBody>
      </p:sp>
    </p:spTree>
    <p:extLst>
      <p:ext uri="{BB962C8B-B14F-4D97-AF65-F5344CB8AC3E}">
        <p14:creationId xmlns:p14="http://schemas.microsoft.com/office/powerpoint/2010/main" val="719599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BFD82-5B8B-C15D-E7EE-488D3BDED3DC}"/>
              </a:ext>
            </a:extLst>
          </p:cNvPr>
          <p:cNvSpPr>
            <a:spLocks noGrp="1"/>
          </p:cNvSpPr>
          <p:nvPr>
            <p:ph type="title"/>
          </p:nvPr>
        </p:nvSpPr>
        <p:spPr/>
        <p:txBody>
          <a:bodyPr>
            <a:normAutofit fontScale="90000"/>
          </a:bodyPr>
          <a:lstStyle/>
          <a:p>
            <a:br>
              <a:rPr lang="en-US" b="1" i="0" dirty="0">
                <a:solidFill>
                  <a:srgbClr val="0D0D0D"/>
                </a:solidFill>
                <a:effectLst/>
                <a:latin typeface="Söhne"/>
              </a:rPr>
            </a:br>
            <a:br>
              <a:rPr lang="en-US" b="1" i="0" dirty="0">
                <a:solidFill>
                  <a:srgbClr val="0D0D0D"/>
                </a:solidFill>
                <a:effectLst/>
                <a:latin typeface="Söhne"/>
              </a:rPr>
            </a:br>
            <a:r>
              <a:rPr lang="en-US" b="1" i="0" dirty="0">
                <a:solidFill>
                  <a:srgbClr val="0D0D0D"/>
                </a:solidFill>
                <a:effectLst/>
                <a:latin typeface="Söhne"/>
              </a:rPr>
              <a:t>Histograms and Descriptive Characteristics</a:t>
            </a:r>
            <a:br>
              <a:rPr lang="en-US" b="1" i="0" dirty="0">
                <a:solidFill>
                  <a:srgbClr val="0D0D0D"/>
                </a:solidFill>
                <a:effectLst/>
                <a:latin typeface="Söhne"/>
              </a:rPr>
            </a:br>
            <a:br>
              <a:rPr lang="en-US" dirty="0"/>
            </a:br>
            <a:endParaRPr lang="en-US" dirty="0"/>
          </a:p>
        </p:txBody>
      </p:sp>
      <p:sp>
        <p:nvSpPr>
          <p:cNvPr id="3" name="Content Placeholder 2">
            <a:extLst>
              <a:ext uri="{FF2B5EF4-FFF2-40B4-BE49-F238E27FC236}">
                <a16:creationId xmlns:a16="http://schemas.microsoft.com/office/drawing/2014/main" id="{EB0A4BCE-83A3-7338-2C9E-D20F58D04F26}"/>
              </a:ext>
            </a:extLst>
          </p:cNvPr>
          <p:cNvSpPr>
            <a:spLocks noGrp="1"/>
          </p:cNvSpPr>
          <p:nvPr>
            <p:ph idx="1"/>
          </p:nvPr>
        </p:nvSpPr>
        <p:spPr/>
        <p:txBody>
          <a:bodyPr>
            <a:normAutofit/>
          </a:bodyPr>
          <a:lstStyle/>
          <a:p>
            <a:pPr marL="0" indent="0">
              <a:buNone/>
            </a:pPr>
            <a:r>
              <a:rPr lang="en-US" dirty="0">
                <a:solidFill>
                  <a:srgbClr val="0D0D0D"/>
                </a:solidFill>
              </a:rPr>
              <a:t>I </a:t>
            </a:r>
            <a:r>
              <a:rPr lang="en-US" b="0" i="0" dirty="0">
                <a:solidFill>
                  <a:srgbClr val="0D0D0D"/>
                </a:solidFill>
                <a:effectLst/>
              </a:rPr>
              <a:t>will generate histograms for the variables "Deaths" and "Age-adjusted Death Rate", as these are quantitative variables suitable for such analysis. I will also calculate their mean, mode, and spread (standard deviation), and observe the tails of their distributions.</a:t>
            </a:r>
            <a:endParaRPr lang="en-US" dirty="0"/>
          </a:p>
        </p:txBody>
      </p:sp>
    </p:spTree>
    <p:extLst>
      <p:ext uri="{BB962C8B-B14F-4D97-AF65-F5344CB8AC3E}">
        <p14:creationId xmlns:p14="http://schemas.microsoft.com/office/powerpoint/2010/main" val="443389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758F-40B5-9184-2CE8-3C3198611156}"/>
              </a:ext>
            </a:extLst>
          </p:cNvPr>
          <p:cNvSpPr>
            <a:spLocks noGrp="1"/>
          </p:cNvSpPr>
          <p:nvPr>
            <p:ph type="title"/>
          </p:nvPr>
        </p:nvSpPr>
        <p:spPr>
          <a:xfrm>
            <a:off x="838198" y="547815"/>
            <a:ext cx="5167185" cy="1680519"/>
          </a:xfrm>
        </p:spPr>
        <p:txBody>
          <a:bodyPr>
            <a:normAutofit/>
          </a:bodyPr>
          <a:lstStyle/>
          <a:p>
            <a:r>
              <a:rPr lang="en-US" sz="4000" b="1" i="0">
                <a:effectLst/>
                <a:latin typeface="Söhne"/>
              </a:rPr>
              <a:t>Regression Analysis</a:t>
            </a:r>
            <a:br>
              <a:rPr lang="en-US" sz="4000" b="1" i="0">
                <a:effectLst/>
                <a:latin typeface="Söhne"/>
              </a:rPr>
            </a:br>
            <a:endParaRPr lang="en-US" sz="4000"/>
          </a:p>
        </p:txBody>
      </p:sp>
      <p:sp>
        <p:nvSpPr>
          <p:cNvPr id="7" name="AutoShape 4" descr="Output image">
            <a:extLst>
              <a:ext uri="{FF2B5EF4-FFF2-40B4-BE49-F238E27FC236}">
                <a16:creationId xmlns:a16="http://schemas.microsoft.com/office/drawing/2014/main" id="{620A24EE-CE15-618E-41AB-4314FD8AD0F8}"/>
              </a:ext>
            </a:extLst>
          </p:cNvPr>
          <p:cNvSpPr>
            <a:spLocks noGrp="1" noChangeAspect="1" noChangeArrowheads="1"/>
          </p:cNvSpPr>
          <p:nvPr>
            <p:ph idx="1"/>
          </p:nvPr>
        </p:nvSpPr>
        <p:spPr bwMode="auto">
          <a:xfrm>
            <a:off x="6186619" y="547815"/>
            <a:ext cx="5178960" cy="1680519"/>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 anchorCtr="0" compatLnSpc="1">
            <a:prstTxWarp prst="textNoShape">
              <a:avLst/>
            </a:prstTxWarp>
            <a:normAutofit/>
          </a:bodyPr>
          <a:lstStyle/>
          <a:p>
            <a:pPr marL="0" indent="0">
              <a:buNone/>
            </a:pPr>
            <a:r>
              <a:rPr lang="en-US" sz="2000">
                <a:latin typeface="Söhne"/>
              </a:rPr>
              <a:t>H</a:t>
            </a:r>
            <a:r>
              <a:rPr lang="en-US" sz="2000" b="0" i="0">
                <a:effectLst/>
                <a:latin typeface="Söhne"/>
              </a:rPr>
              <a:t>istograms and descriptive statistics for the "Deaths" and "Age-adjusted Death Rate" variables to gain initial insights into their distributions.</a:t>
            </a:r>
            <a:endParaRPr lang="en-US" sz="2000" b="1"/>
          </a:p>
        </p:txBody>
      </p:sp>
      <p:pic>
        <p:nvPicPr>
          <p:cNvPr id="11" name="Picture 10" descr="A graph with numbers and lines&#10;&#10;Description automatically generated">
            <a:extLst>
              <a:ext uri="{FF2B5EF4-FFF2-40B4-BE49-F238E27FC236}">
                <a16:creationId xmlns:a16="http://schemas.microsoft.com/office/drawing/2014/main" id="{21F6C8FE-2976-DFAB-18E8-52DD01B86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857" y="2421924"/>
            <a:ext cx="4327866" cy="3711146"/>
          </a:xfrm>
          <a:prstGeom prst="rect">
            <a:avLst/>
          </a:prstGeom>
        </p:spPr>
      </p:pic>
      <p:pic>
        <p:nvPicPr>
          <p:cNvPr id="13" name="Picture 12" descr="A graph of death rate&#10;&#10;Description automatically generated">
            <a:extLst>
              <a:ext uri="{FF2B5EF4-FFF2-40B4-BE49-F238E27FC236}">
                <a16:creationId xmlns:a16="http://schemas.microsoft.com/office/drawing/2014/main" id="{3103E18E-B2AC-0CEA-A530-15BDECA0A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9526" y="2421924"/>
            <a:ext cx="4404920" cy="3711146"/>
          </a:xfrm>
          <a:prstGeom prst="rect">
            <a:avLst/>
          </a:prstGeom>
        </p:spPr>
      </p:pic>
    </p:spTree>
    <p:extLst>
      <p:ext uri="{BB962C8B-B14F-4D97-AF65-F5344CB8AC3E}">
        <p14:creationId xmlns:p14="http://schemas.microsoft.com/office/powerpoint/2010/main" val="1702043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6" name="Picture 5" descr="Graph on document with pen">
            <a:extLst>
              <a:ext uri="{FF2B5EF4-FFF2-40B4-BE49-F238E27FC236}">
                <a16:creationId xmlns:a16="http://schemas.microsoft.com/office/drawing/2014/main" id="{31458202-6281-64B5-C063-CA1EAAA448F5}"/>
              </a:ext>
            </a:extLst>
          </p:cNvPr>
          <p:cNvPicPr>
            <a:picLocks noChangeAspect="1"/>
          </p:cNvPicPr>
          <p:nvPr/>
        </p:nvPicPr>
        <p:blipFill rotWithShape="1">
          <a:blip r:embed="rId2">
            <a:duotone>
              <a:prstClr val="black"/>
              <a:schemeClr val="bg2">
                <a:tint val="45000"/>
                <a:satMod val="400000"/>
              </a:schemeClr>
            </a:duotone>
            <a:alphaModFix amt="41000"/>
          </a:blip>
          <a:srcRect t="890" r="9091" b="22501"/>
          <a:stretch/>
        </p:blipFill>
        <p:spPr>
          <a:xfrm>
            <a:off x="20" y="2030"/>
            <a:ext cx="12191980" cy="6855970"/>
          </a:xfrm>
          <a:prstGeom prst="rect">
            <a:avLst/>
          </a:prstGeom>
        </p:spPr>
      </p:pic>
      <p:sp>
        <p:nvSpPr>
          <p:cNvPr id="2" name="Title 1">
            <a:extLst>
              <a:ext uri="{FF2B5EF4-FFF2-40B4-BE49-F238E27FC236}">
                <a16:creationId xmlns:a16="http://schemas.microsoft.com/office/drawing/2014/main" id="{CF029CF8-32D4-A5E6-6D16-F6D950489382}"/>
              </a:ext>
            </a:extLst>
          </p:cNvPr>
          <p:cNvSpPr>
            <a:spLocks noGrp="1"/>
          </p:cNvSpPr>
          <p:nvPr>
            <p:ph type="title"/>
          </p:nvPr>
        </p:nvSpPr>
        <p:spPr/>
        <p:txBody>
          <a:bodyPr>
            <a:normAutofit/>
          </a:bodyPr>
          <a:lstStyle/>
          <a:p>
            <a:r>
              <a:rPr lang="en-US" b="1" i="0">
                <a:effectLst/>
                <a:latin typeface="Söhne"/>
              </a:rPr>
              <a:t>Handling Outliers</a:t>
            </a:r>
            <a:br>
              <a:rPr lang="en-US" b="1" i="0">
                <a:effectLst/>
                <a:latin typeface="Söhne"/>
              </a:rPr>
            </a:br>
            <a:endParaRPr lang="en-US"/>
          </a:p>
        </p:txBody>
      </p:sp>
      <p:sp>
        <p:nvSpPr>
          <p:cNvPr id="3" name="Content Placeholder 2">
            <a:extLst>
              <a:ext uri="{FF2B5EF4-FFF2-40B4-BE49-F238E27FC236}">
                <a16:creationId xmlns:a16="http://schemas.microsoft.com/office/drawing/2014/main" id="{DDB04844-93EC-B5D7-1CAD-339226E170F8}"/>
              </a:ext>
            </a:extLst>
          </p:cNvPr>
          <p:cNvSpPr>
            <a:spLocks noGrp="1"/>
          </p:cNvSpPr>
          <p:nvPr>
            <p:ph idx="1"/>
          </p:nvPr>
        </p:nvSpPr>
        <p:spPr>
          <a:xfrm>
            <a:off x="680321" y="2336873"/>
            <a:ext cx="9613861" cy="3395060"/>
          </a:xfrm>
        </p:spPr>
        <p:txBody>
          <a:bodyPr anchor="ctr">
            <a:normAutofit/>
          </a:bodyPr>
          <a:lstStyle/>
          <a:p>
            <a:pPr marL="0" indent="0">
              <a:buNone/>
            </a:pPr>
            <a:r>
              <a:rPr lang="en-US" sz="2000" b="0" i="0" dirty="0">
                <a:effectLst/>
                <a:latin typeface="Söhne"/>
              </a:rPr>
              <a:t>The presence of outliers in both "Deaths" and "Age-adjusted Death Rate" can be attributed to rare but severe events or differences in population size among states. For analytical purposes, outliers might be examined separately to understand their causes or potentially excluded if focusing on typical patterns within the data.</a:t>
            </a:r>
            <a:endParaRPr lang="en-US" sz="2000" dirty="0"/>
          </a:p>
        </p:txBody>
      </p:sp>
    </p:spTree>
    <p:extLst>
      <p:ext uri="{BB962C8B-B14F-4D97-AF65-F5344CB8AC3E}">
        <p14:creationId xmlns:p14="http://schemas.microsoft.com/office/powerpoint/2010/main" val="1525678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BC14-EEAF-E18E-ACE2-E67A10208144}"/>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7FEF5E9D-37D0-28BB-9822-CF1ED17EE85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0592161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173</TotalTime>
  <Words>388</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Sans Serif Collection</vt:lpstr>
      <vt:lpstr>Söhne</vt:lpstr>
      <vt:lpstr>Trebuchet MS</vt:lpstr>
      <vt:lpstr>Berlin</vt:lpstr>
      <vt:lpstr>DSC530  Final Project </vt:lpstr>
      <vt:lpstr>Data base: </vt:lpstr>
      <vt:lpstr>Selection and Description of Variables </vt:lpstr>
      <vt:lpstr>  Histograms and Descriptive Characteristics  </vt:lpstr>
      <vt:lpstr>Regression Analysis </vt:lpstr>
      <vt:lpstr>Handling Outliers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DSC530  Final Project </dc:title>
  <dc:creator>vineet mehta</dc:creator>
  <cp:lastModifiedBy>vineet mehta</cp:lastModifiedBy>
  <cp:revision>3</cp:revision>
  <dcterms:created xsi:type="dcterms:W3CDTF">2024-03-02T19:02:14Z</dcterms:created>
  <dcterms:modified xsi:type="dcterms:W3CDTF">2024-03-02T21:56:07Z</dcterms:modified>
</cp:coreProperties>
</file>