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16" r:id="rId2"/>
    <p:sldId id="303" r:id="rId3"/>
    <p:sldId id="315" r:id="rId4"/>
    <p:sldId id="304" r:id="rId5"/>
    <p:sldId id="307" r:id="rId6"/>
    <p:sldId id="305" r:id="rId7"/>
    <p:sldId id="317" r:id="rId8"/>
    <p:sldId id="308" r:id="rId9"/>
    <p:sldId id="310" r:id="rId10"/>
    <p:sldId id="318" r:id="rId11"/>
    <p:sldId id="319" r:id="rId12"/>
  </p:sldIdLst>
  <p:sldSz cx="9144000" cy="6858000" type="letter"/>
  <p:notesSz cx="672941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2400" b="1" kern="1200">
        <a:solidFill>
          <a:schemeClr val="tx2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sz="2400" b="1" kern="1200">
        <a:solidFill>
          <a:schemeClr val="tx2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sz="2400" b="1" kern="1200">
        <a:solidFill>
          <a:schemeClr val="tx2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sz="2400" b="1" kern="1200">
        <a:solidFill>
          <a:schemeClr val="tx2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776F"/>
    <a:srgbClr val="D8BEB8"/>
    <a:srgbClr val="E1CEC7"/>
    <a:srgbClr val="76171B"/>
    <a:srgbClr val="1D2088"/>
    <a:srgbClr val="0592D9"/>
    <a:srgbClr val="969696"/>
    <a:srgbClr val="0D94D9"/>
    <a:srgbClr val="009999"/>
    <a:srgbClr val="174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7" autoAdjust="0"/>
    <p:restoredTop sz="96000" autoAdjust="0"/>
  </p:normalViewPr>
  <p:slideViewPr>
    <p:cSldViewPr>
      <p:cViewPr varScale="1">
        <p:scale>
          <a:sx n="117" d="100"/>
          <a:sy n="117" d="100"/>
        </p:scale>
        <p:origin x="13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1588" y="0"/>
            <a:ext cx="291623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623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1588" y="9371013"/>
            <a:ext cx="2916237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fld id="{8A70BCD3-9373-4997-848E-304D46E3DBA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3521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 sz="1200">
                <a:latin typeface="Arial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90950" y="0"/>
            <a:ext cx="2916238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Tx/>
              <a:buChar char="•"/>
              <a:defRPr sz="1200">
                <a:latin typeface="Arial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727075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74713" y="4691063"/>
            <a:ext cx="4957762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16238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 sz="1200">
                <a:latin typeface="Arial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9380538"/>
            <a:ext cx="2916238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Tx/>
              <a:buChar char="•"/>
              <a:defRPr sz="1200">
                <a:latin typeface="Arial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fld id="{37527F83-69EC-4DCD-B837-1E7CC0B7B023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33979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97957-08AB-4F7A-94E2-6C14936089BC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1BD9CA-7937-4B8E-A718-7AA46024D6E3}"/>
              </a:ext>
            </a:extLst>
          </p:cNvPr>
          <p:cNvSpPr/>
          <p:nvPr userDrawn="1"/>
        </p:nvSpPr>
        <p:spPr bwMode="auto">
          <a:xfrm>
            <a:off x="0" y="6639163"/>
            <a:ext cx="9144000" cy="246221"/>
          </a:xfrm>
          <a:prstGeom prst="rect">
            <a:avLst/>
          </a:prstGeom>
          <a:gradFill flip="none" rotWithShape="1">
            <a:gsLst>
              <a:gs pos="0">
                <a:srgbClr val="76171B"/>
              </a:gs>
              <a:gs pos="100000">
                <a:srgbClr val="E1CEC7"/>
              </a:gs>
            </a:gsLst>
            <a:lin ang="10800000" scaled="1"/>
            <a:tileRect/>
          </a:gra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ISOCC2024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762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EBF41-6813-4D0D-8191-08367E97B973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539204"/>
            <a:ext cx="2286000" cy="56261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539204"/>
            <a:ext cx="6705600" cy="56261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E6B3C-9431-4C24-8D38-4C9125E36BF3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556792"/>
            <a:ext cx="7772400" cy="446449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12E6A-201C-412F-81B9-107A03B231B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B2B3D-E4E8-41E8-82DD-3CF7AEBE3FDD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196975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7FC29-EBC6-4A5B-B95A-63239B9F7F2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E9160-42AB-43CB-B7E5-26DE9CBBD47C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DDBD7-18CD-4204-811D-24541E45881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4B131-8DB9-4783-AFAD-CF7386D5A2CD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3008313" cy="8864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661367"/>
            <a:ext cx="5111750" cy="44647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2547787"/>
            <a:ext cx="3008313" cy="35783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393BD-4F37-41D9-87F0-DA9F1282A6E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989348"/>
            <a:ext cx="5486400" cy="51510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124743"/>
            <a:ext cx="5486400" cy="37399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577778"/>
            <a:ext cx="5486400" cy="73154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48C79-8360-4ED5-811A-BDA25FCC3D2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539204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17104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213" y="6381750"/>
            <a:ext cx="77755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0">
                <a:solidFill>
                  <a:schemeClr val="tx1"/>
                </a:solidFill>
                <a:latin typeface="Arial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fld id="{0F147FF6-2064-4188-A01F-9BEF9A3BFA31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2F68F30-E8CB-CF3D-B688-5AEC758B5BF7}"/>
              </a:ext>
            </a:extLst>
          </p:cNvPr>
          <p:cNvGrpSpPr/>
          <p:nvPr userDrawn="1"/>
        </p:nvGrpSpPr>
        <p:grpSpPr>
          <a:xfrm>
            <a:off x="0" y="0"/>
            <a:ext cx="9144000" cy="548680"/>
            <a:chOff x="0" y="0"/>
            <a:chExt cx="9144000" cy="54868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89E633C-5128-CD1F-AA67-E8B26248BECB}"/>
                </a:ext>
              </a:extLst>
            </p:cNvPr>
            <p:cNvSpPr/>
            <p:nvPr userDrawn="1"/>
          </p:nvSpPr>
          <p:spPr bwMode="auto">
            <a:xfrm>
              <a:off x="0" y="0"/>
              <a:ext cx="9144000" cy="548680"/>
            </a:xfrm>
            <a:prstGeom prst="rect">
              <a:avLst/>
            </a:prstGeom>
            <a:gradFill>
              <a:gsLst>
                <a:gs pos="100000">
                  <a:srgbClr val="B3776F"/>
                </a:gs>
                <a:gs pos="0">
                  <a:srgbClr val="76171B"/>
                </a:gs>
                <a:gs pos="76000">
                  <a:srgbClr val="E1CEC7"/>
                </a:gs>
              </a:gsLst>
              <a:lin ang="0" scaled="0"/>
            </a:gradFill>
            <a:ln>
              <a:noFill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pic>
          <p:nvPicPr>
            <p:cNvPr id="6" name="그림 5" descr="텍스트, 폰트, 그래픽, 로고이(가) 표시된 사진&#10;&#10;자동 생성된 설명">
              <a:extLst>
                <a:ext uri="{FF2B5EF4-FFF2-40B4-BE49-F238E27FC236}">
                  <a16:creationId xmlns:a16="http://schemas.microsoft.com/office/drawing/2014/main" id="{EB9610BF-ED81-463D-2B21-A6D81B67E33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107697"/>
              <a:ext cx="1872208" cy="374071"/>
            </a:xfrm>
            <a:prstGeom prst="rect">
              <a:avLst/>
            </a:prstGeom>
          </p:spPr>
        </p:pic>
      </p:grpSp>
      <p:sp>
        <p:nvSpPr>
          <p:cNvPr id="1029" name="Rectangle 7"/>
          <p:cNvSpPr>
            <a:spLocks noChangeArrowheads="1"/>
          </p:cNvSpPr>
          <p:nvPr userDrawn="1"/>
        </p:nvSpPr>
        <p:spPr bwMode="auto">
          <a:xfrm>
            <a:off x="0" y="1323876"/>
            <a:ext cx="9144000" cy="889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ko-KR" altLang="en-US"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0" y="1053554"/>
            <a:ext cx="9144000" cy="5032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546100"/>
            <a:ext cx="8634413" cy="2090738"/>
          </a:xfrm>
        </p:spPr>
        <p:txBody>
          <a:bodyPr lIns="93600" rIns="93600" anchor="b"/>
          <a:lstStyle/>
          <a:p>
            <a:pPr>
              <a:lnSpc>
                <a:spcPct val="90000"/>
              </a:lnSpc>
            </a:pPr>
            <a:r>
              <a:rPr lang="en-US" altLang="ja-JP" sz="4400" dirty="0">
                <a:ea typeface="Arial Unicode MS" pitchFamily="50" charset="-127"/>
                <a:cs typeface="Arial Unicode MS" pitchFamily="50" charset="-127"/>
              </a:rPr>
              <a:t>Quantum Battery Optimization through Quantum Machine Learning Techniques</a:t>
            </a:r>
            <a:endParaRPr lang="ja-JP" altLang="en-US" sz="4400" dirty="0"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924944"/>
            <a:ext cx="9144000" cy="3096344"/>
          </a:xfrm>
        </p:spPr>
        <p:txBody>
          <a:bodyPr lIns="93600" rIns="936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VN" sz="20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Vu Tuan Hai</a:t>
            </a:r>
            <a:r>
              <a:rPr kumimoji="0" lang="en-US" altLang="en-VN" sz="2000" b="0" i="0" u="sng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kumimoji="0" lang="en-US" altLang="en-V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Vo Minh Kiet</a:t>
            </a:r>
            <a:r>
              <a:rPr kumimoji="0" lang="en-US" altLang="en-VN" sz="20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kumimoji="0" lang="en-US" altLang="en-V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Le Vu Trung Duong</a:t>
            </a:r>
            <a:r>
              <a:rPr kumimoji="0" lang="en-US" altLang="en-VN" sz="20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kumimoji="0" lang="en-US" altLang="en-V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V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Pham Hoai Luan</a:t>
            </a:r>
            <a:r>
              <a:rPr kumimoji="0" lang="en-US" altLang="en-VN" sz="20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kumimoji="0" lang="en-US" altLang="en-V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Le Bin Ho</a:t>
            </a:r>
            <a:r>
              <a:rPr kumimoji="0" lang="en-US" altLang="en-VN" sz="20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3, 4</a:t>
            </a:r>
            <a:r>
              <a:rPr kumimoji="0" lang="en-US" altLang="en-V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and Yasuhiko Nakashima1</a:t>
            </a:r>
            <a:endParaRPr kumimoji="0" lang="en-US" altLang="en-V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VN" sz="20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kumimoji="0" lang="en-US" altLang="en-V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Nara Institute of Science and Technology,, Japan.</a:t>
            </a:r>
            <a:endParaRPr kumimoji="0" lang="en-US" altLang="en-V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VN" sz="20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kumimoji="0" lang="en-US" altLang="en-V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University of Information Technology, Vietnam National University, Vietnam.</a:t>
            </a:r>
            <a:endParaRPr kumimoji="0" lang="en-US" altLang="en-V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VN" sz="20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kumimoji="0" lang="en-US" altLang="en-V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Frontier Research Institute for Interdisciplinary Sciences, Tohoku University, Japan.</a:t>
            </a:r>
            <a:endParaRPr kumimoji="0" lang="en-US" altLang="en-V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VN" sz="20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kumimoji="0" lang="en-US" altLang="en-V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Department of Applied Physics, Graduate School of Engineering, Tohoku University, Japan. </a:t>
            </a:r>
          </a:p>
        </p:txBody>
      </p:sp>
      <p:sp>
        <p:nvSpPr>
          <p:cNvPr id="2" name="正方形/長方形 6">
            <a:extLst>
              <a:ext uri="{FF2B5EF4-FFF2-40B4-BE49-F238E27FC236}">
                <a16:creationId xmlns:a16="http://schemas.microsoft.com/office/drawing/2014/main" id="{460D0D54-B897-49E6-66A1-4809A5E878BB}"/>
              </a:ext>
            </a:extLst>
          </p:cNvPr>
          <p:cNvSpPr/>
          <p:nvPr/>
        </p:nvSpPr>
        <p:spPr>
          <a:xfrm>
            <a:off x="326784" y="5236458"/>
            <a:ext cx="8412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500" u="sng" dirty="0">
                <a:latin typeface="Arial" panose="020B0604020202020204" pitchFamily="34" charset="0"/>
                <a:cs typeface="Arial" panose="020B0604020202020204" pitchFamily="34" charset="0"/>
              </a:rPr>
              <a:t>Presenter:</a:t>
            </a:r>
            <a:r>
              <a:rPr kumimoji="1" lang="en-US" altLang="ja-JP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500" b="1" dirty="0">
                <a:latin typeface="Arial" panose="020B0604020202020204" pitchFamily="34" charset="0"/>
                <a:cs typeface="Arial" panose="020B0604020202020204" pitchFamily="34" charset="0"/>
              </a:rPr>
              <a:t>Vu Tuan Hai         </a:t>
            </a:r>
            <a:r>
              <a:rPr kumimoji="0" lang="en-US" altLang="en-V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vu.tuan_hai.vr7@naist.ac.jp</a:t>
            </a:r>
            <a:endParaRPr kumimoji="1" lang="ja-JP" alt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Envelope with solid fill">
            <a:extLst>
              <a:ext uri="{FF2B5EF4-FFF2-40B4-BE49-F238E27FC236}">
                <a16:creationId xmlns:a16="http://schemas.microsoft.com/office/drawing/2014/main" id="{7BC88C77-53CB-F7AF-3045-C68B31DCE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7884" y="5285510"/>
            <a:ext cx="425116" cy="4251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56"/>
    </mc:Choice>
    <mc:Fallback xmlns="">
      <p:transition spd="slow" advTm="915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8564-7AA7-65D5-FA36-51744B49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1CD85-D54E-343A-0919-EEAE3096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+mn-lt"/>
              </a:rPr>
              <a:t>This work was supported by JST-ALCA-Next Program Grant Number JPMJAN23F5, Japan. The research has been partly executed in response to support of JSPS, KAKENHI Grant No. 22H00515, Japan.</a:t>
            </a:r>
            <a:endParaRPr lang="en-VN">
              <a:latin typeface="+mn-lt"/>
            </a:endParaRPr>
          </a:p>
          <a:p>
            <a:pPr marL="0" indent="0">
              <a:buNone/>
            </a:pP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B2CF-02E7-564A-3839-9D1712702D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12E6A-201C-412F-81B9-107A03B231BF}" type="slidenum">
              <a:rPr lang="ja-JP" altLang="en-US"/>
              <a:pPr>
                <a:defRPr/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1882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78C5-5E52-076C-DDC8-D754E3D9C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7A372-EDA2-96C4-FCE7-237B44DED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4464496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[1] J. Biamonte, P. Wittek, N. Pancotti, P. Rebentrost, N. Wiebe, and S. Lloyd, "Quantum machine learning," Nature, vol. 549, no. 7671, pp. 195-202, Sep 2017.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[2] F. Campaioli, S. Gherardini, J. Q. Quach, M. Polini, and G. M. Andolina, "Colloquium: Quantum batteries," 2023.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[3] D. Rossini, G. M. Andolina, D. Rosa, M. Carrega, and M. Polini, “Quantum advantage in the charging process of sachdev-ye-kitaev batteries,” Phys. Rev. Lett., vol. 125, p. 236402, Dec 2020.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[4] D. T. Hoang, F. Metz, A. Thomasen, T. D. Anh-Tai, T. Busch, and T. Fogarty, “Variational quantum algorithm for ergotropy estimation in quantum many-body batteries,” Phys. Rev. Res., vol. 6, p. 013038, Jan 2024.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[5] S. Juli`a-Farr ́e, T. Salamon, A. Riera, M. N. Bera, and M. Lewenstein, “Bounds on the capacity and power of quantum batteries,” Phys. Rev. Res., vol. 2, p. 023113, May 2020.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[6] J.-Y. Gyhm, D. Rosa, and D. ˇSafr ́anek, “Minimal time required to charge a quantum system,” Phys. Rev. A, vol. 109, p. 022607, Feb 2024.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VN" sz="1600">
              <a:latin typeface="+mn-lt"/>
            </a:endParaRPr>
          </a:p>
          <a:p>
            <a:pPr marL="0" indent="0">
              <a:buNone/>
            </a:pPr>
            <a:endParaRPr lang="en-VN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B37CF-5399-AD97-5D65-0ED69E5F5E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12E6A-201C-412F-81B9-107A03B231BF}" type="slidenum">
              <a:rPr lang="ja-JP" altLang="en-US"/>
              <a:pPr>
                <a:defRPr/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1537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Arial Unicode MS" pitchFamily="50" charset="-127"/>
                <a:cs typeface="Arial Unicode MS" pitchFamily="50" charset="-127"/>
              </a:rPr>
              <a:t>Outline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>
                <a:ea typeface="Arial Unicode MS" pitchFamily="50" charset="-127"/>
                <a:cs typeface="Arial Unicode MS" pitchFamily="50" charset="-127"/>
              </a:rPr>
              <a:t>Introduction</a:t>
            </a:r>
          </a:p>
          <a:p>
            <a:r>
              <a:rPr lang="en-US" altLang="ja-JP">
                <a:ea typeface="Arial Unicode MS" pitchFamily="50" charset="-127"/>
                <a:cs typeface="Arial Unicode MS" pitchFamily="50" charset="-127"/>
              </a:rPr>
              <a:t>Method</a:t>
            </a:r>
          </a:p>
          <a:p>
            <a:r>
              <a:rPr lang="en-US" altLang="ja-JP">
                <a:ea typeface="Arial Unicode MS" pitchFamily="50" charset="-127"/>
                <a:cs typeface="Arial Unicode MS" pitchFamily="50" charset="-127"/>
              </a:rPr>
              <a:t>Experiement</a:t>
            </a:r>
          </a:p>
          <a:p>
            <a:r>
              <a:rPr lang="en-US" altLang="ja-JP">
                <a:ea typeface="Arial Unicode MS" pitchFamily="50" charset="-127"/>
                <a:cs typeface="Arial Unicode MS" pitchFamily="50" charset="-127"/>
              </a:rPr>
              <a:t>Conclusion</a:t>
            </a:r>
          </a:p>
        </p:txBody>
      </p:sp>
      <p:sp>
        <p:nvSpPr>
          <p:cNvPr id="307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07F8066-4AD5-4EA1-A989-8417299FA949}" type="slidenum">
              <a:rPr lang="ja-JP" altLang="en-US" smtClean="0">
                <a:latin typeface="Arial" pitchFamily="34" charset="0"/>
                <a:ea typeface="Arial Unicode MS" pitchFamily="50" charset="-127"/>
                <a:cs typeface="Arial Unicode MS" pitchFamily="50" charset="-127"/>
              </a:rPr>
              <a:pPr/>
              <a:t>2</a:t>
            </a:fld>
            <a:endParaRPr lang="en-US" altLang="ja-JP">
              <a:latin typeface="Arial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7"/>
    </mc:Choice>
    <mc:Fallback xmlns="">
      <p:transition spd="slow" advTm="223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684A6561-2DD8-FDAA-BF37-39F32CDE1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22" r="71314" b="8036"/>
          <a:stretch/>
        </p:blipFill>
        <p:spPr>
          <a:xfrm>
            <a:off x="5431263" y="1906849"/>
            <a:ext cx="2145271" cy="366055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F28034E-C730-9446-4E7C-40D1F45555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32" t="6779" r="7198"/>
          <a:stretch/>
        </p:blipFill>
        <p:spPr>
          <a:xfrm>
            <a:off x="251520" y="1514214"/>
            <a:ext cx="5179743" cy="4084220"/>
          </a:xfrm>
          <a:prstGeom prst="rect">
            <a:avLst/>
          </a:prstGeom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1. Introduction: quantum battery</a:t>
            </a:r>
            <a:endParaRPr lang="en-US" altLang="ja-JP"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09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13D84A5-5FCA-4AED-85FE-BF37902249AC}" type="slidenum">
              <a:rPr lang="ja-JP" altLang="en-US" smtClean="0">
                <a:latin typeface="Arial" pitchFamily="34" charset="0"/>
                <a:ea typeface="Arial Unicode MS" pitchFamily="50" charset="-127"/>
                <a:cs typeface="Arial Unicode MS" pitchFamily="50" charset="-127"/>
              </a:rPr>
              <a:pPr/>
              <a:t>3</a:t>
            </a:fld>
            <a:endParaRPr lang="en-US" altLang="ja-JP" dirty="0">
              <a:latin typeface="Arial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09434-C0D8-D62F-B409-842023D9153D}"/>
              </a:ext>
            </a:extLst>
          </p:cNvPr>
          <p:cNvSpPr txBox="1"/>
          <p:nvPr/>
        </p:nvSpPr>
        <p:spPr>
          <a:xfrm>
            <a:off x="5464934" y="5621393"/>
            <a:ext cx="3427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/>
              <a:t>Figure 2. 1-D quantum battery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178A79-6305-3185-D4D7-9D11E5B1B677}"/>
                  </a:ext>
                </a:extLst>
              </p:cNvPr>
              <p:cNvSpPr txBox="1"/>
              <p:nvPr/>
            </p:nvSpPr>
            <p:spPr>
              <a:xfrm>
                <a:off x="251520" y="5619750"/>
                <a:ext cx="524059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2400"/>
                  <a:t>Figure 1. Charging process, </a:t>
                </a:r>
              </a:p>
              <a:p>
                <a:r>
                  <a:rPr lang="en-VN" sz="2400"/>
                  <a:t>Power (</a:t>
                </a:r>
                <a14:m>
                  <m:oMath xmlns:m="http://schemas.openxmlformats.org/officeDocument/2006/math">
                    <m:r>
                      <a:rPr lang="en-VN" sz="2400" b="1" i="1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VN" sz="2400"/>
                  <a:t>) versus charging time </a:t>
                </a:r>
                <a14:m>
                  <m:oMath xmlns:m="http://schemas.openxmlformats.org/officeDocument/2006/math">
                    <m:r>
                      <a:rPr lang="en-VN" sz="2400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VN" sz="2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178A79-6305-3185-D4D7-9D11E5B1B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619750"/>
                <a:ext cx="5240594" cy="830997"/>
              </a:xfrm>
              <a:prstGeom prst="rect">
                <a:avLst/>
              </a:prstGeom>
              <a:blipFill>
                <a:blip r:embed="rId5"/>
                <a:stretch>
                  <a:fillRect l="-1691" t="-6061" b="-1515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8"/>
    </mc:Choice>
    <mc:Fallback xmlns="">
      <p:transition spd="slow" advTm="140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Arial Unicode MS" pitchFamily="50" charset="-127"/>
                <a:cs typeface="Arial Unicode MS" pitchFamily="50" charset="-127"/>
              </a:rPr>
              <a:t>1. Introduction: quantum ML model</a:t>
            </a:r>
          </a:p>
        </p:txBody>
      </p:sp>
      <p:sp>
        <p:nvSpPr>
          <p:cNvPr id="512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F60C46F-A30B-4112-866A-CEB6679E46CE}" type="slidenum">
              <a:rPr lang="ja-JP" altLang="en-US" smtClean="0">
                <a:latin typeface="Arial" pitchFamily="34" charset="0"/>
                <a:ea typeface="Arial Unicode MS" pitchFamily="50" charset="-127"/>
                <a:cs typeface="Arial Unicode MS" pitchFamily="50" charset="-127"/>
              </a:rPr>
              <a:pPr/>
              <a:t>4</a:t>
            </a:fld>
            <a:endParaRPr lang="en-US" altLang="ja-JP" dirty="0">
              <a:latin typeface="Arial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5E7A4F-A440-23F3-7651-73C18E831262}"/>
                  </a:ext>
                </a:extLst>
              </p:cNvPr>
              <p:cNvSpPr txBox="1"/>
              <p:nvPr/>
            </p:nvSpPr>
            <p:spPr>
              <a:xfrm>
                <a:off x="179512" y="1556792"/>
                <a:ext cx="5616624" cy="16316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 quantum battery is given in the ground state of a Hamiltonian: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VN" i="1" spc="-5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pc="-5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vi-VN" b="0" i="1" spc="-5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VN" i="1" spc="-5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 spc="-5">
                            <a:effectLst/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vi-VN" b="0" spc="-5">
                        <a:effectLst/>
                        <a:latin typeface="Cambria Math" panose="02040503050406030204" pitchFamily="18" charset="0"/>
                      </a:rPr>
                      <m:t>=−</m:t>
                    </m:r>
                    <m:r>
                      <a:rPr lang="vi-VN" b="0" i="1" spc="-5">
                        <a:effectLst/>
                        <a:latin typeface="Cambria Math" panose="02040503050406030204" pitchFamily="18" charset="0"/>
                      </a:rPr>
                      <m:t>h</m:t>
                    </m:r>
                    <m:nary>
                      <m:naryPr>
                        <m:chr m:val="∑"/>
                        <m:limLoc m:val="undOvr"/>
                        <m:ctrlPr>
                          <a:rPr lang="en-VN" i="1" spc="-5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vi-VN" b="0" i="1" spc="-5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vi-VN" b="0" spc="-5"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vi-VN" b="0" i="1" spc="-5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vi-VN" b="0" i="1" spc="-5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VN" i="1" spc="-5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 spc="-5">
                                <a:effectLst/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vi-VN" b="0" i="1" spc="-5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/>
                  <a:t> </a:t>
                </a:r>
              </a:p>
              <a:p>
                <a:r>
                  <a:rPr lang="en-US"/>
                  <a:t>The </a:t>
                </a:r>
                <a:r>
                  <a:rPr lang="en-US" b="1">
                    <a:solidFill>
                      <a:srgbClr val="FF0000"/>
                    </a:solidFill>
                  </a:rPr>
                  <a:t>charging</a:t>
                </a:r>
                <a:r>
                  <a:rPr lang="en-US"/>
                  <a:t> Hamiltonian is given by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5E7A4F-A440-23F3-7651-73C18E831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556792"/>
                <a:ext cx="5616624" cy="1631665"/>
              </a:xfrm>
              <a:prstGeom prst="rect">
                <a:avLst/>
              </a:prstGeom>
              <a:blipFill>
                <a:blip r:embed="rId2"/>
                <a:stretch>
                  <a:fillRect l="-1577" t="-2290" r="-901" b="-2900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B2F7CE-C999-1264-0153-D72A144F53AA}"/>
                  </a:ext>
                </a:extLst>
              </p:cNvPr>
              <p:cNvSpPr txBox="1"/>
              <p:nvPr/>
            </p:nvSpPr>
            <p:spPr>
              <a:xfrm>
                <a:off x="200998" y="3335715"/>
                <a:ext cx="5616624" cy="14827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sz="18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800" b="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VN" sz="1800" b="0" i="0">
                              <a:latin typeface="Cambria Math" panose="02040503050406030204" pitchFamily="18" charset="0"/>
                            </a:rPr>
                            <m:t>charge</m:t>
                          </m:r>
                        </m:sub>
                      </m:sSub>
                      <m:d>
                        <m:dPr>
                          <m:ctrlPr>
                            <a:rPr lang="en-VN" sz="18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VN" sz="1800" b="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VN" sz="1800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VN" sz="1800" b="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VN" sz="1800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VN" sz="1800" b="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VN" sz="1800" b="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VN" sz="18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VN" sz="18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VN" sz="1800" b="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VN" sz="1800" b="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VN" sz="1800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VN" sz="18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VN" sz="1800" b="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VN" sz="18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VN" sz="1800" b="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VN" sz="18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VN" sz="1800" b="0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VN" sz="1800" b="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  <m:sSub>
                            <m:sSubPr>
                              <m:ctrlPr>
                                <a:rPr lang="en-VN" sz="18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VN" sz="1800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VN" sz="18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VN" sz="18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VN" sz="1800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VN" sz="18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VN" sz="1800" b="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VN" sz="1800" b="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VN" sz="18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1800" b="0" i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VN" sz="1800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VN" sz="1800" b="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  <m:sSub>
                            <m:sSubPr>
                              <m:ctrlPr>
                                <a:rPr lang="en-VN" sz="18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VN" sz="1800" b="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VN" sz="18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VN" sz="18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VN" sz="1800" b="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VN" sz="18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VN" sz="1800" b="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VN" sz="1800" b="0" i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ctrlPr>
                            <a:rPr lang="en-VN" sz="18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VN" sz="18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VN" sz="1800" b="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VN" sz="1800" b="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VN" sz="1800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VN" sz="18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VN" sz="1800" b="0" i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VN" sz="18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VN" sz="18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VN" sz="1800" b="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VN" sz="18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VN" sz="18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VN" sz="1800" b="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VN" sz="18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VN" sz="1800" b="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  <m:r>
                        <a:rPr lang="vi-VN" sz="18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sz="1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800" b="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vi-VN" sz="18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vi-VN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8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VN" sz="1800" b="0" i="1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B2F7CE-C999-1264-0153-D72A144F5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98" y="3335715"/>
                <a:ext cx="5616624" cy="1482714"/>
              </a:xfrm>
              <a:prstGeom prst="rect">
                <a:avLst/>
              </a:prstGeom>
              <a:blipFill>
                <a:blip r:embed="rId3"/>
                <a:stretch>
                  <a:fillRect l="-9029" t="-36441" b="-6694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FCBDCE96-3ADB-046D-7DE1-A8C8F2978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3" b="8764"/>
          <a:stretch/>
        </p:blipFill>
        <p:spPr>
          <a:xfrm>
            <a:off x="5891064" y="1556792"/>
            <a:ext cx="3195750" cy="26441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BCBB52C-3CA9-D259-F543-BB576B7D12EF}"/>
              </a:ext>
            </a:extLst>
          </p:cNvPr>
          <p:cNvSpPr txBox="1"/>
          <p:nvPr/>
        </p:nvSpPr>
        <p:spPr>
          <a:xfrm>
            <a:off x="5891063" y="4275674"/>
            <a:ext cx="319574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Figure 3. A quantum machine learning (QML) algorithm for optimizing battery’s power. [1-3]</a:t>
            </a:r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485702-B590-EF17-2660-93A5DDE573D4}"/>
                  </a:ext>
                </a:extLst>
              </p:cNvPr>
              <p:cNvSpPr txBox="1"/>
              <p:nvPr/>
            </p:nvSpPr>
            <p:spPr>
              <a:xfrm>
                <a:off x="200999" y="6047581"/>
                <a:ext cx="42269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2800">
                    <a:solidFill>
                      <a:srgbClr val="FF0000"/>
                    </a:solidFill>
                  </a:rPr>
                  <a:t>How to optimize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vi-V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vi-V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vi-V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vi-V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𝜟</m:t>
                        </m:r>
                      </m:e>
                    </m:d>
                  </m:oMath>
                </a14:m>
                <a:r>
                  <a:rPr lang="en-VN" sz="2800">
                    <a:solidFill>
                      <a:srgbClr val="FF0000"/>
                    </a:solidFill>
                  </a:rPr>
                  <a:t>?</a:t>
                </a:r>
                <a:endParaRPr lang="en-VN" sz="2800" i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485702-B590-EF17-2660-93A5DDE57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99" y="6047581"/>
                <a:ext cx="4226979" cy="523220"/>
              </a:xfrm>
              <a:prstGeom prst="rect">
                <a:avLst/>
              </a:prstGeom>
              <a:blipFill>
                <a:blip r:embed="rId5"/>
                <a:stretch>
                  <a:fillRect l="-2994" t="-14286" b="-2857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15AC37-24E5-45EC-407A-F4C797A00D1C}"/>
              </a:ext>
            </a:extLst>
          </p:cNvPr>
          <p:cNvCxnSpPr>
            <a:cxnSpLocks/>
          </p:cNvCxnSpPr>
          <p:nvPr/>
        </p:nvCxnSpPr>
        <p:spPr>
          <a:xfrm>
            <a:off x="1485513" y="4489270"/>
            <a:ext cx="0" cy="4579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C69D27-52E1-BF78-26D6-6A73A6F8DFD5}"/>
                  </a:ext>
                </a:extLst>
              </p:cNvPr>
              <p:cNvSpPr txBox="1"/>
              <p:nvPr/>
            </p:nvSpPr>
            <p:spPr>
              <a:xfrm>
                <a:off x="200998" y="4947265"/>
                <a:ext cx="40494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2000">
                    <a:solidFill>
                      <a:schemeClr val="tx1"/>
                    </a:solidFill>
                  </a:rPr>
                  <a:t>Optimizing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vi-V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vi-V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vi-V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vi-V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𝜟</m:t>
                        </m:r>
                      </m:e>
                    </m:d>
                  </m:oMath>
                </a14:m>
                <a:r>
                  <a:rPr lang="en-VN" sz="2000" i="1">
                    <a:solidFill>
                      <a:schemeClr val="tx1"/>
                    </a:solidFill>
                  </a:rPr>
                  <a:t> </a:t>
                </a:r>
                <a:r>
                  <a:rPr lang="en-VN" sz="2000">
                    <a:solidFill>
                      <a:schemeClr val="tx1"/>
                    </a:solidFill>
                  </a:rPr>
                  <a:t>mean we have a better battery</a:t>
                </a:r>
                <a:r>
                  <a:rPr lang="en-VN" sz="2000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C69D27-52E1-BF78-26D6-6A73A6F8D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98" y="4947265"/>
                <a:ext cx="4049485" cy="707886"/>
              </a:xfrm>
              <a:prstGeom prst="rect">
                <a:avLst/>
              </a:prstGeom>
              <a:blipFill>
                <a:blip r:embed="rId6"/>
                <a:stretch>
                  <a:fillRect l="-1563" t="-5263" r="-1563" b="-1403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65CDAD-7E02-B8A5-4553-9FABE9790D7C}"/>
              </a:ext>
            </a:extLst>
          </p:cNvPr>
          <p:cNvCxnSpPr>
            <a:cxnSpLocks/>
          </p:cNvCxnSpPr>
          <p:nvPr/>
        </p:nvCxnSpPr>
        <p:spPr>
          <a:xfrm>
            <a:off x="1452856" y="5655151"/>
            <a:ext cx="0" cy="4579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C4008E6-B8B8-EB24-4332-B915D04A78CF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4427978" y="5245170"/>
            <a:ext cx="1463085" cy="10640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4"/>
    </mc:Choice>
    <mc:Fallback xmlns="">
      <p:transition spd="slow" advTm="263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Arial Unicode MS" pitchFamily="50" charset="-127"/>
                <a:cs typeface="Arial Unicode MS" pitchFamily="50" charset="-127"/>
              </a:rPr>
              <a:t>2. Method</a:t>
            </a:r>
          </a:p>
        </p:txBody>
      </p:sp>
      <p:sp>
        <p:nvSpPr>
          <p:cNvPr id="614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1120215-CCCF-4EDE-8B43-BD1998083640}" type="slidenum">
              <a:rPr lang="ja-JP" altLang="en-US" smtClean="0">
                <a:latin typeface="Arial" pitchFamily="34" charset="0"/>
                <a:ea typeface="Arial Unicode MS" pitchFamily="50" charset="-127"/>
                <a:cs typeface="Arial Unicode MS" pitchFamily="50" charset="-127"/>
              </a:rPr>
              <a:pPr/>
              <a:t>5</a:t>
            </a:fld>
            <a:endParaRPr lang="en-US" altLang="ja-JP">
              <a:latin typeface="Arial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C37893-6F7B-FD83-C1EC-AC87D80CD761}"/>
                  </a:ext>
                </a:extLst>
              </p:cNvPr>
              <p:cNvSpPr txBox="1"/>
              <p:nvPr/>
            </p:nvSpPr>
            <p:spPr>
              <a:xfrm>
                <a:off x="179512" y="1478081"/>
                <a:ext cx="6408712" cy="15790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en-VN" sz="24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SimSun" panose="02010600030101010101" pitchFamily="2" charset="-122"/>
                  </a:rPr>
                  <a:t>After </a:t>
                </a:r>
                <a:r>
                  <a:rPr kumimoji="0" lang="en-US" altLang="en-VN" sz="2400" i="0" u="none" strike="noStrike" cap="none" normalizeH="0" baseline="0">
                    <a:ln>
                      <a:noFill/>
                    </a:ln>
                    <a:solidFill>
                      <a:srgbClr val="FF0000"/>
                    </a:solidFill>
                    <a:effectLst/>
                    <a:ea typeface="SimSun" panose="02010600030101010101" pitchFamily="2" charset="-122"/>
                  </a:rPr>
                  <a:t>charging</a:t>
                </a:r>
                <a:r>
                  <a:rPr kumimoji="0" lang="en-US" altLang="en-VN" sz="24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SimSun" panose="02010600030101010101" pitchFamily="2" charset="-122"/>
                  </a:rPr>
                  <a:t>, we have power </a:t>
                </a:r>
                <a14:m>
                  <m:oMath xmlns:m="http://schemas.openxmlformats.org/officeDocument/2006/math">
                    <m:r>
                      <a:rPr lang="vi-VN" altLang="en-VN" sz="2400" b="1" i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altLang="en-VN" sz="2400" b="1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𝑷</m:t>
                    </m:r>
                    <m:r>
                      <a:rPr lang="vi-VN" altLang="en-VN" sz="2400" b="1" i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kumimoji="0" lang="en-US" altLang="en-VN" sz="24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SimSun" panose="02010600030101010101" pitchFamily="2" charset="-122"/>
                  </a:rPr>
                  <a:t> (performance of battery)</a:t>
                </a:r>
                <a:r>
                  <a:rPr lang="en-US" altLang="en-VN" sz="2400"/>
                  <a:t> </a:t>
                </a:r>
                <a:r>
                  <a:rPr lang="en-US" altLang="en-VN" sz="2400">
                    <a:ea typeface="SimSun" panose="02010600030101010101" pitchFamily="2" charset="-122"/>
                  </a:rPr>
                  <a:t>:</a:t>
                </a:r>
                <a:endParaRPr kumimoji="0" lang="en-US" altLang="en-VN" sz="2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SimSun" panose="02010600030101010101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VN" sz="2400" i="1" spc="-5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pc="-5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sz="2400" b="1" i="1" spc="-5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sz="2400" b="1" i="1" spc="-5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</a:rPr>
                      <m:t>𝝍</m:t>
                    </m:r>
                    <m:r>
                      <a:rPr lang="en-US" sz="2400" b="1" i="1" spc="-5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pc="-5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b="1" i="1" spc="-5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VN" sz="2400" i="1" spc="-5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pc="-5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pc="-5" baseline="-2500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pc="-5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1" i="1" spc="-5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</a:rPr>
                      <m:t>𝝍</m:t>
                    </m:r>
                    <m:r>
                      <a:rPr lang="en-US" sz="2400" b="1" i="1" spc="-5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pc="-5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b="1" i="1" spc="-5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</a:rPr>
                      <m:t>)⟩ − ⟨</m:t>
                    </m:r>
                    <m:r>
                      <a:rPr lang="en-US" sz="2400" b="1" i="1" spc="-5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</a:rPr>
                      <m:t>𝝍</m:t>
                    </m:r>
                    <m:r>
                      <a:rPr lang="en-US" sz="2400" b="1" i="1" spc="-5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pc="-5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pc="-5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VN" sz="2400" i="1" spc="-5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pc="-5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pc="-5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pc="-5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1" i="1" spc="-5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</a:rPr>
                      <m:t>𝝍</m:t>
                    </m:r>
                    <m:r>
                      <a:rPr lang="en-US" sz="2400" b="1" i="1" spc="-5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pc="-5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pc="-5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</a:rPr>
                      <m:t>)⟩</m:t>
                    </m:r>
                  </m:oMath>
                </a14:m>
                <a:r>
                  <a:rPr lang="en-VN" sz="2400" i="1">
                    <a:solidFill>
                      <a:schemeClr val="accent2"/>
                    </a:solidFill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0" lang="en-US" altLang="en-V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𝝍</m:t>
                    </m:r>
                    <m:r>
                      <a:rPr kumimoji="0" lang="vi-VN" altLang="en-V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kumimoji="0" lang="en-US" altLang="en-V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𝒕</m:t>
                    </m:r>
                    <m:r>
                      <a:rPr kumimoji="0" lang="vi-VN" altLang="en-V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  <m:r>
                      <a:rPr kumimoji="0" lang="en-US" altLang="en-V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altLang="en-VN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VN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vi-VN" altLang="en-VN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−</m:t>
                        </m:r>
                        <m:r>
                          <a:rPr lang="vi-VN" altLang="en-VN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𝒊𝑯𝒕</m:t>
                        </m:r>
                      </m:sup>
                    </m:sSup>
                    <m:r>
                      <a:rPr kumimoji="0" lang="en-US" altLang="en-V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|</m:t>
                    </m:r>
                    <m:r>
                      <a:rPr kumimoji="0" lang="en-US" altLang="en-V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𝝍</m:t>
                    </m:r>
                    <m:r>
                      <a:rPr kumimoji="0" lang="en-US" altLang="en-V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(</m:t>
                    </m:r>
                    <m:r>
                      <a:rPr kumimoji="0" lang="en-US" altLang="en-V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𝟎</m:t>
                    </m:r>
                    <m:r>
                      <a:rPr kumimoji="0" lang="en-US" altLang="en-V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)⟩</m:t>
                    </m:r>
                  </m:oMath>
                </a14:m>
                <a:r>
                  <a:rPr kumimoji="0" lang="en-US" altLang="en-VN" sz="2400" i="1" u="none" strike="noStrike" cap="none" normalizeH="0" baseline="0">
                    <a:ln>
                      <a:noFill/>
                    </a:ln>
                    <a:solidFill>
                      <a:schemeClr val="accent2"/>
                    </a:solidFill>
                    <a:effectLst/>
                    <a:ea typeface="SimSun" panose="02010600030101010101" pitchFamily="2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C37893-6F7B-FD83-C1EC-AC87D80CD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478081"/>
                <a:ext cx="6408712" cy="1579087"/>
              </a:xfrm>
              <a:prstGeom prst="rect">
                <a:avLst/>
              </a:prstGeom>
              <a:blipFill>
                <a:blip r:embed="rId2"/>
                <a:stretch>
                  <a:fillRect l="-1383" t="-3200" b="-56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FB505C-5A38-AB9B-AFFD-24FDA596BB43}"/>
                  </a:ext>
                </a:extLst>
              </p:cNvPr>
              <p:cNvSpPr txBox="1"/>
              <p:nvPr/>
            </p:nvSpPr>
            <p:spPr>
              <a:xfrm>
                <a:off x="516501" y="3636426"/>
                <a:ext cx="327567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kumimoji="0" lang="en-US" altLang="en-VN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𝑃</m:t>
                    </m:r>
                    <m:r>
                      <a:rPr kumimoji="0" lang="en-US" altLang="en-VN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=⟨</m:t>
                    </m:r>
                    <m:r>
                      <a:rPr kumimoji="0" lang="en-US" altLang="en-VN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𝑊</m:t>
                    </m:r>
                    <m:r>
                      <a:rPr kumimoji="0" lang="en-US" altLang="en-VN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Cambria Math" panose="02040503050406030204" pitchFamily="18" charset="0"/>
                      </a:rPr>
                      <m:t>⟩</m:t>
                    </m:r>
                    <m:r>
                      <a:rPr kumimoji="0" lang="en-US" altLang="en-VN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/</m:t>
                    </m:r>
                    <m:r>
                      <a:rPr kumimoji="0" lang="en-US" altLang="en-VN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VN" sz="2400"/>
                  <a:t> </a:t>
                </a:r>
                <a:endParaRPr kumimoji="0" lang="en-US" altLang="en-VN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FB505C-5A38-AB9B-AFFD-24FDA596B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01" y="3636426"/>
                <a:ext cx="3275677" cy="461665"/>
              </a:xfrm>
              <a:prstGeom prst="rect">
                <a:avLst/>
              </a:prstGeom>
              <a:blipFill>
                <a:blip r:embed="rId3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A98FDE-8120-ACD7-1E1B-D4EB5467ADB6}"/>
              </a:ext>
            </a:extLst>
          </p:cNvPr>
          <p:cNvCxnSpPr>
            <a:cxnSpLocks/>
          </p:cNvCxnSpPr>
          <p:nvPr/>
        </p:nvCxnSpPr>
        <p:spPr>
          <a:xfrm>
            <a:off x="1735702" y="3070369"/>
            <a:ext cx="0" cy="5754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424445-D3F4-0D80-B036-D953EA5BC14E}"/>
                  </a:ext>
                </a:extLst>
              </p:cNvPr>
              <p:cNvSpPr txBox="1"/>
              <p:nvPr/>
            </p:nvSpPr>
            <p:spPr>
              <a:xfrm>
                <a:off x="483836" y="4896928"/>
                <a:ext cx="327567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0" lang="vi-VN" altLang="en-VN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0" lang="en-US" altLang="en-VN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altLang="en-VN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max</m:t>
                        </m:r>
                      </m:sub>
                    </m:sSub>
                    <m:r>
                      <a:rPr kumimoji="0" lang="vi-VN" altLang="en-VN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vi-VN" altLang="en-VN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vi-VN" altLang="en-VN" sz="24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∀</m:t>
                    </m:r>
                    <m:r>
                      <a:rPr lang="vi-VN" altLang="en-VN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VN" sz="2400"/>
                  <a:t> </a:t>
                </a:r>
                <a:endParaRPr kumimoji="0" lang="en-US" altLang="en-VN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424445-D3F4-0D80-B036-D953EA5BC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36" y="4896928"/>
                <a:ext cx="3275677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631F01-8E15-58BB-0710-97D1686FD2B1}"/>
              </a:ext>
            </a:extLst>
          </p:cNvPr>
          <p:cNvCxnSpPr>
            <a:cxnSpLocks/>
          </p:cNvCxnSpPr>
          <p:nvPr/>
        </p:nvCxnSpPr>
        <p:spPr>
          <a:xfrm>
            <a:off x="1712811" y="4175501"/>
            <a:ext cx="0" cy="7214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3C82B28-6EC4-1AAA-A785-3959D41A300C}"/>
              </a:ext>
            </a:extLst>
          </p:cNvPr>
          <p:cNvSpPr txBox="1"/>
          <p:nvPr/>
        </p:nvSpPr>
        <p:spPr>
          <a:xfrm>
            <a:off x="1877216" y="2929466"/>
            <a:ext cx="2333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Calculate directly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460E6-EF1D-8931-D4CE-765168A55B28}"/>
                  </a:ext>
                </a:extLst>
              </p:cNvPr>
              <p:cNvSpPr txBox="1"/>
              <p:nvPr/>
            </p:nvSpPr>
            <p:spPr>
              <a:xfrm>
                <a:off x="1877217" y="4091092"/>
                <a:ext cx="4855023" cy="837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/>
                  <a:t>Can be found after survey</a:t>
                </a:r>
              </a:p>
              <a:p>
                <a14:m>
                  <m:oMath xmlns:m="http://schemas.openxmlformats.org/officeDocument/2006/math">
                    <m:r>
                      <a:rPr lang="en-V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VN"/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V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vi-VN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𝛥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VN" i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460E6-EF1D-8931-D4CE-765168A55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217" y="4091092"/>
                <a:ext cx="4855023" cy="837537"/>
              </a:xfrm>
              <a:prstGeom prst="rect">
                <a:avLst/>
              </a:prstGeom>
              <a:blipFill>
                <a:blip r:embed="rId5"/>
                <a:stretch>
                  <a:fillRect l="-1828" t="-5970" b="-1492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F9C36B-8658-4ABD-FC8A-B3D7C49E2189}"/>
              </a:ext>
            </a:extLst>
          </p:cNvPr>
          <p:cNvCxnSpPr>
            <a:cxnSpLocks/>
          </p:cNvCxnSpPr>
          <p:nvPr/>
        </p:nvCxnSpPr>
        <p:spPr>
          <a:xfrm>
            <a:off x="1735702" y="5378371"/>
            <a:ext cx="0" cy="6984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897AA7-434E-951E-F70E-D0DD7A7E38C3}"/>
                  </a:ext>
                </a:extLst>
              </p:cNvPr>
              <p:cNvSpPr txBox="1"/>
              <p:nvPr/>
            </p:nvSpPr>
            <p:spPr>
              <a:xfrm>
                <a:off x="353217" y="6102111"/>
                <a:ext cx="327567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0" lang="vi-VN" altLang="en-VN" sz="24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kumimoji="0" lang="en-US" altLang="en-VN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altLang="en-VN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max</m:t>
                        </m:r>
                      </m:sub>
                      <m:sup>
                        <m:r>
                          <a:rPr lang="vi-VN" altLang="en-VN" sz="24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bSup>
                    <m:r>
                      <a:rPr kumimoji="0" lang="vi-VN" altLang="en-VN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&gt;</m:t>
                    </m:r>
                    <m:sSub>
                      <m:sSubPr>
                        <m:ctrlPr>
                          <a:rPr lang="vi-VN" altLang="en-VN" sz="24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vi-VN" altLang="en-VN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altLang="en-VN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max</m:t>
                        </m:r>
                      </m:sub>
                    </m:sSub>
                    <m:r>
                      <a:rPr lang="vi-VN" altLang="en-VN" sz="24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∀</m:t>
                    </m:r>
                    <m:r>
                      <a:rPr lang="vi-VN" altLang="en-VN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𝐽</m:t>
                    </m:r>
                    <m:r>
                      <a:rPr lang="vi-VN" altLang="en-VN" sz="24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vi-VN" altLang="en-VN" sz="24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𝛥</m:t>
                    </m:r>
                  </m:oMath>
                </a14:m>
                <a:r>
                  <a:rPr lang="en-VN" sz="2400"/>
                  <a:t> </a:t>
                </a:r>
                <a:endParaRPr kumimoji="0" lang="en-US" altLang="en-VN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897AA7-434E-951E-F70E-D0DD7A7E3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17" y="6102111"/>
                <a:ext cx="3275678" cy="461665"/>
              </a:xfrm>
              <a:prstGeom prst="rect">
                <a:avLst/>
              </a:prstGeom>
              <a:blipFill>
                <a:blip r:embed="rId6"/>
                <a:stretch>
                  <a:fillRect t="-10811" b="-2973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D655D6-5E06-01BB-5AB9-D236C3B8386E}"/>
                  </a:ext>
                </a:extLst>
              </p:cNvPr>
              <p:cNvSpPr txBox="1"/>
              <p:nvPr/>
            </p:nvSpPr>
            <p:spPr>
              <a:xfrm>
                <a:off x="1877216" y="5348664"/>
                <a:ext cx="247875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/>
                  <a:t>We want to find “max”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endParaRPr lang="en-VN" i="1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D655D6-5E06-01BB-5AB9-D236C3B83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216" y="5348664"/>
                <a:ext cx="2478754" cy="830997"/>
              </a:xfrm>
              <a:prstGeom prst="rect">
                <a:avLst/>
              </a:prstGeom>
              <a:blipFill>
                <a:blip r:embed="rId7"/>
                <a:stretch>
                  <a:fillRect l="-3553" t="-4478" r="-4569" b="-1492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13292E-6257-8C52-D7AE-BB1AB102EBF5}"/>
                  </a:ext>
                </a:extLst>
              </p:cNvPr>
              <p:cNvSpPr txBox="1"/>
              <p:nvPr/>
            </p:nvSpPr>
            <p:spPr>
              <a:xfrm>
                <a:off x="5580120" y="6161980"/>
                <a:ext cx="30031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vi-VN" sz="2400" b="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ctrlPr>
                          <a:rPr lang="en-VN" sz="2400" i="1">
                            <a:effectLst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24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𝐽</m:t>
                        </m:r>
                        <m:r>
                          <a:rPr lang="en-US" sz="24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 ∆, </m:t>
                        </m:r>
                        <m:r>
                          <a:rPr lang="en-US" sz="24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𝛾</m:t>
                        </m:r>
                      </m:e>
                    </m:d>
                    <m:r>
                      <a:rPr lang="en-US" sz="2400" b="0" i="1">
                        <a:effectLst/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r>
                      <a:rPr lang="en-US" sz="2400" b="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−|</m:t>
                    </m:r>
                    <m:sSub>
                      <m:sSubPr>
                        <m:ctrlPr>
                          <a:rPr lang="en-V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baseline="-25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max</m:t>
                        </m:r>
                      </m:sub>
                    </m:sSub>
                    <m:r>
                      <a:rPr lang="en-US" sz="2400" b="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|</m:t>
                    </m:r>
                  </m:oMath>
                </a14:m>
                <a:r>
                  <a:rPr lang="en-US" sz="240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endParaRPr lang="en-VN" sz="240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13292E-6257-8C52-D7AE-BB1AB102E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20" y="6161980"/>
                <a:ext cx="3003171" cy="461665"/>
              </a:xfrm>
              <a:prstGeom prst="rect">
                <a:avLst/>
              </a:prstGeom>
              <a:blipFill>
                <a:blip r:embed="rId8"/>
                <a:stretch>
                  <a:fillRect l="-422" b="-1621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900770-6917-1BC5-C963-CB692534A963}"/>
                  </a:ext>
                </a:extLst>
              </p:cNvPr>
              <p:cNvSpPr txBox="1"/>
              <p:nvPr/>
            </p:nvSpPr>
            <p:spPr>
              <a:xfrm>
                <a:off x="6559628" y="4973754"/>
                <a:ext cx="104415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2400" b="0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VN" sz="2400" b="0" i="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VN" sz="240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900770-6917-1BC5-C963-CB692534A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628" y="4973754"/>
                <a:ext cx="104415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AAB440-B70F-047D-77B2-A715C943072F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7081705" y="5568784"/>
            <a:ext cx="1" cy="5931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7D0FBD3-97E7-E2A7-034D-BC90DA753888}"/>
              </a:ext>
            </a:extLst>
          </p:cNvPr>
          <p:cNvSpPr txBox="1"/>
          <p:nvPr/>
        </p:nvSpPr>
        <p:spPr>
          <a:xfrm>
            <a:off x="7192974" y="5320112"/>
            <a:ext cx="210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Calculate gradient</a:t>
            </a:r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57EB814-2AC3-86AC-72FF-313F40C4DD9E}"/>
                  </a:ext>
                </a:extLst>
              </p:cNvPr>
              <p:cNvSpPr txBox="1"/>
              <p:nvPr/>
            </p:nvSpPr>
            <p:spPr>
              <a:xfrm>
                <a:off x="4959631" y="2874162"/>
                <a:ext cx="42441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altLang="en-VN" sz="24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vi-VN" altLang="en-VN" sz="24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en-VN" sz="2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𝐽</m:t>
                              </m:r>
                            </m:e>
                            <m:e>
                              <m:r>
                                <a:rPr lang="vi-VN" altLang="en-VN" sz="24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𝛥</m:t>
                              </m:r>
                            </m:e>
                          </m:d>
                        </m:e>
                        <m:sup>
                          <m:r>
                            <a:rPr lang="vi-VN" altLang="en-VN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  <m:r>
                            <a:rPr lang="vi-VN" altLang="en-VN" sz="24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+1</m:t>
                          </m:r>
                        </m:sup>
                      </m:sSup>
                      <m:r>
                        <a:rPr lang="vi-VN" altLang="en-VN" sz="2400" b="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vi-VN" altLang="en-VN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vi-VN" altLang="en-VN" sz="2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en-VN" sz="2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𝐽</m:t>
                              </m:r>
                            </m:e>
                            <m:e>
                              <m:r>
                                <a:rPr lang="vi-VN" altLang="en-VN" sz="2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𝛥</m:t>
                              </m:r>
                            </m:e>
                          </m:d>
                        </m:e>
                        <m:sup>
                          <m:r>
                            <a:rPr lang="vi-VN" altLang="en-VN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</m:sup>
                      </m:sSup>
                      <m:r>
                        <a:rPr lang="vi-VN" altLang="en-VN" sz="2400" b="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−</m:t>
                      </m:r>
                      <m:r>
                        <a:rPr lang="vi-VN" altLang="en-VN" sz="2400" b="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𝛼𝛻</m:t>
                      </m:r>
                      <m:r>
                        <a:rPr lang="vi-VN" altLang="en-VN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kumimoji="0" lang="en-US" altLang="en-VN" sz="24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57EB814-2AC3-86AC-72FF-313F40C4D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631" y="2874162"/>
                <a:ext cx="4244147" cy="461665"/>
              </a:xfrm>
              <a:prstGeom prst="rect">
                <a:avLst/>
              </a:prstGeom>
              <a:blipFill>
                <a:blip r:embed="rId10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C5076A-7E48-C553-C0FA-EF405E7FC240}"/>
              </a:ext>
            </a:extLst>
          </p:cNvPr>
          <p:cNvCxnSpPr>
            <a:cxnSpLocks/>
          </p:cNvCxnSpPr>
          <p:nvPr/>
        </p:nvCxnSpPr>
        <p:spPr>
          <a:xfrm flipV="1">
            <a:off x="7081706" y="3522174"/>
            <a:ext cx="0" cy="13157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C05A25F-8F08-7FFF-F165-72182DF7F7A6}"/>
                  </a:ext>
                </a:extLst>
              </p:cNvPr>
              <p:cNvSpPr txBox="1"/>
              <p:nvPr/>
            </p:nvSpPr>
            <p:spPr>
              <a:xfrm>
                <a:off x="7164288" y="3443516"/>
                <a:ext cx="190291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/>
                  <a:t>Update new </a:t>
                </a:r>
                <a14:m>
                  <m:oMath xmlns:m="http://schemas.openxmlformats.org/officeDocument/2006/math">
                    <m:r>
                      <a:rPr lang="en-VN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VN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V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VN"/>
                  <a:t> by classical optimizer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C05A25F-8F08-7FFF-F165-72182DF7F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443516"/>
                <a:ext cx="1902910" cy="1569660"/>
              </a:xfrm>
              <a:prstGeom prst="rect">
                <a:avLst/>
              </a:prstGeom>
              <a:blipFill>
                <a:blip r:embed="rId11"/>
                <a:stretch>
                  <a:fillRect l="-5333" t="-3226" r="-9333" b="-806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D36695-8C23-999B-E9CD-66A626D7A509}"/>
              </a:ext>
            </a:extLst>
          </p:cNvPr>
          <p:cNvCxnSpPr>
            <a:cxnSpLocks/>
          </p:cNvCxnSpPr>
          <p:nvPr/>
        </p:nvCxnSpPr>
        <p:spPr>
          <a:xfrm>
            <a:off x="3628895" y="6398683"/>
            <a:ext cx="18586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1D35E557-C592-D56F-25D3-C10DBA122057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V="1">
            <a:off x="6572841" y="2365297"/>
            <a:ext cx="403878" cy="61385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4533CB6-097E-92D8-BD02-8ED015F64EED}"/>
              </a:ext>
            </a:extLst>
          </p:cNvPr>
          <p:cNvSpPr/>
          <p:nvPr/>
        </p:nvSpPr>
        <p:spPr>
          <a:xfrm>
            <a:off x="7138982" y="1503293"/>
            <a:ext cx="19029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A398245-5971-502D-16F4-B1FB5221A3F9}"/>
                  </a:ext>
                </a:extLst>
              </p:cNvPr>
              <p:cNvSpPr txBox="1"/>
              <p:nvPr/>
            </p:nvSpPr>
            <p:spPr>
              <a:xfrm>
                <a:off x="7164288" y="1480350"/>
                <a:ext cx="20900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US" altLang="en-V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kumimoji="0" lang="en-US" altLang="en-V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SimSun" panose="02010600030101010101" pitchFamily="2" charset="-122"/>
                  </a:rPr>
                  <a:t>: charging time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en-V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en-V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𝜓</m:t>
                        </m:r>
                        <m:d>
                          <m:dPr>
                            <m:ctrlPr>
                              <a:rPr lang="en-US" altLang="en-VN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en-VN" sz="18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vi-VN" altLang="en-VN" sz="1800" b="0" i="1">
                        <a:latin typeface="Cambria Math" panose="02040503050406030204" pitchFamily="18" charset="0"/>
                        <a:ea typeface="Cambria" panose="02040503050406030204" pitchFamily="18" charset="0"/>
                        <a:cs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en-VN" sz="1800">
                    <a:ea typeface="SimSun" panose="02010600030101010101" pitchFamily="2" charset="-122"/>
                  </a:rPr>
                  <a:t> initial ground state</a:t>
                </a:r>
                <a:endParaRPr lang="en-VN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A398245-5971-502D-16F4-B1FB5221A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1480350"/>
                <a:ext cx="2090057" cy="923330"/>
              </a:xfrm>
              <a:prstGeom prst="rect">
                <a:avLst/>
              </a:prstGeom>
              <a:blipFill>
                <a:blip r:embed="rId12"/>
                <a:stretch>
                  <a:fillRect l="-2424" t="-2703" b="-945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B5EECC64-3289-B560-0110-00B61BC8CAA0}"/>
              </a:ext>
            </a:extLst>
          </p:cNvPr>
          <p:cNvSpPr txBox="1"/>
          <p:nvPr/>
        </p:nvSpPr>
        <p:spPr>
          <a:xfrm>
            <a:off x="7323603" y="584124"/>
            <a:ext cx="174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/>
              <a:t>Quantum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C7596A-0E29-23A1-10A4-7D1BE8D145F3}"/>
              </a:ext>
            </a:extLst>
          </p:cNvPr>
          <p:cNvSpPr/>
          <p:nvPr/>
        </p:nvSpPr>
        <p:spPr>
          <a:xfrm>
            <a:off x="6649950" y="657918"/>
            <a:ext cx="634180" cy="25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>
              <a:solidFill>
                <a:schemeClr val="accent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E99F85-1A6B-11E0-C3DE-0C67EF6DAFAA}"/>
              </a:ext>
            </a:extLst>
          </p:cNvPr>
          <p:cNvSpPr txBox="1"/>
          <p:nvPr/>
        </p:nvSpPr>
        <p:spPr>
          <a:xfrm>
            <a:off x="7323602" y="924973"/>
            <a:ext cx="174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C</a:t>
            </a:r>
            <a:r>
              <a:rPr lang="en-VN" sz="2000"/>
              <a:t>lassical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65667F-918D-022E-E53D-957378CEFEA1}"/>
              </a:ext>
            </a:extLst>
          </p:cNvPr>
          <p:cNvSpPr/>
          <p:nvPr/>
        </p:nvSpPr>
        <p:spPr>
          <a:xfrm>
            <a:off x="6649950" y="981926"/>
            <a:ext cx="634180" cy="25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Arial Unicode MS" pitchFamily="50" charset="-127"/>
                <a:cs typeface="Arial Unicode MS" pitchFamily="50" charset="-127"/>
              </a:rPr>
              <a:t>2. Method</a:t>
            </a:r>
          </a:p>
        </p:txBody>
      </p:sp>
      <p:sp>
        <p:nvSpPr>
          <p:cNvPr id="717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F6F2B17-79C6-4B14-8D7D-2FCE079836B9}" type="slidenum">
              <a:rPr lang="ja-JP" altLang="en-US" smtClean="0">
                <a:latin typeface="Arial" pitchFamily="34" charset="0"/>
                <a:ea typeface="Arial Unicode MS" pitchFamily="50" charset="-127"/>
                <a:cs typeface="Arial Unicode MS" pitchFamily="50" charset="-127"/>
              </a:rPr>
              <a:pPr/>
              <a:t>6</a:t>
            </a:fld>
            <a:endParaRPr lang="en-US" altLang="ja-JP">
              <a:latin typeface="Arial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59B9AC9-B1DD-DAA9-97B6-5E40A2C298E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685800" y="1556792"/>
                <a:ext cx="7772400" cy="2967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VN" sz="2400" b="1" i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VN" sz="2400" b="1" i="0">
                        <a:latin typeface="Cambria Math" panose="02040503050406030204" pitchFamily="18" charset="0"/>
                      </a:rPr>
                      <m:t>𝓛</m:t>
                    </m:r>
                    <m:r>
                      <a:rPr lang="en-VN" sz="2400" b="1" i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VN" sz="2400"/>
                  <a:t> </a:t>
                </a:r>
                <a14:m>
                  <m:oMath xmlns:m="http://schemas.openxmlformats.org/officeDocument/2006/math">
                    <m:r>
                      <a:rPr lang="en-VN" b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V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V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V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VN" b="1" i="1">
                                    <a:latin typeface="Cambria Math" panose="02040503050406030204" pitchFamily="18" charset="0"/>
                                  </a:rPr>
                                  <m:t>𝛛</m:t>
                                </m:r>
                                <m:sSub>
                                  <m:sSubPr>
                                    <m:ctrlPr>
                                      <a:rPr lang="en-VN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VN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VN" b="1" i="1">
                                        <a:latin typeface="Cambria Math" panose="02040503050406030204" pitchFamily="18" charset="0"/>
                                      </a:rPr>
                                      <m:t>𝐦𝐚𝐱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VN" b="1" i="1">
                                    <a:latin typeface="Cambria Math" panose="02040503050406030204" pitchFamily="18" charset="0"/>
                                  </a:rPr>
                                  <m:t>𝛛</m:t>
                                </m:r>
                                <m:sSub>
                                  <m:sSubPr>
                                    <m:ctrlPr>
                                      <a:rPr lang="en-VN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VN" b="1" i="1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VN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V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V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VN" b="1" i="1">
                                    <a:latin typeface="Cambria Math" panose="02040503050406030204" pitchFamily="18" charset="0"/>
                                  </a:rPr>
                                  <m:t>𝛛</m:t>
                                </m:r>
                                <m:sSub>
                                  <m:sSubPr>
                                    <m:ctrlPr>
                                      <a:rPr lang="en-VN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VN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VN" b="1" i="1">
                                        <a:latin typeface="Cambria Math" panose="02040503050406030204" pitchFamily="18" charset="0"/>
                                      </a:rPr>
                                      <m:t>𝐦𝐚𝐱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VN" b="1" i="1">
                                    <a:latin typeface="Cambria Math" panose="02040503050406030204" pitchFamily="18" charset="0"/>
                                  </a:rPr>
                                  <m:t>𝛛</m:t>
                                </m:r>
                                <m:sSub>
                                  <m:sSubPr>
                                    <m:ctrlPr>
                                      <a:rPr lang="en-VN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VN" b="1" i="1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VN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VN" b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f>
                              <m:fPr>
                                <m:ctrlPr>
                                  <a:rPr lang="en-V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VN" b="1" i="1">
                                    <a:latin typeface="Cambria Math" panose="02040503050406030204" pitchFamily="18" charset="0"/>
                                  </a:rPr>
                                  <m:t>𝛛</m:t>
                                </m:r>
                                <m:sSub>
                                  <m:sSubPr>
                                    <m:ctrlPr>
                                      <a:rPr lang="en-VN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VN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VN" b="1" i="1">
                                        <a:latin typeface="Cambria Math" panose="02040503050406030204" pitchFamily="18" charset="0"/>
                                      </a:rPr>
                                      <m:t>𝐦𝐚𝐱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VN" b="1" i="1">
                                    <a:latin typeface="Cambria Math" panose="02040503050406030204" pitchFamily="18" charset="0"/>
                                  </a:rPr>
                                  <m:t>𝛛</m:t>
                                </m:r>
                                <m:sSub>
                                  <m:sSubPr>
                                    <m:ctrlPr>
                                      <a:rPr lang="en-VN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VN" b="1" i="1"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VN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V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V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VN" b="1" i="1">
                                    <a:latin typeface="Cambria Math" panose="02040503050406030204" pitchFamily="18" charset="0"/>
                                  </a:rPr>
                                  <m:t>𝛛</m:t>
                                </m:r>
                                <m:sSub>
                                  <m:sSubPr>
                                    <m:ctrlPr>
                                      <a:rPr lang="en-VN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VN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VN" b="1" i="1">
                                        <a:latin typeface="Cambria Math" panose="02040503050406030204" pitchFamily="18" charset="0"/>
                                      </a:rPr>
                                      <m:t>𝐦𝐚𝐱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VN" b="1" i="1">
                                    <a:latin typeface="Cambria Math" panose="02040503050406030204" pitchFamily="18" charset="0"/>
                                  </a:rPr>
                                  <m:t>𝛛</m:t>
                                </m:r>
                                <m:sSub>
                                  <m:sSubPr>
                                    <m:ctrlPr>
                                      <a:rPr lang="en-VN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VN" b="1" i="1"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VN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VN" b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e>
                        </m:d>
                      </m:e>
                      <m:sup>
                        <m:r>
                          <a:rPr lang="en-VN" b="1">
                            <a:latin typeface="Cambria Math" panose="02040503050406030204" pitchFamily="18" charset="0"/>
                          </a:rPr>
                          <m:t>⊺</m:t>
                        </m:r>
                      </m:sup>
                    </m:sSup>
                  </m:oMath>
                </a14:m>
                <a:endParaRPr lang="en-VN" sz="2400"/>
              </a:p>
              <a:p>
                <a:endParaRPr lang="en-VN" sz="240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VN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4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VN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400" b="1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vi-VN" sz="2400" b="1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𝒎𝒂𝒙</m:t>
                            </m:r>
                          </m:sub>
                        </m:sSub>
                      </m:num>
                      <m:den>
                        <m:r>
                          <a:rPr lang="vi-VN" sz="24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VN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400" b="1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vi-VN" sz="2400" b="1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sub>
                        </m:sSub>
                      </m:den>
                    </m:f>
                    <m:r>
                      <a:rPr lang="vi-VN" sz="2400" b="1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vi-VN" sz="2400" b="1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𝒊</m:t>
                    </m:r>
                    <m:d>
                      <m:dPr>
                        <m:begChr m:val="["/>
                        <m:endChr m:val="]"/>
                        <m:ctrlPr>
                          <a:rPr lang="en-VN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VN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400" b="1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vi-VN" sz="2400" b="1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𝐨𝐩𝐭</m:t>
                            </m:r>
                          </m:sub>
                        </m:sSub>
                        <m:r>
                          <a:rPr lang="vi-VN" sz="24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⟨</m:t>
                        </m:r>
                        <m:r>
                          <a:rPr lang="vi-VN" sz="24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𝝍</m:t>
                        </m:r>
                        <m:d>
                          <m:dPr>
                            <m:ctrlPr>
                              <a:rPr lang="en-VN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VN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2400" b="1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vi-VN" sz="2400" b="1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𝐨𝐩𝐭</m:t>
                                </m:r>
                              </m:sub>
                            </m:sSub>
                          </m:e>
                        </m:d>
                        <m:r>
                          <a:rPr lang="vi-VN" sz="24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d>
                          <m:dPr>
                            <m:ctrlPr>
                              <a:rPr lang="en-VN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VN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vi-VN" sz="2400" b="1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𝑮</m:t>
                                </m:r>
                              </m:e>
                              <m:sub>
                                <m:r>
                                  <a:rPr lang="vi-VN" sz="2400" b="1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𝒋</m:t>
                                </m:r>
                              </m:sub>
                              <m:sup>
                                <m:r>
                                  <a:rPr lang="vi-VN" sz="2400" b="1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†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VN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2400" b="1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vi-VN" sz="2400" b="1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vi-VN" sz="2400" b="1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VN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2400" b="1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vi-VN" sz="2400" b="1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VN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2400" b="1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𝑮</m:t>
                                </m:r>
                              </m:e>
                              <m:sub>
                                <m:r>
                                  <a:rPr lang="vi-VN" sz="2400" b="1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  <m:r>
                          <a:rPr lang="vi-VN" sz="24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vi-VN" sz="24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𝝍</m:t>
                        </m:r>
                        <m:d>
                          <m:dPr>
                            <m:ctrlPr>
                              <a:rPr lang="en-VN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VN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2400" b="1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vi-VN" sz="2400" b="1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𝐨𝐩𝐭</m:t>
                                </m:r>
                              </m:sub>
                            </m:sSub>
                          </m:e>
                        </m:d>
                        <m:r>
                          <a:rPr lang="vi-VN" sz="24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⟩</m:t>
                        </m:r>
                      </m:e>
                    </m:d>
                  </m:oMath>
                </a14:m>
                <a:r>
                  <a:rPr lang="vi-VN" sz="24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vi-VN" sz="2400">
                    <a:effectLst/>
                    <a:ea typeface="SimSun" panose="02010600030101010101" pitchFamily="2" charset="-122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𝑮</m:t>
                        </m:r>
                      </m:e>
                      <m:sub>
                        <m:r>
                          <a:rPr lang="vi-VN" sz="24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vi-VN" sz="2400" b="1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VN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VN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400" b="1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vi-VN" sz="2400" b="1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sub>
                        </m:sSub>
                        <m:sSub>
                          <m:sSubPr>
                            <m:ctrlPr>
                              <a:rPr lang="en-VN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400" b="1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vi-VN" sz="2400" b="1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𝒋</m:t>
                            </m:r>
                            <m:r>
                              <a:rPr lang="vi-VN" sz="2400" b="1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vi-VN" sz="2400" b="1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vi-VN" sz="24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VN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400" b="1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vi-VN" sz="2400" b="1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sub>
                        </m:sSub>
                        <m:sSub>
                          <m:sSubPr>
                            <m:ctrlPr>
                              <a:rPr lang="en-VN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400" b="1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vi-VN" sz="2400" b="1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𝒋</m:t>
                            </m:r>
                            <m:r>
                              <a:rPr lang="vi-VN" sz="2400" b="1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vi-VN" sz="2400" b="1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vi-VN" sz="24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VN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400" b="1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vi-VN" sz="2400" b="1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sub>
                        </m:sSub>
                        <m:sSub>
                          <m:sSubPr>
                            <m:ctrlPr>
                              <a:rPr lang="en-VN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400" b="1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vi-VN" sz="2400" b="1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𝒋</m:t>
                            </m:r>
                            <m:r>
                              <a:rPr lang="vi-VN" sz="2400" b="1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vi-VN" sz="2400" b="1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vi-VN" sz="24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VN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400" b="1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vi-VN" sz="2400" b="1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r>
                  <a:rPr lang="vi-VN" sz="2400">
                    <a:effectLst/>
                    <a:ea typeface="SimSun" panose="02010600030101010101" pitchFamily="2" charset="-122"/>
                  </a:rPr>
                  <a:t> is the corresponding Pauli term</a:t>
                </a:r>
                <a:r>
                  <a:rPr lang="en-VN" sz="2400">
                    <a:effectLst/>
                  </a:rPr>
                  <a:t> </a:t>
                </a:r>
                <a:endParaRPr lang="en-VN" sz="240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59B9AC9-B1DD-DAA9-97B6-5E40A2C298E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556792"/>
                <a:ext cx="7772400" cy="2967479"/>
              </a:xfrm>
              <a:prstGeom prst="rect">
                <a:avLst/>
              </a:prstGeom>
              <a:blipFill>
                <a:blip r:embed="rId2"/>
                <a:stretch>
                  <a:fillRect l="-1305" b="-340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B54DD-78E9-2F0E-9CE7-EB27EA1C6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3. Experiment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73E4F-3A8A-CDEC-BF1B-351FF4AA02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12E6A-201C-412F-81B9-107A03B231BF}" type="slidenum">
              <a:rPr lang="ja-JP" altLang="en-US"/>
              <a:pPr>
                <a:defRPr/>
              </a:pPr>
              <a:t>7</a:t>
            </a:fld>
            <a:endParaRPr lang="en-US" altLang="ja-JP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8D71AAF-4F77-9F22-1175-D9B9E38FF0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893088"/>
                  </p:ext>
                </p:extLst>
              </p:nvPr>
            </p:nvGraphicFramePr>
            <p:xfrm>
              <a:off x="304798" y="1989000"/>
              <a:ext cx="8154990" cy="2880000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700129">
                      <a:extLst>
                        <a:ext uri="{9D8B030D-6E8A-4147-A177-3AD203B41FA5}">
                          <a16:colId xmlns:a16="http://schemas.microsoft.com/office/drawing/2014/main" val="2228617318"/>
                        </a:ext>
                      </a:extLst>
                    </a:gridCol>
                    <a:gridCol w="3494055">
                      <a:extLst>
                        <a:ext uri="{9D8B030D-6E8A-4147-A177-3AD203B41FA5}">
                          <a16:colId xmlns:a16="http://schemas.microsoft.com/office/drawing/2014/main" val="2614371284"/>
                        </a:ext>
                      </a:extLst>
                    </a:gridCol>
                    <a:gridCol w="1165231">
                      <a:extLst>
                        <a:ext uri="{9D8B030D-6E8A-4147-A177-3AD203B41FA5}">
                          <a16:colId xmlns:a16="http://schemas.microsoft.com/office/drawing/2014/main" val="4074727546"/>
                        </a:ext>
                      </a:extLst>
                    </a:gridCol>
                    <a:gridCol w="1396965">
                      <a:extLst>
                        <a:ext uri="{9D8B030D-6E8A-4147-A177-3AD203B41FA5}">
                          <a16:colId xmlns:a16="http://schemas.microsoft.com/office/drawing/2014/main" val="3976865026"/>
                        </a:ext>
                      </a:extLst>
                    </a:gridCol>
                    <a:gridCol w="1398610">
                      <a:extLst>
                        <a:ext uri="{9D8B030D-6E8A-4147-A177-3AD203B41FA5}">
                          <a16:colId xmlns:a16="http://schemas.microsoft.com/office/drawing/2014/main" val="243106659"/>
                        </a:ext>
                      </a:extLst>
                    </a:gridCol>
                  </a:tblGrid>
                  <a:tr h="576000">
                    <a:tc>
                      <a:txBody>
                        <a:bodyPr/>
                        <a:lstStyle/>
                        <a:p>
                          <a:pPr marL="5715" marR="8890" algn="ctr">
                            <a:lnSpc>
                              <a:spcPts val="785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pc="-50">
                                    <a:effectLst/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5715" marR="5715" algn="ctr">
                            <a:lnSpc>
                              <a:spcPts val="785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1800" b="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18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𝑜𝑝𝑡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5715" algn="ctr">
                            <a:lnSpc>
                              <a:spcPts val="785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vi-VN" sz="1800" b="0" i="1" spc="-1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spc="-1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 spc="-10">
                                      <a:effectLst/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spc="-10">
                              <a:effectLst/>
                            </a:rPr>
                            <a:t>(ms)</a:t>
                          </a:r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5715" algn="ctr">
                            <a:lnSpc>
                              <a:spcPts val="785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vi-VN" sz="1800" b="0" i="1" spc="-1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spc="-10">
                                      <a:effectLst/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vi-VN" sz="1800" i="1" spc="-10">
                                      <a:effectLst/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  <m:r>
                                <a:rPr lang="en-US" sz="1800" i="1" spc="-1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800" spc="-10">
                              <a:effectLst/>
                            </a:rPr>
                            <a:t>(J)</a:t>
                          </a:r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5715" algn="ctr">
                            <a:lnSpc>
                              <a:spcPts val="785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vi-VN" sz="1800" b="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vi-V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</a:rPr>
                            <a:t>(W</a:t>
                          </a:r>
                          <a:r>
                            <a:rPr lang="en-US" sz="1800" spc="-50">
                              <a:effectLst/>
                            </a:rPr>
                            <a:t>)</a:t>
                          </a:r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152396807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pPr marL="5715" marR="3810" algn="ctr">
                            <a:lnSpc>
                              <a:spcPts val="78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spc="-50">
                              <a:effectLst/>
                            </a:rPr>
                            <a:t>2</a:t>
                          </a:r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5715" algn="ctr">
                            <a:lnSpc>
                              <a:spcPts val="785"/>
                            </a:lnSpc>
                          </a:pPr>
                          <a:r>
                            <a:rPr lang="en-US" sz="1800" spc="-10">
                              <a:effectLst/>
                            </a:rPr>
                            <a:t>[78.54]</a:t>
                          </a:r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5715" algn="ctr">
                            <a:lnSpc>
                              <a:spcPts val="785"/>
                            </a:lnSpc>
                          </a:pPr>
                          <a:r>
                            <a:rPr lang="en-US" sz="1800" spc="-25">
                              <a:effectLst/>
                            </a:rPr>
                            <a:t>15</a:t>
                          </a:r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5715" algn="ctr">
                            <a:lnSpc>
                              <a:spcPts val="785"/>
                            </a:lnSpc>
                          </a:pPr>
                          <a:r>
                            <a:rPr lang="en-US" sz="1800" spc="-50">
                              <a:effectLst/>
                            </a:rPr>
                            <a:t>2</a:t>
                          </a:r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5715" algn="ctr">
                            <a:lnSpc>
                              <a:spcPts val="785"/>
                            </a:lnSpc>
                          </a:pPr>
                          <a:r>
                            <a:rPr lang="en-US" sz="1800" spc="-10">
                              <a:effectLst/>
                            </a:rPr>
                            <a:t>227.61</a:t>
                          </a:r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730247423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pPr marL="5715" marR="3810" algn="ctr">
                            <a:lnSpc>
                              <a:spcPts val="78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spc="-50">
                              <a:effectLst/>
                            </a:rPr>
                            <a:t>3</a:t>
                          </a:r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5715" algn="ctr">
                            <a:lnSpc>
                              <a:spcPts val="785"/>
                            </a:lnSpc>
                          </a:pPr>
                          <a:r>
                            <a:rPr lang="en-US" sz="1800">
                              <a:effectLst/>
                            </a:rPr>
                            <a:t>[8.39,</a:t>
                          </a:r>
                          <a:r>
                            <a:rPr lang="en-US" sz="1800" spc="55">
                              <a:effectLst/>
                            </a:rPr>
                            <a:t> </a:t>
                          </a:r>
                          <a:r>
                            <a:rPr lang="en-US" sz="1800" spc="-10">
                              <a:effectLst/>
                            </a:rPr>
                            <a:t>156.68]</a:t>
                          </a:r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5715" algn="ctr">
                            <a:lnSpc>
                              <a:spcPts val="785"/>
                            </a:lnSpc>
                          </a:pPr>
                          <a:r>
                            <a:rPr lang="en-US" sz="1800" spc="-25">
                              <a:effectLst/>
                            </a:rPr>
                            <a:t>7.5</a:t>
                          </a:r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5715" algn="ctr">
                            <a:lnSpc>
                              <a:spcPts val="785"/>
                            </a:lnSpc>
                          </a:pPr>
                          <a:r>
                            <a:rPr lang="en-US" sz="1800" spc="-20">
                              <a:effectLst/>
                            </a:rPr>
                            <a:t>0.99</a:t>
                          </a:r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5715" algn="ctr">
                            <a:lnSpc>
                              <a:spcPts val="785"/>
                            </a:lnSpc>
                          </a:pPr>
                          <a:r>
                            <a:rPr lang="en-US" sz="1800" spc="-10">
                              <a:effectLst/>
                            </a:rPr>
                            <a:t>453.63</a:t>
                          </a:r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16953050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pPr marL="5715" marR="3810" algn="ctr">
                            <a:lnSpc>
                              <a:spcPts val="78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spc="-50">
                              <a:effectLst/>
                            </a:rPr>
                            <a:t>4</a:t>
                          </a:r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5715" algn="ctr">
                            <a:lnSpc>
                              <a:spcPts val="785"/>
                            </a:lnSpc>
                          </a:pPr>
                          <a:r>
                            <a:rPr lang="en-US" sz="1800">
                              <a:effectLst/>
                            </a:rPr>
                            <a:t>[156.44,</a:t>
                          </a:r>
                          <a:r>
                            <a:rPr lang="en-US" sz="1800" spc="50">
                              <a:effectLst/>
                            </a:rPr>
                            <a:t> </a:t>
                          </a:r>
                          <a:r>
                            <a:rPr lang="en-US" sz="1800">
                              <a:effectLst/>
                            </a:rPr>
                            <a:t>24.32,</a:t>
                          </a:r>
                          <a:r>
                            <a:rPr lang="en-US" sz="1800" spc="50">
                              <a:effectLst/>
                            </a:rPr>
                            <a:t> </a:t>
                          </a:r>
                          <a:r>
                            <a:rPr lang="en-US" sz="1800" spc="-10">
                              <a:effectLst/>
                            </a:rPr>
                            <a:t>156.44]</a:t>
                          </a:r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5715" algn="ctr">
                            <a:lnSpc>
                              <a:spcPts val="785"/>
                            </a:lnSpc>
                          </a:pPr>
                          <a:r>
                            <a:rPr lang="en-US" sz="1800" spc="-25">
                              <a:effectLst/>
                            </a:rPr>
                            <a:t>7.5</a:t>
                          </a:r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5715" algn="ctr">
                            <a:lnSpc>
                              <a:spcPts val="785"/>
                            </a:lnSpc>
                          </a:pPr>
                          <a:r>
                            <a:rPr lang="en-US" sz="1800" spc="-20">
                              <a:effectLst/>
                            </a:rPr>
                            <a:t>3.88</a:t>
                          </a:r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5715" algn="ctr">
                            <a:lnSpc>
                              <a:spcPts val="785"/>
                            </a:lnSpc>
                          </a:pPr>
                          <a:r>
                            <a:rPr lang="en-US" sz="1800" spc="-10">
                              <a:effectLst/>
                            </a:rPr>
                            <a:t>896.85</a:t>
                          </a:r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946793665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pPr marL="5715" marR="3810" algn="ctr">
                            <a:lnSpc>
                              <a:spcPts val="78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spc="-50">
                              <a:effectLst/>
                            </a:rPr>
                            <a:t>5</a:t>
                          </a:r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5715" algn="ctr">
                            <a:lnSpc>
                              <a:spcPts val="785"/>
                            </a:lnSpc>
                          </a:pPr>
                          <a:r>
                            <a:rPr lang="en-US" sz="1800">
                              <a:effectLst/>
                            </a:rPr>
                            <a:t>[156.89,</a:t>
                          </a:r>
                          <a:r>
                            <a:rPr lang="en-US" sz="1800" spc="50">
                              <a:effectLst/>
                            </a:rPr>
                            <a:t> </a:t>
                          </a:r>
                          <a:r>
                            <a:rPr lang="en-US" sz="1800">
                              <a:effectLst/>
                            </a:rPr>
                            <a:t>4.08,</a:t>
                          </a:r>
                          <a:r>
                            <a:rPr lang="en-US" sz="1800" spc="55">
                              <a:effectLst/>
                            </a:rPr>
                            <a:t> </a:t>
                          </a:r>
                          <a:r>
                            <a:rPr lang="en-US" sz="1800">
                              <a:effectLst/>
                            </a:rPr>
                            <a:t>156.76,</a:t>
                          </a:r>
                          <a:r>
                            <a:rPr lang="en-US" sz="1800" spc="50">
                              <a:effectLst/>
                            </a:rPr>
                            <a:t> </a:t>
                          </a:r>
                          <a:r>
                            <a:rPr lang="en-US" sz="1800" spc="-10">
                              <a:effectLst/>
                            </a:rPr>
                            <a:t>8.58]</a:t>
                          </a:r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5715" algn="ctr">
                            <a:lnSpc>
                              <a:spcPts val="785"/>
                            </a:lnSpc>
                          </a:pPr>
                          <a:r>
                            <a:rPr lang="en-US" sz="1800" spc="-25">
                              <a:effectLst/>
                            </a:rPr>
                            <a:t>7.5</a:t>
                          </a:r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5715" algn="ctr">
                            <a:lnSpc>
                              <a:spcPts val="785"/>
                            </a:lnSpc>
                          </a:pPr>
                          <a:r>
                            <a:rPr lang="en-US" sz="1800" spc="-20">
                              <a:effectLst/>
                            </a:rPr>
                            <a:t>2.98</a:t>
                          </a:r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5715" algn="ctr">
                            <a:lnSpc>
                              <a:spcPts val="785"/>
                            </a:lnSpc>
                          </a:pPr>
                          <a:r>
                            <a:rPr lang="en-US" sz="1800" spc="-10">
                              <a:effectLst/>
                            </a:rPr>
                            <a:t>908.01</a:t>
                          </a:r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800002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8D71AAF-4F77-9F22-1175-D9B9E38FF0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893088"/>
                  </p:ext>
                </p:extLst>
              </p:nvPr>
            </p:nvGraphicFramePr>
            <p:xfrm>
              <a:off x="304798" y="1989000"/>
              <a:ext cx="8154990" cy="2880000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700129">
                      <a:extLst>
                        <a:ext uri="{9D8B030D-6E8A-4147-A177-3AD203B41FA5}">
                          <a16:colId xmlns:a16="http://schemas.microsoft.com/office/drawing/2014/main" val="2228617318"/>
                        </a:ext>
                      </a:extLst>
                    </a:gridCol>
                    <a:gridCol w="3494055">
                      <a:extLst>
                        <a:ext uri="{9D8B030D-6E8A-4147-A177-3AD203B41FA5}">
                          <a16:colId xmlns:a16="http://schemas.microsoft.com/office/drawing/2014/main" val="2614371284"/>
                        </a:ext>
                      </a:extLst>
                    </a:gridCol>
                    <a:gridCol w="1165231">
                      <a:extLst>
                        <a:ext uri="{9D8B030D-6E8A-4147-A177-3AD203B41FA5}">
                          <a16:colId xmlns:a16="http://schemas.microsoft.com/office/drawing/2014/main" val="4074727546"/>
                        </a:ext>
                      </a:extLst>
                    </a:gridCol>
                    <a:gridCol w="1396965">
                      <a:extLst>
                        <a:ext uri="{9D8B030D-6E8A-4147-A177-3AD203B41FA5}">
                          <a16:colId xmlns:a16="http://schemas.microsoft.com/office/drawing/2014/main" val="3976865026"/>
                        </a:ext>
                      </a:extLst>
                    </a:gridCol>
                    <a:gridCol w="1398610">
                      <a:extLst>
                        <a:ext uri="{9D8B030D-6E8A-4147-A177-3AD203B41FA5}">
                          <a16:colId xmlns:a16="http://schemas.microsoft.com/office/drawing/2014/main" val="243106659"/>
                        </a:ext>
                      </a:extLst>
                    </a:gridCol>
                  </a:tblGrid>
                  <a:tr h="576000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t="-2174" r="-1072727" b="-3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9928" t="-2174" r="-113768" b="-3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359783" t="-2174" r="-241304" b="-3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381081" t="-2174" r="-100000" b="-3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485455" t="-2174" r="-909" b="-3978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2396807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pPr marL="5715" marR="3810" algn="ctr">
                            <a:lnSpc>
                              <a:spcPts val="78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spc="-50">
                              <a:effectLst/>
                            </a:rPr>
                            <a:t>2</a:t>
                          </a:r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5715" algn="ctr">
                            <a:lnSpc>
                              <a:spcPts val="785"/>
                            </a:lnSpc>
                          </a:pPr>
                          <a:r>
                            <a:rPr lang="en-US" sz="1800" spc="-10">
                              <a:effectLst/>
                            </a:rPr>
                            <a:t>[78.54]</a:t>
                          </a:r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5715" algn="ctr">
                            <a:lnSpc>
                              <a:spcPts val="785"/>
                            </a:lnSpc>
                          </a:pPr>
                          <a:r>
                            <a:rPr lang="en-US" sz="1800" spc="-25">
                              <a:effectLst/>
                            </a:rPr>
                            <a:t>15</a:t>
                          </a:r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5715" algn="ctr">
                            <a:lnSpc>
                              <a:spcPts val="785"/>
                            </a:lnSpc>
                          </a:pPr>
                          <a:r>
                            <a:rPr lang="en-US" sz="1800" spc="-50">
                              <a:effectLst/>
                            </a:rPr>
                            <a:t>2</a:t>
                          </a:r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5715" algn="ctr">
                            <a:lnSpc>
                              <a:spcPts val="785"/>
                            </a:lnSpc>
                          </a:pPr>
                          <a:r>
                            <a:rPr lang="en-US" sz="1800" spc="-10">
                              <a:effectLst/>
                            </a:rPr>
                            <a:t>227.61</a:t>
                          </a:r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730247423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pPr marL="5715" marR="3810" algn="ctr">
                            <a:lnSpc>
                              <a:spcPts val="78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spc="-50">
                              <a:effectLst/>
                            </a:rPr>
                            <a:t>3</a:t>
                          </a:r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5715" algn="ctr">
                            <a:lnSpc>
                              <a:spcPts val="785"/>
                            </a:lnSpc>
                          </a:pPr>
                          <a:r>
                            <a:rPr lang="en-US" sz="1800">
                              <a:effectLst/>
                            </a:rPr>
                            <a:t>[8.39,</a:t>
                          </a:r>
                          <a:r>
                            <a:rPr lang="en-US" sz="1800" spc="55">
                              <a:effectLst/>
                            </a:rPr>
                            <a:t> </a:t>
                          </a:r>
                          <a:r>
                            <a:rPr lang="en-US" sz="1800" spc="-10">
                              <a:effectLst/>
                            </a:rPr>
                            <a:t>156.68]</a:t>
                          </a:r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5715" algn="ctr">
                            <a:lnSpc>
                              <a:spcPts val="785"/>
                            </a:lnSpc>
                          </a:pPr>
                          <a:r>
                            <a:rPr lang="en-US" sz="1800" spc="-25">
                              <a:effectLst/>
                            </a:rPr>
                            <a:t>7.5</a:t>
                          </a:r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5715" algn="ctr">
                            <a:lnSpc>
                              <a:spcPts val="785"/>
                            </a:lnSpc>
                          </a:pPr>
                          <a:r>
                            <a:rPr lang="en-US" sz="1800" spc="-20">
                              <a:effectLst/>
                            </a:rPr>
                            <a:t>0.99</a:t>
                          </a:r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5715" algn="ctr">
                            <a:lnSpc>
                              <a:spcPts val="785"/>
                            </a:lnSpc>
                          </a:pPr>
                          <a:r>
                            <a:rPr lang="en-US" sz="1800" spc="-10">
                              <a:effectLst/>
                            </a:rPr>
                            <a:t>453.63</a:t>
                          </a:r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16953050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pPr marL="5715" marR="3810" algn="ctr">
                            <a:lnSpc>
                              <a:spcPts val="78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spc="-50">
                              <a:effectLst/>
                            </a:rPr>
                            <a:t>4</a:t>
                          </a:r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5715" algn="ctr">
                            <a:lnSpc>
                              <a:spcPts val="785"/>
                            </a:lnSpc>
                          </a:pPr>
                          <a:r>
                            <a:rPr lang="en-US" sz="1800">
                              <a:effectLst/>
                            </a:rPr>
                            <a:t>[156.44,</a:t>
                          </a:r>
                          <a:r>
                            <a:rPr lang="en-US" sz="1800" spc="50">
                              <a:effectLst/>
                            </a:rPr>
                            <a:t> </a:t>
                          </a:r>
                          <a:r>
                            <a:rPr lang="en-US" sz="1800">
                              <a:effectLst/>
                            </a:rPr>
                            <a:t>24.32,</a:t>
                          </a:r>
                          <a:r>
                            <a:rPr lang="en-US" sz="1800" spc="50">
                              <a:effectLst/>
                            </a:rPr>
                            <a:t> </a:t>
                          </a:r>
                          <a:r>
                            <a:rPr lang="en-US" sz="1800" spc="-10">
                              <a:effectLst/>
                            </a:rPr>
                            <a:t>156.44]</a:t>
                          </a:r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5715" algn="ctr">
                            <a:lnSpc>
                              <a:spcPts val="785"/>
                            </a:lnSpc>
                          </a:pPr>
                          <a:r>
                            <a:rPr lang="en-US" sz="1800" spc="-25">
                              <a:effectLst/>
                            </a:rPr>
                            <a:t>7.5</a:t>
                          </a:r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5715" algn="ctr">
                            <a:lnSpc>
                              <a:spcPts val="785"/>
                            </a:lnSpc>
                          </a:pPr>
                          <a:r>
                            <a:rPr lang="en-US" sz="1800" spc="-20">
                              <a:effectLst/>
                            </a:rPr>
                            <a:t>3.88</a:t>
                          </a:r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5715" algn="ctr">
                            <a:lnSpc>
                              <a:spcPts val="785"/>
                            </a:lnSpc>
                          </a:pPr>
                          <a:r>
                            <a:rPr lang="en-US" sz="1800" spc="-10">
                              <a:effectLst/>
                            </a:rPr>
                            <a:t>896.85</a:t>
                          </a:r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946793665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pPr marL="5715" marR="3810" algn="ctr">
                            <a:lnSpc>
                              <a:spcPts val="78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spc="-50">
                              <a:effectLst/>
                            </a:rPr>
                            <a:t>5</a:t>
                          </a:r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5715" algn="ctr">
                            <a:lnSpc>
                              <a:spcPts val="785"/>
                            </a:lnSpc>
                          </a:pPr>
                          <a:r>
                            <a:rPr lang="en-US" sz="1800">
                              <a:effectLst/>
                            </a:rPr>
                            <a:t>[156.89,</a:t>
                          </a:r>
                          <a:r>
                            <a:rPr lang="en-US" sz="1800" spc="50">
                              <a:effectLst/>
                            </a:rPr>
                            <a:t> </a:t>
                          </a:r>
                          <a:r>
                            <a:rPr lang="en-US" sz="1800">
                              <a:effectLst/>
                            </a:rPr>
                            <a:t>4.08,</a:t>
                          </a:r>
                          <a:r>
                            <a:rPr lang="en-US" sz="1800" spc="55">
                              <a:effectLst/>
                            </a:rPr>
                            <a:t> </a:t>
                          </a:r>
                          <a:r>
                            <a:rPr lang="en-US" sz="1800">
                              <a:effectLst/>
                            </a:rPr>
                            <a:t>156.76,</a:t>
                          </a:r>
                          <a:r>
                            <a:rPr lang="en-US" sz="1800" spc="50">
                              <a:effectLst/>
                            </a:rPr>
                            <a:t> </a:t>
                          </a:r>
                          <a:r>
                            <a:rPr lang="en-US" sz="1800" spc="-10">
                              <a:effectLst/>
                            </a:rPr>
                            <a:t>8.58]</a:t>
                          </a:r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5715" algn="ctr">
                            <a:lnSpc>
                              <a:spcPts val="785"/>
                            </a:lnSpc>
                          </a:pPr>
                          <a:r>
                            <a:rPr lang="en-US" sz="1800" spc="-25">
                              <a:effectLst/>
                            </a:rPr>
                            <a:t>7.5</a:t>
                          </a:r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5715" algn="ctr">
                            <a:lnSpc>
                              <a:spcPts val="785"/>
                            </a:lnSpc>
                          </a:pPr>
                          <a:r>
                            <a:rPr lang="en-US" sz="1800" spc="-20">
                              <a:effectLst/>
                            </a:rPr>
                            <a:t>2.98</a:t>
                          </a:r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5715" algn="ctr">
                            <a:lnSpc>
                              <a:spcPts val="785"/>
                            </a:lnSpc>
                          </a:pPr>
                          <a:r>
                            <a:rPr lang="en-US" sz="1800" spc="-10">
                              <a:effectLst/>
                            </a:rPr>
                            <a:t>908.01</a:t>
                          </a:r>
                          <a:endParaRPr lang="en-VN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8000026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D4C9DC-45D4-1FF7-E3E0-B27C2FF08918}"/>
                  </a:ext>
                </a:extLst>
              </p:cNvPr>
              <p:cNvSpPr txBox="1"/>
              <p:nvPr/>
            </p:nvSpPr>
            <p:spPr>
              <a:xfrm>
                <a:off x="0" y="1467881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182563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VN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SimSun" panose="02010600030101010101" pitchFamily="2" charset="-122"/>
                  </a:rPr>
                  <a:t>TABLE</a:t>
                </a:r>
                <a:r>
                  <a:rPr kumimoji="0" lang="vi-VN" altLang="en-VN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SimSun" panose="02010600030101010101" pitchFamily="2" charset="-122"/>
                  </a:rPr>
                  <a:t> </a:t>
                </a:r>
                <a:r>
                  <a:rPr kumimoji="0" lang="en-US" altLang="en-VN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SimSun" panose="02010600030101010101" pitchFamily="2" charset="-122"/>
                  </a:rPr>
                  <a:t>I</a:t>
                </a:r>
                <a:r>
                  <a:rPr kumimoji="0" lang="vi-VN" altLang="en-VN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SimSun" panose="02010600030101010101" pitchFamily="2" charset="-122"/>
                  </a:rPr>
                  <a:t>. </a:t>
                </a:r>
                <a:r>
                  <a:rPr kumimoji="0" lang="en-US" altLang="en-VN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SimSun" panose="02010600030101010101" pitchFamily="2" charset="-122"/>
                  </a:rPr>
                  <a:t>Experimental result with </a:t>
                </a:r>
                <a14:m>
                  <m:oMath xmlns:m="http://schemas.openxmlformats.org/officeDocument/2006/math">
                    <m:r>
                      <a:rPr kumimoji="0" lang="en-US" altLang="en-VN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∆</m:t>
                    </m:r>
                    <m:r>
                      <a:rPr kumimoji="0" lang="en-US" altLang="en-VN" b="1" i="1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𝒕</m:t>
                    </m:r>
                    <m:r>
                      <a:rPr kumimoji="0" lang="en-US" altLang="en-VN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kumimoji="0" lang="en-US" altLang="en-VN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𝟓𝟎</m:t>
                    </m:r>
                    <m:r>
                      <a:rPr kumimoji="0" lang="en-US" altLang="en-VN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d>
                      <m:dPr>
                        <m:ctrlPr>
                          <a:rPr kumimoji="0" lang="en-US" altLang="en-VN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kumimoji="0" lang="en-US" altLang="en-VN" b="1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𝒎𝒔</m:t>
                        </m:r>
                      </m:e>
                    </m:d>
                    <m:r>
                      <a:rPr kumimoji="0" lang="en-US" altLang="en-VN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kumimoji="0" lang="en-US" altLang="en-VN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𝒕</m:t>
                    </m:r>
                    <m:r>
                      <a:rPr kumimoji="0" lang="en-US" altLang="en-VN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en-VN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kumimoji="0" lang="en-US" altLang="en-VN" b="1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𝟎</m:t>
                        </m:r>
                        <m:r>
                          <a:rPr kumimoji="0" lang="en-US" altLang="en-VN" b="1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</m:t>
                        </m:r>
                        <m:r>
                          <a:rPr kumimoji="0" lang="en-US" altLang="en-VN" b="1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𝟓</m:t>
                        </m:r>
                      </m:e>
                    </m:d>
                    <m:r>
                      <a:rPr kumimoji="0" lang="vi-VN" altLang="en-VN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vi-VN" altLang="en-VN" b="1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𝒔</m:t>
                    </m:r>
                    <m:r>
                      <a:rPr lang="vi-VN" altLang="en-VN" b="1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).</m:t>
                    </m:r>
                  </m:oMath>
                </a14:m>
                <a:endParaRPr kumimoji="0" lang="en-US" altLang="en-VN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D4C9DC-45D4-1FF7-E3E0-B27C2FF08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67881"/>
                <a:ext cx="9144000" cy="461665"/>
              </a:xfrm>
              <a:prstGeom prst="rect">
                <a:avLst/>
              </a:prstGeom>
              <a:blipFill>
                <a:blip r:embed="rId3"/>
                <a:stretch>
                  <a:fillRect t="-10526" b="-2368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50A166-40A6-C4AE-C685-80AB9EF9F897}"/>
                  </a:ext>
                </a:extLst>
              </p:cNvPr>
              <p:cNvSpPr txBox="1"/>
              <p:nvPr/>
            </p:nvSpPr>
            <p:spPr>
              <a:xfrm>
                <a:off x="198102" y="4980106"/>
                <a:ext cx="6678153" cy="1541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VN">
                    <a:latin typeface="Cambria Math" panose="02040503050406030204" pitchFamily="18" charset="0"/>
                  </a:rPr>
                  <a:t>We consider: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VN" b="1" i="0">
                              <a:latin typeface="Cambria Math" panose="02040503050406030204" pitchFamily="18" charset="0"/>
                            </a:rPr>
                            <m:t>𝐜𝐡𝐚𝐫𝐠𝐞</m:t>
                          </m:r>
                        </m:sub>
                      </m:sSub>
                      <m:r>
                        <a:rPr lang="en-VN" b="1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V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VN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VN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VN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VN" b="1" i="1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VN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VN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V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VN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VN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d>
                            <m:dPr>
                              <m:ctrlPr>
                                <a:rPr lang="en-V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V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VN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VN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V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VN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VN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n-VN" b="1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VN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VN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V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VN" b="1" i="1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VN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V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VN" b="1" i="1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VN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n-VN" b="1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VN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50A166-40A6-C4AE-C685-80AB9EF9F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02" y="4980106"/>
                <a:ext cx="6678153" cy="1541961"/>
              </a:xfrm>
              <a:prstGeom prst="rect">
                <a:avLst/>
              </a:prstGeom>
              <a:blipFill>
                <a:blip r:embed="rId4"/>
                <a:stretch>
                  <a:fillRect l="-1328" t="-50820" b="-11393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33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3. Experiment</a:t>
            </a:r>
            <a:endParaRPr lang="en-US" altLang="ja-JP"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0091F0C-7593-4AE8-9888-03411B0B0939}" type="slidenum">
              <a:rPr lang="ja-JP" altLang="en-US" smtClean="0">
                <a:latin typeface="Arial" pitchFamily="34" charset="0"/>
                <a:ea typeface="Arial Unicode MS" pitchFamily="50" charset="-127"/>
                <a:cs typeface="Arial Unicode MS" pitchFamily="50" charset="-127"/>
              </a:rPr>
              <a:pPr/>
              <a:t>8</a:t>
            </a:fld>
            <a:endParaRPr lang="en-US" altLang="ja-JP" dirty="0">
              <a:latin typeface="Arial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2" name="Content Placeholder 4" descr="A group of graphs with different colors&#10;&#10;Description automatically generated">
            <a:extLst>
              <a:ext uri="{FF2B5EF4-FFF2-40B4-BE49-F238E27FC236}">
                <a16:creationId xmlns:a16="http://schemas.microsoft.com/office/drawing/2014/main" id="{C3E2E8BF-FE36-CB44-096F-FDDA8B0B3E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1700808"/>
            <a:ext cx="5791283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11E9FE-7D05-5E33-784D-CA2A078C5BDC}"/>
              </a:ext>
            </a:extLst>
          </p:cNvPr>
          <p:cNvSpPr txBox="1"/>
          <p:nvPr/>
        </p:nvSpPr>
        <p:spPr>
          <a:xfrm>
            <a:off x="6228818" y="1844157"/>
            <a:ext cx="266366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/>
              <a:t>Figure 4. (a) Plot of loss function versus the iteration. (b) Plot of power versus the iteration. (c) Energy as a function of time. (d) Power as a function of time.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4. Conclusion</a:t>
            </a:r>
            <a:endParaRPr lang="en-US" altLang="ja-JP"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800">
                <a:latin typeface="+mn-lt"/>
              </a:rPr>
              <a:t>Optimizing quantum batteries using quantum machine learning is a new frontier in energy storage. </a:t>
            </a:r>
          </a:p>
          <a:p>
            <a:pPr>
              <a:buFontTx/>
              <a:buChar char="-"/>
            </a:pPr>
            <a:r>
              <a:rPr lang="en-US" sz="2800">
                <a:latin typeface="+mn-lt"/>
              </a:rPr>
              <a:t>We are testing more complex model, such as 2-D or 3-D battery.</a:t>
            </a:r>
          </a:p>
          <a:p>
            <a:pPr>
              <a:buFontTx/>
              <a:buChar char="-"/>
            </a:pPr>
            <a:r>
              <a:rPr lang="en-US" sz="2800">
                <a:latin typeface="+mn-lt"/>
              </a:rPr>
              <a:t>Try to optimize battery’s structure (its Hamiltonian)</a:t>
            </a:r>
            <a:endParaRPr lang="en-VN" sz="2800">
              <a:latin typeface="+mn-lt"/>
            </a:endParaRPr>
          </a:p>
        </p:txBody>
      </p:sp>
      <p:sp>
        <p:nvSpPr>
          <p:cNvPr id="1126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856C4EC-0E0B-479B-9CB3-F5C72DF6C900}" type="slidenum">
              <a:rPr lang="ja-JP" altLang="en-US" smtClean="0">
                <a:latin typeface="Arial" pitchFamily="34" charset="0"/>
                <a:ea typeface="Arial Unicode MS" pitchFamily="50" charset="-127"/>
                <a:cs typeface="Arial Unicode MS" pitchFamily="50" charset="-127"/>
              </a:rPr>
              <a:pPr/>
              <a:t>9</a:t>
            </a:fld>
            <a:endParaRPr lang="en-US" altLang="ja-JP">
              <a:latin typeface="Arial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9900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CAAA"/>
      </a:accent5>
      <a:accent6>
        <a:srgbClr val="0000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2911</TotalTime>
  <Words>887</Words>
  <Application>Microsoft Macintosh PowerPoint</Application>
  <PresentationFormat>Letter Paper (8.5x11 in)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 Unicode MS</vt:lpstr>
      <vt:lpstr>굴림</vt:lpstr>
      <vt:lpstr>SimSun</vt:lpstr>
      <vt:lpstr>Arial</vt:lpstr>
      <vt:lpstr>Cambria</vt:lpstr>
      <vt:lpstr>Cambria Math</vt:lpstr>
      <vt:lpstr>Times New Roman</vt:lpstr>
      <vt:lpstr>Default Design</vt:lpstr>
      <vt:lpstr>Quantum Battery Optimization through Quantum Machine Learning Techniques</vt:lpstr>
      <vt:lpstr>Outline</vt:lpstr>
      <vt:lpstr>1. Introduction: quantum battery</vt:lpstr>
      <vt:lpstr>1. Introduction: quantum ML model</vt:lpstr>
      <vt:lpstr>2. Method</vt:lpstr>
      <vt:lpstr>2. Method</vt:lpstr>
      <vt:lpstr>3. Experiment</vt:lpstr>
      <vt:lpstr>3. Experiment</vt:lpstr>
      <vt:lpstr>4. Conclusion</vt:lpstr>
      <vt:lpstr>Acknowledgment</vt:lpstr>
      <vt:lpstr>References</vt:lpstr>
    </vt:vector>
  </TitlesOfParts>
  <Company>A-SSCC 2005 TPC chair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preparation</dc:title>
  <dc:creator>Takayasu Sakurai</dc:creator>
  <cp:lastModifiedBy>Tuan Hai Vu</cp:lastModifiedBy>
  <cp:revision>245</cp:revision>
  <cp:lastPrinted>2000-02-16T19:06:58Z</cp:lastPrinted>
  <dcterms:created xsi:type="dcterms:W3CDTF">1999-04-05T18:00:54Z</dcterms:created>
  <dcterms:modified xsi:type="dcterms:W3CDTF">2024-05-31T08:07:09Z</dcterms:modified>
</cp:coreProperties>
</file>