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4"/>
  </p:sldMasterIdLst>
  <p:sldIdLst>
    <p:sldId id="256" r:id="rId5"/>
    <p:sldId id="258" r:id="rId6"/>
    <p:sldId id="274" r:id="rId7"/>
    <p:sldId id="259" r:id="rId8"/>
    <p:sldId id="278" r:id="rId9"/>
    <p:sldId id="260" r:id="rId10"/>
    <p:sldId id="283" r:id="rId11"/>
    <p:sldId id="276" r:id="rId12"/>
    <p:sldId id="277" r:id="rId13"/>
    <p:sldId id="266" r:id="rId14"/>
    <p:sldId id="281" r:id="rId15"/>
    <p:sldId id="282" r:id="rId16"/>
    <p:sldId id="268" r:id="rId17"/>
    <p:sldId id="279" r:id="rId18"/>
    <p:sldId id="280" r:id="rId19"/>
    <p:sldId id="269" r:id="rId20"/>
    <p:sldId id="275" r:id="rId21"/>
    <p:sldId id="267" r:id="rId22"/>
    <p:sldId id="272" r:id="rId23"/>
    <p:sldId id="271" r:id="rId24"/>
    <p:sldId id="273" r:id="rId25"/>
    <p:sldId id="265" r:id="rId26"/>
    <p:sldId id="261" r:id="rId27"/>
    <p:sldId id="262" r:id="rId28"/>
    <p:sldId id="2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6AE00-CB49-4FC7-A07B-ABEF4B488D1F}" v="19" dt="2022-12-04T23:31:18.277"/>
    <p1510:client id="{18F2CB67-3BE8-465D-8D8D-D3CABE65C290}" v="1547" dt="2022-12-05T05:03:32.914"/>
    <p1510:client id="{195E46BB-944A-4EF9-BCA1-8FF6FB29F9C4}" v="25" dt="2022-12-05T16:24:41.453"/>
    <p1510:client id="{1C3F38C6-F02B-4B8E-A158-CC9570FEA32B}" v="69" dt="2022-12-05T18:44:47.219"/>
    <p1510:client id="{2E3AF7A8-51D4-4D35-82F9-388802607B42}" v="12" dt="2022-12-05T21:53:46.503"/>
    <p1510:client id="{3641E931-1CFE-403B-BCB1-89198C7B759B}" v="10" dt="2022-12-05T00:08:41.234"/>
    <p1510:client id="{3AA73199-EE28-490F-A136-62CB3A95541E}" v="493" dt="2022-12-05T04:51:56.068"/>
    <p1510:client id="{66D603A4-38D8-4C58-839A-F22B5E3A3B01}" v="59" dt="2022-12-05T02:27:02.713"/>
    <p1510:client id="{80E7B694-C4BA-4700-BA29-3F0BDFB8D890}" v="27" dt="2022-12-05T01:39:08.146"/>
    <p1510:client id="{9CF29833-5BF3-42C3-A6F3-30BFEB8196B6}" v="21" dt="2022-12-04T20:47:15.521"/>
    <p1510:client id="{9F8D87A9-695E-4960-B53F-0AF012178C9B}" v="50" dt="2022-12-05T01:45:03.594"/>
    <p1510:client id="{A2E3B16D-D87A-4467-9720-0062B1C2BB01}" v="45" dt="2022-12-05T04:05:48.122"/>
    <p1510:client id="{BBF0A05B-62E1-4102-AA10-AEF2A072A916}" v="548" dt="2022-12-05T00:02:44.483"/>
    <p1510:client id="{C966ADC3-B71D-4CA8-9033-00C4A64E5FBA}" v="29" dt="2022-12-05T21:35:41.362"/>
    <p1510:client id="{D346792C-BB44-43B4-8669-101645B9DD14}" v="44" dt="2022-12-05T00:16:28.460"/>
    <p1510:client id="{E2C85EE5-4147-44D6-AA6A-DF5848810608}" v="379" dt="2022-12-05T01:30:52.685"/>
    <p1510:client id="{E8FBF2AE-B00E-CB4B-A465-C97C712C8B9D}" v="335" dt="2022-12-05T21:58:56.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15" d="100"/>
          <a:sy n="115" d="100"/>
        </p:scale>
        <p:origin x="37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AFEAF-6B73-4F8C-A6BE-9D3AAA9164D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AE4CF63-B896-4D5F-86DA-7829824D4781}">
      <dgm:prSet/>
      <dgm:spPr/>
      <dgm:t>
        <a:bodyPr/>
        <a:lstStyle/>
        <a:p>
          <a:r>
            <a:rPr lang="en-US"/>
            <a:t>Enrollment of Undergraduate Certificate/Degree-Seeking Students</a:t>
          </a:r>
        </a:p>
      </dgm:t>
    </dgm:pt>
    <dgm:pt modelId="{2C584B40-2860-45F7-96E1-68EE8808A0E3}" type="parTrans" cxnId="{2E319DA2-F97B-4709-870D-867F5B38866D}">
      <dgm:prSet/>
      <dgm:spPr/>
      <dgm:t>
        <a:bodyPr/>
        <a:lstStyle/>
        <a:p>
          <a:endParaRPr lang="en-US"/>
        </a:p>
      </dgm:t>
    </dgm:pt>
    <dgm:pt modelId="{F9F8A92D-431D-44D4-BDF0-3AF37044C985}" type="sibTrans" cxnId="{2E319DA2-F97B-4709-870D-867F5B38866D}">
      <dgm:prSet/>
      <dgm:spPr/>
      <dgm:t>
        <a:bodyPr/>
        <a:lstStyle/>
        <a:p>
          <a:endParaRPr lang="en-US"/>
        </a:p>
      </dgm:t>
    </dgm:pt>
    <dgm:pt modelId="{CF7005D3-B3F3-4FA0-9EA4-658CE2B78469}">
      <dgm:prSet/>
      <dgm:spPr/>
      <dgm:t>
        <a:bodyPr/>
        <a:lstStyle/>
        <a:p>
          <a:r>
            <a:rPr lang="en-US"/>
            <a:t>Percentage of Degrees Awarded in Computer and Information Sciences and Support Services</a:t>
          </a:r>
        </a:p>
      </dgm:t>
    </dgm:pt>
    <dgm:pt modelId="{2D608673-038A-4FD8-B086-7117BC037C93}" type="parTrans" cxnId="{E305396E-2ADB-4173-9DD2-E0C83241A341}">
      <dgm:prSet/>
      <dgm:spPr/>
      <dgm:t>
        <a:bodyPr/>
        <a:lstStyle/>
        <a:p>
          <a:endParaRPr lang="en-US"/>
        </a:p>
      </dgm:t>
    </dgm:pt>
    <dgm:pt modelId="{939CB7B7-1082-4B64-9B43-E0CC4FE67612}" type="sibTrans" cxnId="{E305396E-2ADB-4173-9DD2-E0C83241A341}">
      <dgm:prSet/>
      <dgm:spPr/>
      <dgm:t>
        <a:bodyPr/>
        <a:lstStyle/>
        <a:p>
          <a:endParaRPr lang="en-US"/>
        </a:p>
      </dgm:t>
    </dgm:pt>
    <dgm:pt modelId="{0C8D930A-76BA-426C-B46F-30ED91E71390}" type="pres">
      <dgm:prSet presAssocID="{4C0AFEAF-6B73-4F8C-A6BE-9D3AAA9164D7}" presName="root" presStyleCnt="0">
        <dgm:presLayoutVars>
          <dgm:dir/>
          <dgm:resizeHandles val="exact"/>
        </dgm:presLayoutVars>
      </dgm:prSet>
      <dgm:spPr/>
    </dgm:pt>
    <dgm:pt modelId="{BCFBD416-6CD5-4B4D-9CAD-B3B3F8FE263B}" type="pres">
      <dgm:prSet presAssocID="{EAE4CF63-B896-4D5F-86DA-7829824D4781}" presName="compNode" presStyleCnt="0"/>
      <dgm:spPr/>
    </dgm:pt>
    <dgm:pt modelId="{64ADC3FA-8B1A-4781-95F3-4CFB765DA4D1}" type="pres">
      <dgm:prSet presAssocID="{EAE4CF63-B896-4D5F-86DA-7829824D47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E80529C3-9EC0-4725-904F-D83C4D9D105A}" type="pres">
      <dgm:prSet presAssocID="{EAE4CF63-B896-4D5F-86DA-7829824D4781}" presName="spaceRect" presStyleCnt="0"/>
      <dgm:spPr/>
    </dgm:pt>
    <dgm:pt modelId="{7A637098-9408-44F1-82D4-40EDC0AE4448}" type="pres">
      <dgm:prSet presAssocID="{EAE4CF63-B896-4D5F-86DA-7829824D4781}" presName="textRect" presStyleLbl="revTx" presStyleIdx="0" presStyleCnt="2">
        <dgm:presLayoutVars>
          <dgm:chMax val="1"/>
          <dgm:chPref val="1"/>
        </dgm:presLayoutVars>
      </dgm:prSet>
      <dgm:spPr/>
    </dgm:pt>
    <dgm:pt modelId="{2C6B705C-5938-44F2-B35A-71FE35042C63}" type="pres">
      <dgm:prSet presAssocID="{F9F8A92D-431D-44D4-BDF0-3AF37044C985}" presName="sibTrans" presStyleCnt="0"/>
      <dgm:spPr/>
    </dgm:pt>
    <dgm:pt modelId="{2672C010-E846-4696-8C6C-6C64DAFF044A}" type="pres">
      <dgm:prSet presAssocID="{CF7005D3-B3F3-4FA0-9EA4-658CE2B78469}" presName="compNode" presStyleCnt="0"/>
      <dgm:spPr/>
    </dgm:pt>
    <dgm:pt modelId="{43FBBA21-3AA2-40DD-A8BA-83D57AE30FF9}" type="pres">
      <dgm:prSet presAssocID="{CF7005D3-B3F3-4FA0-9EA4-658CE2B784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636BE44-218F-4D82-820D-91F0B5D4FA59}" type="pres">
      <dgm:prSet presAssocID="{CF7005D3-B3F3-4FA0-9EA4-658CE2B78469}" presName="spaceRect" presStyleCnt="0"/>
      <dgm:spPr/>
    </dgm:pt>
    <dgm:pt modelId="{A4612CC7-2EA1-4E33-96BA-B4E531A29162}" type="pres">
      <dgm:prSet presAssocID="{CF7005D3-B3F3-4FA0-9EA4-658CE2B78469}" presName="textRect" presStyleLbl="revTx" presStyleIdx="1" presStyleCnt="2">
        <dgm:presLayoutVars>
          <dgm:chMax val="1"/>
          <dgm:chPref val="1"/>
        </dgm:presLayoutVars>
      </dgm:prSet>
      <dgm:spPr/>
    </dgm:pt>
  </dgm:ptLst>
  <dgm:cxnLst>
    <dgm:cxn modelId="{93527218-257C-4624-BB64-342EBC2E6AD9}" type="presOf" srcId="{EAE4CF63-B896-4D5F-86DA-7829824D4781}" destId="{7A637098-9408-44F1-82D4-40EDC0AE4448}" srcOrd="0" destOrd="0" presId="urn:microsoft.com/office/officeart/2018/2/layout/IconLabelList"/>
    <dgm:cxn modelId="{E305396E-2ADB-4173-9DD2-E0C83241A341}" srcId="{4C0AFEAF-6B73-4F8C-A6BE-9D3AAA9164D7}" destId="{CF7005D3-B3F3-4FA0-9EA4-658CE2B78469}" srcOrd="1" destOrd="0" parTransId="{2D608673-038A-4FD8-B086-7117BC037C93}" sibTransId="{939CB7B7-1082-4B64-9B43-E0CC4FE67612}"/>
    <dgm:cxn modelId="{2E319DA2-F97B-4709-870D-867F5B38866D}" srcId="{4C0AFEAF-6B73-4F8C-A6BE-9D3AAA9164D7}" destId="{EAE4CF63-B896-4D5F-86DA-7829824D4781}" srcOrd="0" destOrd="0" parTransId="{2C584B40-2860-45F7-96E1-68EE8808A0E3}" sibTransId="{F9F8A92D-431D-44D4-BDF0-3AF37044C985}"/>
    <dgm:cxn modelId="{60772AD5-CC48-4AE2-9E4F-A05B4D85D382}" type="presOf" srcId="{CF7005D3-B3F3-4FA0-9EA4-658CE2B78469}" destId="{A4612CC7-2EA1-4E33-96BA-B4E531A29162}" srcOrd="0" destOrd="0" presId="urn:microsoft.com/office/officeart/2018/2/layout/IconLabelList"/>
    <dgm:cxn modelId="{39F84ED8-4CAD-4A6C-8E55-2527688954ED}" type="presOf" srcId="{4C0AFEAF-6B73-4F8C-A6BE-9D3AAA9164D7}" destId="{0C8D930A-76BA-426C-B46F-30ED91E71390}" srcOrd="0" destOrd="0" presId="urn:microsoft.com/office/officeart/2018/2/layout/IconLabelList"/>
    <dgm:cxn modelId="{425F2C19-72AD-40CE-8EA9-8437CAD2F48A}" type="presParOf" srcId="{0C8D930A-76BA-426C-B46F-30ED91E71390}" destId="{BCFBD416-6CD5-4B4D-9CAD-B3B3F8FE263B}" srcOrd="0" destOrd="0" presId="urn:microsoft.com/office/officeart/2018/2/layout/IconLabelList"/>
    <dgm:cxn modelId="{5D1686EF-662F-4B8B-9257-3E4E94B7E805}" type="presParOf" srcId="{BCFBD416-6CD5-4B4D-9CAD-B3B3F8FE263B}" destId="{64ADC3FA-8B1A-4781-95F3-4CFB765DA4D1}" srcOrd="0" destOrd="0" presId="urn:microsoft.com/office/officeart/2018/2/layout/IconLabelList"/>
    <dgm:cxn modelId="{2FF149B8-F4A7-4AB4-82E4-27A2399D9559}" type="presParOf" srcId="{BCFBD416-6CD5-4B4D-9CAD-B3B3F8FE263B}" destId="{E80529C3-9EC0-4725-904F-D83C4D9D105A}" srcOrd="1" destOrd="0" presId="urn:microsoft.com/office/officeart/2018/2/layout/IconLabelList"/>
    <dgm:cxn modelId="{53C74012-2CEC-4CF9-93DE-FCD533FC7CD5}" type="presParOf" srcId="{BCFBD416-6CD5-4B4D-9CAD-B3B3F8FE263B}" destId="{7A637098-9408-44F1-82D4-40EDC0AE4448}" srcOrd="2" destOrd="0" presId="urn:microsoft.com/office/officeart/2018/2/layout/IconLabelList"/>
    <dgm:cxn modelId="{340832B0-CA92-423E-8E16-314534E97508}" type="presParOf" srcId="{0C8D930A-76BA-426C-B46F-30ED91E71390}" destId="{2C6B705C-5938-44F2-B35A-71FE35042C63}" srcOrd="1" destOrd="0" presId="urn:microsoft.com/office/officeart/2018/2/layout/IconLabelList"/>
    <dgm:cxn modelId="{FDE8AA3E-1650-4510-8B6A-260D69F3FC7D}" type="presParOf" srcId="{0C8D930A-76BA-426C-B46F-30ED91E71390}" destId="{2672C010-E846-4696-8C6C-6C64DAFF044A}" srcOrd="2" destOrd="0" presId="urn:microsoft.com/office/officeart/2018/2/layout/IconLabelList"/>
    <dgm:cxn modelId="{C89FA118-CD2E-45ED-B6F8-84E70939C57A}" type="presParOf" srcId="{2672C010-E846-4696-8C6C-6C64DAFF044A}" destId="{43FBBA21-3AA2-40DD-A8BA-83D57AE30FF9}" srcOrd="0" destOrd="0" presId="urn:microsoft.com/office/officeart/2018/2/layout/IconLabelList"/>
    <dgm:cxn modelId="{45D7A3CB-9227-415A-8036-A14E87E646ED}" type="presParOf" srcId="{2672C010-E846-4696-8C6C-6C64DAFF044A}" destId="{F636BE44-218F-4D82-820D-91F0B5D4FA59}" srcOrd="1" destOrd="0" presId="urn:microsoft.com/office/officeart/2018/2/layout/IconLabelList"/>
    <dgm:cxn modelId="{6897BD6A-EADE-4AB1-B805-F1C690FD6764}" type="presParOf" srcId="{2672C010-E846-4696-8C6C-6C64DAFF044A}" destId="{A4612CC7-2EA1-4E33-96BA-B4E531A291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EDE7FC-95CE-4A67-BC60-B2A58725E36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21E7737-F874-4B42-8ABA-C98105FE1089}">
      <dgm:prSet/>
      <dgm:spPr/>
      <dgm:t>
        <a:bodyPr/>
        <a:lstStyle/>
        <a:p>
          <a:pPr>
            <a:lnSpc>
              <a:spcPct val="100000"/>
            </a:lnSpc>
          </a:pPr>
          <a:r>
            <a:rPr lang="en-US"/>
            <a:t>Percentage of degrees awarded in Social Science fields </a:t>
          </a:r>
        </a:p>
      </dgm:t>
    </dgm:pt>
    <dgm:pt modelId="{6AD8FF0C-2507-4CDD-AF5F-0A80E66A8DE8}" type="parTrans" cxnId="{0D3DBA18-0636-4AEC-8E79-AA903612D692}">
      <dgm:prSet/>
      <dgm:spPr/>
      <dgm:t>
        <a:bodyPr/>
        <a:lstStyle/>
        <a:p>
          <a:endParaRPr lang="en-US"/>
        </a:p>
      </dgm:t>
    </dgm:pt>
    <dgm:pt modelId="{1D9A738A-E4EA-43A3-AB63-9D2413C8FBA9}" type="sibTrans" cxnId="{0D3DBA18-0636-4AEC-8E79-AA903612D692}">
      <dgm:prSet/>
      <dgm:spPr/>
      <dgm:t>
        <a:bodyPr/>
        <a:lstStyle/>
        <a:p>
          <a:endParaRPr lang="en-US"/>
        </a:p>
      </dgm:t>
    </dgm:pt>
    <dgm:pt modelId="{191C3AA4-A269-48FA-8C2D-4CCD716D7780}">
      <dgm:prSet/>
      <dgm:spPr/>
      <dgm:t>
        <a:bodyPr/>
        <a:lstStyle/>
        <a:p>
          <a:pPr>
            <a:lnSpc>
              <a:spcPct val="100000"/>
            </a:lnSpc>
          </a:pPr>
          <a:r>
            <a:rPr lang="en-US"/>
            <a:t>Percentage of degrees awarded in Precision Production</a:t>
          </a:r>
        </a:p>
      </dgm:t>
    </dgm:pt>
    <dgm:pt modelId="{0B1FA674-B4C0-4D1A-87D5-9C5CE21BAAF5}" type="parTrans" cxnId="{F10B2822-CBB6-4811-9173-6604F806A1A4}">
      <dgm:prSet/>
      <dgm:spPr/>
      <dgm:t>
        <a:bodyPr/>
        <a:lstStyle/>
        <a:p>
          <a:endParaRPr lang="en-US"/>
        </a:p>
      </dgm:t>
    </dgm:pt>
    <dgm:pt modelId="{E4708DCA-504A-4DEC-86B6-803A3BABB3D5}" type="sibTrans" cxnId="{F10B2822-CBB6-4811-9173-6604F806A1A4}">
      <dgm:prSet/>
      <dgm:spPr/>
      <dgm:t>
        <a:bodyPr/>
        <a:lstStyle/>
        <a:p>
          <a:endParaRPr lang="en-US"/>
        </a:p>
      </dgm:t>
    </dgm:pt>
    <dgm:pt modelId="{FE5A4AEE-28EC-4E1A-A3B8-649CE750E16C}" type="pres">
      <dgm:prSet presAssocID="{4AEDE7FC-95CE-4A67-BC60-B2A58725E36F}" presName="root" presStyleCnt="0">
        <dgm:presLayoutVars>
          <dgm:dir/>
          <dgm:resizeHandles val="exact"/>
        </dgm:presLayoutVars>
      </dgm:prSet>
      <dgm:spPr/>
    </dgm:pt>
    <dgm:pt modelId="{DF3182FD-3A5E-4BC4-ACDB-EEBC4D96F6EC}" type="pres">
      <dgm:prSet presAssocID="{B21E7737-F874-4B42-8ABA-C98105FE1089}" presName="compNode" presStyleCnt="0"/>
      <dgm:spPr/>
    </dgm:pt>
    <dgm:pt modelId="{8B5BC745-51C7-431A-A11E-AEB72A32A344}" type="pres">
      <dgm:prSet presAssocID="{B21E7737-F874-4B42-8ABA-C98105FE108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9F7EBEDA-382C-42E6-ADF5-22CC87D02130}" type="pres">
      <dgm:prSet presAssocID="{B21E7737-F874-4B42-8ABA-C98105FE1089}" presName="spaceRect" presStyleCnt="0"/>
      <dgm:spPr/>
    </dgm:pt>
    <dgm:pt modelId="{7D957150-1223-408C-B429-96ECB6828434}" type="pres">
      <dgm:prSet presAssocID="{B21E7737-F874-4B42-8ABA-C98105FE1089}" presName="textRect" presStyleLbl="revTx" presStyleIdx="0" presStyleCnt="2">
        <dgm:presLayoutVars>
          <dgm:chMax val="1"/>
          <dgm:chPref val="1"/>
        </dgm:presLayoutVars>
      </dgm:prSet>
      <dgm:spPr/>
    </dgm:pt>
    <dgm:pt modelId="{C46CA93B-5566-41E3-BF70-1C608CB508AD}" type="pres">
      <dgm:prSet presAssocID="{1D9A738A-E4EA-43A3-AB63-9D2413C8FBA9}" presName="sibTrans" presStyleCnt="0"/>
      <dgm:spPr/>
    </dgm:pt>
    <dgm:pt modelId="{8912E113-F4D4-47D1-8180-1D660736644F}" type="pres">
      <dgm:prSet presAssocID="{191C3AA4-A269-48FA-8C2D-4CCD716D7780}" presName="compNode" presStyleCnt="0"/>
      <dgm:spPr/>
    </dgm:pt>
    <dgm:pt modelId="{C9C52232-C7D2-4EFB-BDB1-C26ADC11E019}" type="pres">
      <dgm:prSet presAssocID="{191C3AA4-A269-48FA-8C2D-4CCD716D7780}" presName="iconRect" presStyleLbl="node1" presStyleIdx="1" presStyleCnt="2" custScaleX="121419" custScaleY="112741" custLinFactNeighborX="-6719" custLinFactNeighborY="5973"/>
      <dgm:spPr>
        <a:blipFill>
          <a:blip xmlns:r="http://schemas.openxmlformats.org/officeDocument/2006/relationships"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ump truck with solid fill"/>
        </a:ext>
      </dgm:extLst>
    </dgm:pt>
    <dgm:pt modelId="{9AAA7C35-1753-4735-97B2-CD2FF685EFB8}" type="pres">
      <dgm:prSet presAssocID="{191C3AA4-A269-48FA-8C2D-4CCD716D7780}" presName="spaceRect" presStyleCnt="0"/>
      <dgm:spPr/>
    </dgm:pt>
    <dgm:pt modelId="{E88AB192-BC11-4425-A565-68E48B268343}" type="pres">
      <dgm:prSet presAssocID="{191C3AA4-A269-48FA-8C2D-4CCD716D7780}" presName="textRect" presStyleLbl="revTx" presStyleIdx="1" presStyleCnt="2">
        <dgm:presLayoutVars>
          <dgm:chMax val="1"/>
          <dgm:chPref val="1"/>
        </dgm:presLayoutVars>
      </dgm:prSet>
      <dgm:spPr/>
    </dgm:pt>
  </dgm:ptLst>
  <dgm:cxnLst>
    <dgm:cxn modelId="{0D3DBA18-0636-4AEC-8E79-AA903612D692}" srcId="{4AEDE7FC-95CE-4A67-BC60-B2A58725E36F}" destId="{B21E7737-F874-4B42-8ABA-C98105FE1089}" srcOrd="0" destOrd="0" parTransId="{6AD8FF0C-2507-4CDD-AF5F-0A80E66A8DE8}" sibTransId="{1D9A738A-E4EA-43A3-AB63-9D2413C8FBA9}"/>
    <dgm:cxn modelId="{F10B2822-CBB6-4811-9173-6604F806A1A4}" srcId="{4AEDE7FC-95CE-4A67-BC60-B2A58725E36F}" destId="{191C3AA4-A269-48FA-8C2D-4CCD716D7780}" srcOrd="1" destOrd="0" parTransId="{0B1FA674-B4C0-4D1A-87D5-9C5CE21BAAF5}" sibTransId="{E4708DCA-504A-4DEC-86B6-803A3BABB3D5}"/>
    <dgm:cxn modelId="{ECE3995B-8FB3-5E44-939C-200EC4B11E7E}" type="presOf" srcId="{191C3AA4-A269-48FA-8C2D-4CCD716D7780}" destId="{E88AB192-BC11-4425-A565-68E48B268343}" srcOrd="0" destOrd="0" presId="urn:microsoft.com/office/officeart/2018/2/layout/IconLabelList"/>
    <dgm:cxn modelId="{C380637B-39BA-7948-A6D4-31D231D04C92}" type="presOf" srcId="{B21E7737-F874-4B42-8ABA-C98105FE1089}" destId="{7D957150-1223-408C-B429-96ECB6828434}" srcOrd="0" destOrd="0" presId="urn:microsoft.com/office/officeart/2018/2/layout/IconLabelList"/>
    <dgm:cxn modelId="{E37889D2-BF75-7E46-BABB-16603DBAC39D}" type="presOf" srcId="{4AEDE7FC-95CE-4A67-BC60-B2A58725E36F}" destId="{FE5A4AEE-28EC-4E1A-A3B8-649CE750E16C}" srcOrd="0" destOrd="0" presId="urn:microsoft.com/office/officeart/2018/2/layout/IconLabelList"/>
    <dgm:cxn modelId="{E2E814F5-B8CB-FB44-9E6E-2B18AF001540}" type="presParOf" srcId="{FE5A4AEE-28EC-4E1A-A3B8-649CE750E16C}" destId="{DF3182FD-3A5E-4BC4-ACDB-EEBC4D96F6EC}" srcOrd="0" destOrd="0" presId="urn:microsoft.com/office/officeart/2018/2/layout/IconLabelList"/>
    <dgm:cxn modelId="{AF8EA828-FB5F-D449-AB7D-872F54B09145}" type="presParOf" srcId="{DF3182FD-3A5E-4BC4-ACDB-EEBC4D96F6EC}" destId="{8B5BC745-51C7-431A-A11E-AEB72A32A344}" srcOrd="0" destOrd="0" presId="urn:microsoft.com/office/officeart/2018/2/layout/IconLabelList"/>
    <dgm:cxn modelId="{3A0347E0-7911-2A43-86C6-E1B065D27969}" type="presParOf" srcId="{DF3182FD-3A5E-4BC4-ACDB-EEBC4D96F6EC}" destId="{9F7EBEDA-382C-42E6-ADF5-22CC87D02130}" srcOrd="1" destOrd="0" presId="urn:microsoft.com/office/officeart/2018/2/layout/IconLabelList"/>
    <dgm:cxn modelId="{C12DDC90-141C-AB47-BC13-9A35AA95C2D9}" type="presParOf" srcId="{DF3182FD-3A5E-4BC4-ACDB-EEBC4D96F6EC}" destId="{7D957150-1223-408C-B429-96ECB6828434}" srcOrd="2" destOrd="0" presId="urn:microsoft.com/office/officeart/2018/2/layout/IconLabelList"/>
    <dgm:cxn modelId="{893FC254-A15C-5B48-80D6-A78C0DEA683E}" type="presParOf" srcId="{FE5A4AEE-28EC-4E1A-A3B8-649CE750E16C}" destId="{C46CA93B-5566-41E3-BF70-1C608CB508AD}" srcOrd="1" destOrd="0" presId="urn:microsoft.com/office/officeart/2018/2/layout/IconLabelList"/>
    <dgm:cxn modelId="{1B77D271-F955-1249-8111-F9059A396D3C}" type="presParOf" srcId="{FE5A4AEE-28EC-4E1A-A3B8-649CE750E16C}" destId="{8912E113-F4D4-47D1-8180-1D660736644F}" srcOrd="2" destOrd="0" presId="urn:microsoft.com/office/officeart/2018/2/layout/IconLabelList"/>
    <dgm:cxn modelId="{A04367A4-0440-194F-AB80-A2B4D19AF32C}" type="presParOf" srcId="{8912E113-F4D4-47D1-8180-1D660736644F}" destId="{C9C52232-C7D2-4EFB-BDB1-C26ADC11E019}" srcOrd="0" destOrd="0" presId="urn:microsoft.com/office/officeart/2018/2/layout/IconLabelList"/>
    <dgm:cxn modelId="{EA9E4817-E4DD-4A40-A86F-AC3439D2B93C}" type="presParOf" srcId="{8912E113-F4D4-47D1-8180-1D660736644F}" destId="{9AAA7C35-1753-4735-97B2-CD2FF685EFB8}" srcOrd="1" destOrd="0" presId="urn:microsoft.com/office/officeart/2018/2/layout/IconLabelList"/>
    <dgm:cxn modelId="{1C34F088-CD5F-3143-A647-2CCFC01333C7}" type="presParOf" srcId="{8912E113-F4D4-47D1-8180-1D660736644F}" destId="{E88AB192-BC11-4425-A565-68E48B26834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3A87EC-33CC-40F7-8108-55F605CB3CF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FC9A9C-9904-4239-B5AA-A537BBDC9ECD}">
      <dgm:prSet/>
      <dgm:spPr/>
      <dgm:t>
        <a:bodyPr/>
        <a:lstStyle/>
        <a:p>
          <a:pPr rtl="0">
            <a:lnSpc>
              <a:spcPct val="100000"/>
            </a:lnSpc>
          </a:pPr>
          <a:r>
            <a:rPr lang="en-US" b="0" i="1"/>
            <a:t>Percentage of degrees awarded in Mathematics and Statistics</a:t>
          </a:r>
          <a:r>
            <a:rPr lang="en-US" b="0" i="1">
              <a:latin typeface="Calibri Light" panose="020F0302020204030204"/>
            </a:rPr>
            <a:t> </a:t>
          </a:r>
          <a:endParaRPr lang="en-US"/>
        </a:p>
      </dgm:t>
    </dgm:pt>
    <dgm:pt modelId="{B362253F-6C29-40E2-8773-783E96594C58}" type="parTrans" cxnId="{EAECDA2F-9993-4BAD-AC90-4589661D7A18}">
      <dgm:prSet/>
      <dgm:spPr/>
      <dgm:t>
        <a:bodyPr/>
        <a:lstStyle/>
        <a:p>
          <a:endParaRPr lang="en-US"/>
        </a:p>
      </dgm:t>
    </dgm:pt>
    <dgm:pt modelId="{6B15005D-C07F-4E68-96F9-A1B3073D2416}" type="sibTrans" cxnId="{EAECDA2F-9993-4BAD-AC90-4589661D7A18}">
      <dgm:prSet/>
      <dgm:spPr/>
      <dgm:t>
        <a:bodyPr/>
        <a:lstStyle/>
        <a:p>
          <a:endParaRPr lang="en-US"/>
        </a:p>
      </dgm:t>
    </dgm:pt>
    <dgm:pt modelId="{62D4D4AA-C789-4BD0-A124-B2EF654EA1F3}">
      <dgm:prSet/>
      <dgm:spPr/>
      <dgm:t>
        <a:bodyPr/>
        <a:lstStyle/>
        <a:p>
          <a:pPr>
            <a:lnSpc>
              <a:spcPct val="100000"/>
            </a:lnSpc>
          </a:pPr>
          <a:r>
            <a:rPr lang="en-US" b="0" i="1"/>
            <a:t>Percentage of degrees awarded in Mechanic and Repair</a:t>
          </a:r>
          <a:br>
            <a:rPr lang="en-US" b="0" i="1"/>
          </a:br>
          <a:r>
            <a:rPr lang="en-US" b="0" i="1"/>
            <a:t> Technologies/ Technicians</a:t>
          </a:r>
          <a:br>
            <a:rPr lang="en-US" b="0" i="1"/>
          </a:br>
          <a:r>
            <a:rPr lang="en-US" b="0" i="1"/>
            <a:t> </a:t>
          </a:r>
          <a:endParaRPr lang="en-US" b="0"/>
        </a:p>
      </dgm:t>
    </dgm:pt>
    <dgm:pt modelId="{79A608B1-8D23-4F23-9FE1-D73C81BF811B}" type="parTrans" cxnId="{020E01EB-3CB0-4F6B-9DB0-CF21B632FDDA}">
      <dgm:prSet/>
      <dgm:spPr/>
      <dgm:t>
        <a:bodyPr/>
        <a:lstStyle/>
        <a:p>
          <a:endParaRPr lang="en-US"/>
        </a:p>
      </dgm:t>
    </dgm:pt>
    <dgm:pt modelId="{DD466AD5-0682-469A-82C7-0583E56238D3}" type="sibTrans" cxnId="{020E01EB-3CB0-4F6B-9DB0-CF21B632FDDA}">
      <dgm:prSet/>
      <dgm:spPr/>
      <dgm:t>
        <a:bodyPr/>
        <a:lstStyle/>
        <a:p>
          <a:endParaRPr lang="en-US"/>
        </a:p>
      </dgm:t>
    </dgm:pt>
    <dgm:pt modelId="{410E9DB1-5C9C-47E9-80BF-5D26D719CF77}" type="pres">
      <dgm:prSet presAssocID="{853A87EC-33CC-40F7-8108-55F605CB3CFF}" presName="root" presStyleCnt="0">
        <dgm:presLayoutVars>
          <dgm:dir/>
          <dgm:resizeHandles val="exact"/>
        </dgm:presLayoutVars>
      </dgm:prSet>
      <dgm:spPr/>
    </dgm:pt>
    <dgm:pt modelId="{DEF01199-42D3-4270-B6D4-A254D146DCC5}" type="pres">
      <dgm:prSet presAssocID="{0CFC9A9C-9904-4239-B5AA-A537BBDC9ECD}" presName="compNode" presStyleCnt="0"/>
      <dgm:spPr/>
    </dgm:pt>
    <dgm:pt modelId="{595B1891-8BA4-4B7A-BB5E-DEE0F30C7C51}" type="pres">
      <dgm:prSet presAssocID="{0CFC9A9C-9904-4239-B5AA-A537BBDC9E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thematics"/>
        </a:ext>
      </dgm:extLst>
    </dgm:pt>
    <dgm:pt modelId="{B62AECC4-086B-474F-A092-D9B9BE6258BE}" type="pres">
      <dgm:prSet presAssocID="{0CFC9A9C-9904-4239-B5AA-A537BBDC9ECD}" presName="spaceRect" presStyleCnt="0"/>
      <dgm:spPr/>
    </dgm:pt>
    <dgm:pt modelId="{A6FC97FD-BE38-4770-B6D9-DE319866A0F9}" type="pres">
      <dgm:prSet presAssocID="{0CFC9A9C-9904-4239-B5AA-A537BBDC9ECD}" presName="textRect" presStyleLbl="revTx" presStyleIdx="0" presStyleCnt="2">
        <dgm:presLayoutVars>
          <dgm:chMax val="1"/>
          <dgm:chPref val="1"/>
        </dgm:presLayoutVars>
      </dgm:prSet>
      <dgm:spPr/>
    </dgm:pt>
    <dgm:pt modelId="{36C36601-4AFE-4432-A3E1-95E1CD4AA8AC}" type="pres">
      <dgm:prSet presAssocID="{6B15005D-C07F-4E68-96F9-A1B3073D2416}" presName="sibTrans" presStyleCnt="0"/>
      <dgm:spPr/>
    </dgm:pt>
    <dgm:pt modelId="{808586B6-9C77-4962-BADC-08BCE82C8662}" type="pres">
      <dgm:prSet presAssocID="{62D4D4AA-C789-4BD0-A124-B2EF654EA1F3}" presName="compNode" presStyleCnt="0"/>
      <dgm:spPr/>
    </dgm:pt>
    <dgm:pt modelId="{055A5703-6EED-4536-AAC2-A123B5F225C7}" type="pres">
      <dgm:prSet presAssocID="{62D4D4AA-C789-4BD0-A124-B2EF654EA1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lder"/>
        </a:ext>
      </dgm:extLst>
    </dgm:pt>
    <dgm:pt modelId="{E4F07643-00A8-49E9-8C90-5F07B3F31068}" type="pres">
      <dgm:prSet presAssocID="{62D4D4AA-C789-4BD0-A124-B2EF654EA1F3}" presName="spaceRect" presStyleCnt="0"/>
      <dgm:spPr/>
    </dgm:pt>
    <dgm:pt modelId="{B6C6CF04-425D-4DAD-9C8B-ACA810F85B93}" type="pres">
      <dgm:prSet presAssocID="{62D4D4AA-C789-4BD0-A124-B2EF654EA1F3}" presName="textRect" presStyleLbl="revTx" presStyleIdx="1" presStyleCnt="2">
        <dgm:presLayoutVars>
          <dgm:chMax val="1"/>
          <dgm:chPref val="1"/>
        </dgm:presLayoutVars>
      </dgm:prSet>
      <dgm:spPr/>
    </dgm:pt>
  </dgm:ptLst>
  <dgm:cxnLst>
    <dgm:cxn modelId="{EAECDA2F-9993-4BAD-AC90-4589661D7A18}" srcId="{853A87EC-33CC-40F7-8108-55F605CB3CFF}" destId="{0CFC9A9C-9904-4239-B5AA-A537BBDC9ECD}" srcOrd="0" destOrd="0" parTransId="{B362253F-6C29-40E2-8773-783E96594C58}" sibTransId="{6B15005D-C07F-4E68-96F9-A1B3073D2416}"/>
    <dgm:cxn modelId="{D1D22533-7F4C-4006-B2F5-69DB911B5525}" type="presOf" srcId="{0CFC9A9C-9904-4239-B5AA-A537BBDC9ECD}" destId="{A6FC97FD-BE38-4770-B6D9-DE319866A0F9}" srcOrd="0" destOrd="0" presId="urn:microsoft.com/office/officeart/2018/2/layout/IconLabelList"/>
    <dgm:cxn modelId="{3CF7D74D-7A86-4862-96AC-2C59A79256D0}" type="presOf" srcId="{853A87EC-33CC-40F7-8108-55F605CB3CFF}" destId="{410E9DB1-5C9C-47E9-80BF-5D26D719CF77}" srcOrd="0" destOrd="0" presId="urn:microsoft.com/office/officeart/2018/2/layout/IconLabelList"/>
    <dgm:cxn modelId="{020E01EB-3CB0-4F6B-9DB0-CF21B632FDDA}" srcId="{853A87EC-33CC-40F7-8108-55F605CB3CFF}" destId="{62D4D4AA-C789-4BD0-A124-B2EF654EA1F3}" srcOrd="1" destOrd="0" parTransId="{79A608B1-8D23-4F23-9FE1-D73C81BF811B}" sibTransId="{DD466AD5-0682-469A-82C7-0583E56238D3}"/>
    <dgm:cxn modelId="{02B7F6FD-A817-4BD9-987E-44141A7D0848}" type="presOf" srcId="{62D4D4AA-C789-4BD0-A124-B2EF654EA1F3}" destId="{B6C6CF04-425D-4DAD-9C8B-ACA810F85B93}" srcOrd="0" destOrd="0" presId="urn:microsoft.com/office/officeart/2018/2/layout/IconLabelList"/>
    <dgm:cxn modelId="{CB9445AD-2494-4F57-A179-ADECB2EFF148}" type="presParOf" srcId="{410E9DB1-5C9C-47E9-80BF-5D26D719CF77}" destId="{DEF01199-42D3-4270-B6D4-A254D146DCC5}" srcOrd="0" destOrd="0" presId="urn:microsoft.com/office/officeart/2018/2/layout/IconLabelList"/>
    <dgm:cxn modelId="{B5286EA5-21E6-481E-B6A6-8A2C664ACE87}" type="presParOf" srcId="{DEF01199-42D3-4270-B6D4-A254D146DCC5}" destId="{595B1891-8BA4-4B7A-BB5E-DEE0F30C7C51}" srcOrd="0" destOrd="0" presId="urn:microsoft.com/office/officeart/2018/2/layout/IconLabelList"/>
    <dgm:cxn modelId="{5BD73B47-612A-4353-8186-373CEAB84688}" type="presParOf" srcId="{DEF01199-42D3-4270-B6D4-A254D146DCC5}" destId="{B62AECC4-086B-474F-A092-D9B9BE6258BE}" srcOrd="1" destOrd="0" presId="urn:microsoft.com/office/officeart/2018/2/layout/IconLabelList"/>
    <dgm:cxn modelId="{82911D1E-44D2-4290-AFAC-DFBA296C9876}" type="presParOf" srcId="{DEF01199-42D3-4270-B6D4-A254D146DCC5}" destId="{A6FC97FD-BE38-4770-B6D9-DE319866A0F9}" srcOrd="2" destOrd="0" presId="urn:microsoft.com/office/officeart/2018/2/layout/IconLabelList"/>
    <dgm:cxn modelId="{6DE080C7-8AFA-4ACC-B79F-45F912A4C740}" type="presParOf" srcId="{410E9DB1-5C9C-47E9-80BF-5D26D719CF77}" destId="{36C36601-4AFE-4432-A3E1-95E1CD4AA8AC}" srcOrd="1" destOrd="0" presId="urn:microsoft.com/office/officeart/2018/2/layout/IconLabelList"/>
    <dgm:cxn modelId="{84CDA6C0-2FD3-4031-8B3E-4E45097702F1}" type="presParOf" srcId="{410E9DB1-5C9C-47E9-80BF-5D26D719CF77}" destId="{808586B6-9C77-4962-BADC-08BCE82C8662}" srcOrd="2" destOrd="0" presId="urn:microsoft.com/office/officeart/2018/2/layout/IconLabelList"/>
    <dgm:cxn modelId="{5AE6AC17-8B1A-4F94-9FE5-88DD8D48D27B}" type="presParOf" srcId="{808586B6-9C77-4962-BADC-08BCE82C8662}" destId="{055A5703-6EED-4536-AAC2-A123B5F225C7}" srcOrd="0" destOrd="0" presId="urn:microsoft.com/office/officeart/2018/2/layout/IconLabelList"/>
    <dgm:cxn modelId="{6D6B674A-5D76-4BF9-B2F9-7CFB61D76250}" type="presParOf" srcId="{808586B6-9C77-4962-BADC-08BCE82C8662}" destId="{E4F07643-00A8-49E9-8C90-5F07B3F31068}" srcOrd="1" destOrd="0" presId="urn:microsoft.com/office/officeart/2018/2/layout/IconLabelList"/>
    <dgm:cxn modelId="{6C332D75-B644-466C-989D-1EF93DF9D780}" type="presParOf" srcId="{808586B6-9C77-4962-BADC-08BCE82C8662}" destId="{B6C6CF04-425D-4DAD-9C8B-ACA810F85B9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DC3FA-8B1A-4781-95F3-4CFB765DA4D1}">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637098-9408-44F1-82D4-40EDC0AE4448}">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Enrollment of Undergraduate Certificate/Degree-Seeking Students</a:t>
          </a:r>
        </a:p>
      </dsp:txBody>
      <dsp:txXfrm>
        <a:off x="765914" y="2943510"/>
        <a:ext cx="4320000" cy="720000"/>
      </dsp:txXfrm>
    </dsp:sp>
    <dsp:sp modelId="{43FBBA21-3AA2-40DD-A8BA-83D57AE30FF9}">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612CC7-2EA1-4E33-96BA-B4E531A29162}">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Percentage of Degrees Awarded in Computer and Information Sciences and Support Services</a:t>
          </a:r>
        </a:p>
      </dsp:txBody>
      <dsp:txXfrm>
        <a:off x="5841914" y="29435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BC745-51C7-431A-A11E-AEB72A32A344}">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957150-1223-408C-B429-96ECB6828434}">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Percentage of degrees awarded in Social Science fields </a:t>
          </a:r>
        </a:p>
      </dsp:txBody>
      <dsp:txXfrm>
        <a:off x="765914" y="2943510"/>
        <a:ext cx="4320000" cy="720000"/>
      </dsp:txXfrm>
    </dsp:sp>
    <dsp:sp modelId="{C9C52232-C7D2-4EFB-BDB1-C26ADC11E019}">
      <dsp:nvSpPr>
        <dsp:cNvPr id="0" name=""/>
        <dsp:cNvSpPr/>
      </dsp:nvSpPr>
      <dsp:spPr>
        <a:xfrm>
          <a:off x="6691104" y="583488"/>
          <a:ext cx="2360385" cy="2191685"/>
        </a:xfrm>
        <a:prstGeom prst="rect">
          <a:avLst/>
        </a:prstGeom>
        <a:blipFill>
          <a:blip xmlns:r="http://schemas.openxmlformats.org/officeDocument/2006/relationships" r:embed="rId3">
            <a:duotone>
              <a:prstClr val="black"/>
              <a:schemeClr val="accent1">
                <a:tint val="45000"/>
                <a:satMod val="400000"/>
              </a:schemeClr>
            </a:duotone>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AB192-BC11-4425-A565-68E48B268343}">
      <dsp:nvSpPr>
        <dsp:cNvPr id="0" name=""/>
        <dsp:cNvSpPr/>
      </dsp:nvSpPr>
      <dsp:spPr>
        <a:xfrm>
          <a:off x="5841914" y="300543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Percentage of degrees awarded in Precision Production</a:t>
          </a:r>
        </a:p>
      </dsp:txBody>
      <dsp:txXfrm>
        <a:off x="5841914" y="3005432"/>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B1891-8BA4-4B7A-BB5E-DEE0F30C7C51}">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C97FD-BE38-4770-B6D9-DE319866A0F9}">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rtl="0">
            <a:lnSpc>
              <a:spcPct val="100000"/>
            </a:lnSpc>
            <a:spcBef>
              <a:spcPct val="0"/>
            </a:spcBef>
            <a:spcAft>
              <a:spcPct val="35000"/>
            </a:spcAft>
            <a:buNone/>
          </a:pPr>
          <a:r>
            <a:rPr lang="en-US" sz="1500" b="0" i="1" kern="1200"/>
            <a:t>Percentage of degrees awarded in Mathematics and Statistics</a:t>
          </a:r>
          <a:r>
            <a:rPr lang="en-US" sz="1500" b="0" i="1" kern="1200">
              <a:latin typeface="Calibri Light" panose="020F0302020204030204"/>
            </a:rPr>
            <a:t> </a:t>
          </a:r>
          <a:endParaRPr lang="en-US" sz="1500" kern="1200"/>
        </a:p>
      </dsp:txBody>
      <dsp:txXfrm>
        <a:off x="765914" y="2943510"/>
        <a:ext cx="4320000" cy="720000"/>
      </dsp:txXfrm>
    </dsp:sp>
    <dsp:sp modelId="{055A5703-6EED-4536-AAC2-A123B5F225C7}">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C6CF04-425D-4DAD-9C8B-ACA810F85B93}">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1" kern="1200"/>
            <a:t>Percentage of degrees awarded in Mechanic and Repair</a:t>
          </a:r>
          <a:br>
            <a:rPr lang="en-US" sz="1500" b="0" i="1" kern="1200"/>
          </a:br>
          <a:r>
            <a:rPr lang="en-US" sz="1500" b="0" i="1" kern="1200"/>
            <a:t> Technologies/ Technicians</a:t>
          </a:r>
          <a:br>
            <a:rPr lang="en-US" sz="1500" b="0" i="1" kern="1200"/>
          </a:br>
          <a:r>
            <a:rPr lang="en-US" sz="1500" b="0" i="1" kern="1200"/>
            <a:t> </a:t>
          </a:r>
          <a:endParaRPr lang="en-US" sz="1500" b="0" kern="1200"/>
        </a:p>
      </dsp:txBody>
      <dsp:txXfrm>
        <a:off x="5841914" y="2943510"/>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174E-5570-6931-261F-EC63CD1953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8014F3-AC8F-8315-D738-07938FC270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40D7C3-137D-320D-475E-70440C86CC88}"/>
              </a:ext>
            </a:extLst>
          </p:cNvPr>
          <p:cNvSpPr>
            <a:spLocks noGrp="1"/>
          </p:cNvSpPr>
          <p:nvPr>
            <p:ph type="dt" sz="half" idx="10"/>
          </p:nvPr>
        </p:nvSpPr>
        <p:spPr/>
        <p:txBody>
          <a:bodyPr/>
          <a:lstStyle/>
          <a:p>
            <a:pPr algn="l"/>
            <a:fld id="{A5B0A250-5CC0-1746-B209-08E8B0DAE6AF}" type="datetimeFigureOut">
              <a:rPr lang="en-US" smtClean="0"/>
              <a:pPr algn="l"/>
              <a:t>12/5/22</a:t>
            </a:fld>
            <a:endParaRPr lang="en-US"/>
          </a:p>
        </p:txBody>
      </p:sp>
      <p:sp>
        <p:nvSpPr>
          <p:cNvPr id="5" name="Footer Placeholder 4">
            <a:extLst>
              <a:ext uri="{FF2B5EF4-FFF2-40B4-BE49-F238E27FC236}">
                <a16:creationId xmlns:a16="http://schemas.microsoft.com/office/drawing/2014/main" id="{FC908560-6EA6-6517-7A60-1DE88F362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3A0AE-A0BA-35CA-281B-29E1581C942D}"/>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42186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1083-0936-C20C-34DB-8EA5CF4076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37C61A-1D0D-D17D-E046-ADFF35185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4EE80-E781-2308-4617-5E8833DB7F7B}"/>
              </a:ext>
            </a:extLst>
          </p:cNvPr>
          <p:cNvSpPr>
            <a:spLocks noGrp="1"/>
          </p:cNvSpPr>
          <p:nvPr>
            <p:ph type="dt" sz="half" idx="10"/>
          </p:nvPr>
        </p:nvSpPr>
        <p:spPr/>
        <p:txBody>
          <a:bodyPr/>
          <a:lstStyle/>
          <a:p>
            <a:fld id="{A5B0A250-5CC0-1746-B209-08E8B0DAE6AF}" type="datetimeFigureOut">
              <a:rPr lang="en-US" smtClean="0"/>
              <a:t>12/5/22</a:t>
            </a:fld>
            <a:endParaRPr lang="en-US"/>
          </a:p>
        </p:txBody>
      </p:sp>
      <p:sp>
        <p:nvSpPr>
          <p:cNvPr id="5" name="Footer Placeholder 4">
            <a:extLst>
              <a:ext uri="{FF2B5EF4-FFF2-40B4-BE49-F238E27FC236}">
                <a16:creationId xmlns:a16="http://schemas.microsoft.com/office/drawing/2014/main" id="{474F0948-3BA7-7317-B178-626EF5B9E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B84E6-C1A4-269F-A29C-4703D0850826}"/>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5334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9F29D-DEF1-882C-E97A-B66AB6EBA4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D6F9A9-74B9-6A74-D67D-2CE266BB6C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88532-FFFB-E866-E7D1-475BFE3C2F81}"/>
              </a:ext>
            </a:extLst>
          </p:cNvPr>
          <p:cNvSpPr>
            <a:spLocks noGrp="1"/>
          </p:cNvSpPr>
          <p:nvPr>
            <p:ph type="dt" sz="half" idx="10"/>
          </p:nvPr>
        </p:nvSpPr>
        <p:spPr/>
        <p:txBody>
          <a:bodyPr/>
          <a:lstStyle/>
          <a:p>
            <a:fld id="{A5B0A250-5CC0-1746-B209-08E8B0DAE6AF}" type="datetimeFigureOut">
              <a:rPr lang="en-US" smtClean="0"/>
              <a:t>12/5/22</a:t>
            </a:fld>
            <a:endParaRPr lang="en-US"/>
          </a:p>
        </p:txBody>
      </p:sp>
      <p:sp>
        <p:nvSpPr>
          <p:cNvPr id="5" name="Footer Placeholder 4">
            <a:extLst>
              <a:ext uri="{FF2B5EF4-FFF2-40B4-BE49-F238E27FC236}">
                <a16:creationId xmlns:a16="http://schemas.microsoft.com/office/drawing/2014/main" id="{89F7423E-C884-1901-DBF6-7F9EE8D26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F6FC0-3767-85D5-2740-8DA8CFD8BE27}"/>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80196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C6BF-4182-DD95-DAF8-23B2A68D6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37D519-03C5-002E-68C5-5E69451CDC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F00FA-0519-1147-9197-5E79923523C3}"/>
              </a:ext>
            </a:extLst>
          </p:cNvPr>
          <p:cNvSpPr>
            <a:spLocks noGrp="1"/>
          </p:cNvSpPr>
          <p:nvPr>
            <p:ph type="dt" sz="half" idx="10"/>
          </p:nvPr>
        </p:nvSpPr>
        <p:spPr/>
        <p:txBody>
          <a:bodyPr/>
          <a:lstStyle/>
          <a:p>
            <a:fld id="{A5B0A250-5CC0-1746-B209-08E8B0DAE6AF}" type="datetimeFigureOut">
              <a:rPr lang="en-US" smtClean="0"/>
              <a:t>12/5/22</a:t>
            </a:fld>
            <a:endParaRPr lang="en-US"/>
          </a:p>
        </p:txBody>
      </p:sp>
      <p:sp>
        <p:nvSpPr>
          <p:cNvPr id="5" name="Footer Placeholder 4">
            <a:extLst>
              <a:ext uri="{FF2B5EF4-FFF2-40B4-BE49-F238E27FC236}">
                <a16:creationId xmlns:a16="http://schemas.microsoft.com/office/drawing/2014/main" id="{7BA3FE85-AFFE-CF9E-F282-12675F238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66800-7F2B-F708-EA9F-21A2DAF14B50}"/>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5798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75EE-BEE6-3103-A0EB-3BD2A211B0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16E041-EA65-5BE9-C3F1-74FF4784D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F60C1F-91D4-FB42-2292-1C886BC7B3E2}"/>
              </a:ext>
            </a:extLst>
          </p:cNvPr>
          <p:cNvSpPr>
            <a:spLocks noGrp="1"/>
          </p:cNvSpPr>
          <p:nvPr>
            <p:ph type="dt" sz="half" idx="10"/>
          </p:nvPr>
        </p:nvSpPr>
        <p:spPr/>
        <p:txBody>
          <a:bodyPr/>
          <a:lstStyle/>
          <a:p>
            <a:fld id="{A5B0A250-5CC0-1746-B209-08E8B0DAE6AF}" type="datetimeFigureOut">
              <a:rPr lang="en-US" smtClean="0"/>
              <a:t>12/5/22</a:t>
            </a:fld>
            <a:endParaRPr lang="en-US"/>
          </a:p>
        </p:txBody>
      </p:sp>
      <p:sp>
        <p:nvSpPr>
          <p:cNvPr id="5" name="Footer Placeholder 4">
            <a:extLst>
              <a:ext uri="{FF2B5EF4-FFF2-40B4-BE49-F238E27FC236}">
                <a16:creationId xmlns:a16="http://schemas.microsoft.com/office/drawing/2014/main" id="{01E2EFCF-A0BC-6ADC-16F3-48061BA5B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BC80C-AF24-AE68-30A4-7AE6C465ADED}"/>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6696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FFB8-044A-466F-21D8-934E4F5C8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70420E-F1FF-3ECE-90B1-9D5512BD13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6D6C0E-396C-D1E3-865D-8692C86CEC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7C09DC-CB16-40C9-F229-DAE5B067F1A7}"/>
              </a:ext>
            </a:extLst>
          </p:cNvPr>
          <p:cNvSpPr>
            <a:spLocks noGrp="1"/>
          </p:cNvSpPr>
          <p:nvPr>
            <p:ph type="dt" sz="half" idx="10"/>
          </p:nvPr>
        </p:nvSpPr>
        <p:spPr/>
        <p:txBody>
          <a:bodyPr/>
          <a:lstStyle/>
          <a:p>
            <a:fld id="{A5B0A250-5CC0-1746-B209-08E8B0DAE6AF}" type="datetimeFigureOut">
              <a:rPr lang="en-US" smtClean="0"/>
              <a:t>12/5/22</a:t>
            </a:fld>
            <a:endParaRPr lang="en-US"/>
          </a:p>
        </p:txBody>
      </p:sp>
      <p:sp>
        <p:nvSpPr>
          <p:cNvPr id="6" name="Footer Placeholder 5">
            <a:extLst>
              <a:ext uri="{FF2B5EF4-FFF2-40B4-BE49-F238E27FC236}">
                <a16:creationId xmlns:a16="http://schemas.microsoft.com/office/drawing/2014/main" id="{0477A58B-2E1F-1FE6-266C-17D767D4E2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CBC8C-D01F-C5E4-A134-AE2211F8098C}"/>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10992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A71A-72CC-CDDC-D1FE-CE70C2287E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9F625A-9774-638B-4EA8-67DF2C4763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15D650-D1BA-EAAB-CC00-35D3AC0B4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86D606-012D-1132-E59D-7212677A7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5CDC82-4F7C-5635-EF23-816B0B1286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B5199E-4B98-960B-1402-AA3A08890673}"/>
              </a:ext>
            </a:extLst>
          </p:cNvPr>
          <p:cNvSpPr>
            <a:spLocks noGrp="1"/>
          </p:cNvSpPr>
          <p:nvPr>
            <p:ph type="dt" sz="half" idx="10"/>
          </p:nvPr>
        </p:nvSpPr>
        <p:spPr/>
        <p:txBody>
          <a:bodyPr/>
          <a:lstStyle/>
          <a:p>
            <a:fld id="{A5B0A250-5CC0-1746-B209-08E8B0DAE6AF}" type="datetimeFigureOut">
              <a:rPr lang="en-US" smtClean="0"/>
              <a:t>12/5/22</a:t>
            </a:fld>
            <a:endParaRPr lang="en-US"/>
          </a:p>
        </p:txBody>
      </p:sp>
      <p:sp>
        <p:nvSpPr>
          <p:cNvPr id="8" name="Footer Placeholder 7">
            <a:extLst>
              <a:ext uri="{FF2B5EF4-FFF2-40B4-BE49-F238E27FC236}">
                <a16:creationId xmlns:a16="http://schemas.microsoft.com/office/drawing/2014/main" id="{FC855D9C-9DA5-DFFE-278A-19324027A7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750592-9B95-80D2-E8BC-2A5299A643C9}"/>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95384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FE6E-C755-3BE4-E0AD-56C7D8231A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BE9E71-68B4-3694-F5FF-D4E3B01FABBF}"/>
              </a:ext>
            </a:extLst>
          </p:cNvPr>
          <p:cNvSpPr>
            <a:spLocks noGrp="1"/>
          </p:cNvSpPr>
          <p:nvPr>
            <p:ph type="dt" sz="half" idx="10"/>
          </p:nvPr>
        </p:nvSpPr>
        <p:spPr/>
        <p:txBody>
          <a:bodyPr/>
          <a:lstStyle/>
          <a:p>
            <a:fld id="{A5B0A250-5CC0-1746-B209-08E8B0DAE6AF}" type="datetimeFigureOut">
              <a:rPr lang="en-US" smtClean="0"/>
              <a:t>12/5/22</a:t>
            </a:fld>
            <a:endParaRPr lang="en-US"/>
          </a:p>
        </p:txBody>
      </p:sp>
      <p:sp>
        <p:nvSpPr>
          <p:cNvPr id="4" name="Footer Placeholder 3">
            <a:extLst>
              <a:ext uri="{FF2B5EF4-FFF2-40B4-BE49-F238E27FC236}">
                <a16:creationId xmlns:a16="http://schemas.microsoft.com/office/drawing/2014/main" id="{388F4835-DC8A-4E4D-E339-91C2AC4448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0BD111-479C-9F1C-5B95-1352A2809B0B}"/>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94362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E26F51-41D2-5571-E14A-A811C7B28D2A}"/>
              </a:ext>
            </a:extLst>
          </p:cNvPr>
          <p:cNvSpPr>
            <a:spLocks noGrp="1"/>
          </p:cNvSpPr>
          <p:nvPr>
            <p:ph type="dt" sz="half" idx="10"/>
          </p:nvPr>
        </p:nvSpPr>
        <p:spPr/>
        <p:txBody>
          <a:bodyPr/>
          <a:lstStyle/>
          <a:p>
            <a:fld id="{A5B0A250-5CC0-1746-B209-08E8B0DAE6AF}" type="datetimeFigureOut">
              <a:rPr lang="en-US" smtClean="0"/>
              <a:pPr/>
              <a:t>12/5/22</a:t>
            </a:fld>
            <a:endParaRPr lang="en-US"/>
          </a:p>
        </p:txBody>
      </p:sp>
      <p:sp>
        <p:nvSpPr>
          <p:cNvPr id="3" name="Footer Placeholder 2">
            <a:extLst>
              <a:ext uri="{FF2B5EF4-FFF2-40B4-BE49-F238E27FC236}">
                <a16:creationId xmlns:a16="http://schemas.microsoft.com/office/drawing/2014/main" id="{769CDF5B-01A4-373B-08A8-CECBE2689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B588-191E-179A-254A-786AEC23F7A3}"/>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345467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FEFF-271E-7BA9-EC61-E797D6474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8ADAA3-EEBE-1A51-D522-257F435647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F8F215-89E9-0FDB-7D15-CEF8D3B29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4A2050-BEB3-BDE9-C46F-3DB4AE922C59}"/>
              </a:ext>
            </a:extLst>
          </p:cNvPr>
          <p:cNvSpPr>
            <a:spLocks noGrp="1"/>
          </p:cNvSpPr>
          <p:nvPr>
            <p:ph type="dt" sz="half" idx="10"/>
          </p:nvPr>
        </p:nvSpPr>
        <p:spPr/>
        <p:txBody>
          <a:bodyPr/>
          <a:lstStyle/>
          <a:p>
            <a:fld id="{A5B0A250-5CC0-1746-B209-08E8B0DAE6AF}" type="datetimeFigureOut">
              <a:rPr lang="en-US" smtClean="0"/>
              <a:t>12/5/22</a:t>
            </a:fld>
            <a:endParaRPr lang="en-US"/>
          </a:p>
        </p:txBody>
      </p:sp>
      <p:sp>
        <p:nvSpPr>
          <p:cNvPr id="6" name="Footer Placeholder 5">
            <a:extLst>
              <a:ext uri="{FF2B5EF4-FFF2-40B4-BE49-F238E27FC236}">
                <a16:creationId xmlns:a16="http://schemas.microsoft.com/office/drawing/2014/main" id="{20AC3DE2-86EA-F136-4281-DAF5C6748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8ACC9-DC40-5D20-11D4-D2586236D56A}"/>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54234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CCF9-7D37-34FE-1FDE-F0BAE35FF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A5B163-EA54-F511-42B7-B148D96F0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72BC55-1E85-34E8-12DF-BC2D34F94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D1D95-3C18-E446-2A92-2EE047D89ADD}"/>
              </a:ext>
            </a:extLst>
          </p:cNvPr>
          <p:cNvSpPr>
            <a:spLocks noGrp="1"/>
          </p:cNvSpPr>
          <p:nvPr>
            <p:ph type="dt" sz="half" idx="10"/>
          </p:nvPr>
        </p:nvSpPr>
        <p:spPr/>
        <p:txBody>
          <a:bodyPr/>
          <a:lstStyle/>
          <a:p>
            <a:fld id="{A5B0A250-5CC0-1746-B209-08E8B0DAE6AF}" type="datetimeFigureOut">
              <a:rPr lang="en-US" smtClean="0"/>
              <a:t>12/5/22</a:t>
            </a:fld>
            <a:endParaRPr lang="en-US"/>
          </a:p>
        </p:txBody>
      </p:sp>
      <p:sp>
        <p:nvSpPr>
          <p:cNvPr id="6" name="Footer Placeholder 5">
            <a:extLst>
              <a:ext uri="{FF2B5EF4-FFF2-40B4-BE49-F238E27FC236}">
                <a16:creationId xmlns:a16="http://schemas.microsoft.com/office/drawing/2014/main" id="{FC9F9331-EE23-6C51-B55D-BCD7F9D62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AE9774-4FCE-4543-D58E-FDA816ADAF3D}"/>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580084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2CE5BA-75FA-8389-FB80-CE50B5FF6A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858D5A-AE05-C479-7600-15F51C6F3C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F5935-610C-C1DA-6E03-BEB8BC210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0A250-5CC0-1746-B209-08E8B0DAE6AF}" type="datetimeFigureOut">
              <a:rPr lang="en-US" smtClean="0"/>
              <a:pPr/>
              <a:t>12/5/22</a:t>
            </a:fld>
            <a:endParaRPr lang="en-US"/>
          </a:p>
        </p:txBody>
      </p:sp>
      <p:sp>
        <p:nvSpPr>
          <p:cNvPr id="5" name="Footer Placeholder 4">
            <a:extLst>
              <a:ext uri="{FF2B5EF4-FFF2-40B4-BE49-F238E27FC236}">
                <a16:creationId xmlns:a16="http://schemas.microsoft.com/office/drawing/2014/main" id="{71C1EEC4-7572-47C7-F40E-FF2F4BD0DC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5D47E7-2BE0-E87D-4F72-400493E13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92259177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jayuny/36386957340/in/album-72157687936936336/"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strategyhub.com/tesla-swot-analysis/" TargetMode="External"/><Relationship Id="rId2" Type="http://schemas.openxmlformats.org/officeDocument/2006/relationships/hyperlink" Target="https://collegescorecard.ed.gov/dat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60863" y="1079500"/>
            <a:ext cx="3882286" cy="2138400"/>
          </a:xfrm>
        </p:spPr>
        <p:txBody>
          <a:bodyPr>
            <a:normAutofit/>
          </a:bodyPr>
          <a:lstStyle/>
          <a:p>
            <a:r>
              <a:rPr lang="en-US">
                <a:cs typeface="Calibri Light"/>
              </a:rPr>
              <a:t>Tesla Inc.</a:t>
            </a:r>
            <a:endParaRPr lang="en-US"/>
          </a:p>
          <a:p>
            <a:endParaRPr lang="en-US"/>
          </a:p>
        </p:txBody>
      </p:sp>
      <p:sp>
        <p:nvSpPr>
          <p:cNvPr id="3" name="Subtitle 2"/>
          <p:cNvSpPr>
            <a:spLocks noGrp="1"/>
          </p:cNvSpPr>
          <p:nvPr>
            <p:ph type="subTitle" idx="1"/>
          </p:nvPr>
        </p:nvSpPr>
        <p:spPr>
          <a:xfrm>
            <a:off x="8208006" y="4113213"/>
            <a:ext cx="2988000" cy="1655762"/>
          </a:xfrm>
        </p:spPr>
        <p:txBody>
          <a:bodyPr vert="horz" lIns="91440" tIns="45720" rIns="91440" bIns="45720" rtlCol="0" anchor="t">
            <a:normAutofit fontScale="85000" lnSpcReduction="20000"/>
          </a:bodyPr>
          <a:lstStyle/>
          <a:p>
            <a:pPr>
              <a:lnSpc>
                <a:spcPct val="115000"/>
              </a:lnSpc>
            </a:pPr>
            <a:r>
              <a:rPr lang="en-US" b="1">
                <a:solidFill>
                  <a:srgbClr val="000000">
                    <a:alpha val="60000"/>
                  </a:srgbClr>
                </a:solidFill>
              </a:rPr>
              <a:t>Team 2: Data Analyst 1</a:t>
            </a:r>
            <a:endParaRPr lang="en-US" b="1"/>
          </a:p>
          <a:p>
            <a:pPr>
              <a:lnSpc>
                <a:spcPct val="114999"/>
              </a:lnSpc>
            </a:pPr>
            <a:r>
              <a:rPr lang="en-US"/>
              <a:t>Vanessa Munoz</a:t>
            </a:r>
            <a:endParaRPr lang="en-US">
              <a:solidFill>
                <a:srgbClr val="000000">
                  <a:alpha val="60000"/>
                </a:srgbClr>
              </a:solidFill>
            </a:endParaRPr>
          </a:p>
          <a:p>
            <a:pPr>
              <a:lnSpc>
                <a:spcPct val="115000"/>
              </a:lnSpc>
            </a:pPr>
            <a:r>
              <a:rPr lang="en-US"/>
              <a:t>Roxana Cuevas</a:t>
            </a:r>
            <a:endParaRPr lang="en-US">
              <a:solidFill>
                <a:srgbClr val="000000">
                  <a:alpha val="60000"/>
                </a:srgbClr>
              </a:solidFill>
            </a:endParaRPr>
          </a:p>
          <a:p>
            <a:pPr>
              <a:lnSpc>
                <a:spcPct val="115000"/>
              </a:lnSpc>
            </a:pPr>
            <a:r>
              <a:rPr lang="en-US"/>
              <a:t>Uraja Lad</a:t>
            </a:r>
            <a:endParaRPr lang="en-US">
              <a:solidFill>
                <a:srgbClr val="000000">
                  <a:alpha val="60000"/>
                </a:srgbClr>
              </a:solidFill>
            </a:endParaRPr>
          </a:p>
        </p:txBody>
      </p:sp>
      <p:pic>
        <p:nvPicPr>
          <p:cNvPr id="5" name="Picture 5">
            <a:extLst>
              <a:ext uri="{FF2B5EF4-FFF2-40B4-BE49-F238E27FC236}">
                <a16:creationId xmlns:a16="http://schemas.microsoft.com/office/drawing/2014/main" id="{FE7ACC20-85F0-C6DB-08E2-E889CE30888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0277" r="19527" b="-1"/>
          <a:stretch/>
        </p:blipFill>
        <p:spPr>
          <a:xfrm>
            <a:off x="20" y="22312"/>
            <a:ext cx="7211993" cy="6857990"/>
          </a:xfrm>
          <a:prstGeom prst="rect">
            <a:avLst/>
          </a:prstGeom>
        </p:spPr>
      </p:pic>
      <p:sp>
        <p:nvSpPr>
          <p:cNvPr id="6" name="TextBox 5">
            <a:extLst>
              <a:ext uri="{FF2B5EF4-FFF2-40B4-BE49-F238E27FC236}">
                <a16:creationId xmlns:a16="http://schemas.microsoft.com/office/drawing/2014/main" id="{C70AC6A3-E71B-3BEA-90E8-CE32705DDA09}"/>
              </a:ext>
            </a:extLst>
          </p:cNvPr>
          <p:cNvSpPr txBox="1"/>
          <p:nvPr/>
        </p:nvSpPr>
        <p:spPr>
          <a:xfrm>
            <a:off x="4545899" y="6657945"/>
            <a:ext cx="266611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48011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E7C25-0CBA-FA5D-1029-6B6DA722F031}"/>
              </a:ext>
            </a:extLst>
          </p:cNvPr>
          <p:cNvSpPr>
            <a:spLocks noGrp="1"/>
          </p:cNvSpPr>
          <p:nvPr>
            <p:ph type="title"/>
          </p:nvPr>
        </p:nvSpPr>
        <p:spPr>
          <a:xfrm>
            <a:off x="1371597" y="348865"/>
            <a:ext cx="10044023" cy="877729"/>
          </a:xfrm>
        </p:spPr>
        <p:txBody>
          <a:bodyPr anchor="ctr">
            <a:normAutofit/>
          </a:bodyPr>
          <a:lstStyle/>
          <a:p>
            <a:r>
              <a:rPr lang="en-US" sz="4000">
                <a:solidFill>
                  <a:schemeClr val="bg1"/>
                </a:solidFill>
                <a:ea typeface="+mj-lt"/>
                <a:cs typeface="+mj-lt"/>
              </a:rPr>
              <a:t>Data Understanding: Top Variables </a:t>
            </a:r>
          </a:p>
        </p:txBody>
      </p:sp>
      <p:graphicFrame>
        <p:nvGraphicFramePr>
          <p:cNvPr id="6" name="Content Placeholder 2">
            <a:extLst>
              <a:ext uri="{FF2B5EF4-FFF2-40B4-BE49-F238E27FC236}">
                <a16:creationId xmlns:a16="http://schemas.microsoft.com/office/drawing/2014/main" id="{18968429-BC1F-676D-F703-61AAC4E7DBA5}"/>
              </a:ext>
            </a:extLst>
          </p:cNvPr>
          <p:cNvGraphicFramePr>
            <a:graphicFrameLocks noGrp="1"/>
          </p:cNvGraphicFramePr>
          <p:nvPr>
            <p:ph idx="1"/>
            <p:extLst>
              <p:ext uri="{D42A27DB-BD31-4B8C-83A1-F6EECF244321}">
                <p14:modId xmlns:p14="http://schemas.microsoft.com/office/powerpoint/2010/main" val="383833837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919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4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ECF696-B275-D630-9B70-23FBED18F44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2800" kern="1200">
                <a:solidFill>
                  <a:schemeClr val="tx1"/>
                </a:solidFill>
                <a:latin typeface="+mj-lt"/>
                <a:ea typeface="+mj-ea"/>
                <a:cs typeface="+mj-cs"/>
              </a:rPr>
              <a:t>Data Understanding </a:t>
            </a:r>
            <a:br>
              <a:rPr lang="en-US" sz="2800" kern="1200">
                <a:solidFill>
                  <a:schemeClr val="tx1"/>
                </a:solidFill>
                <a:latin typeface="+mj-lt"/>
                <a:ea typeface="+mj-ea"/>
                <a:cs typeface="+mj-cs"/>
              </a:rPr>
            </a:br>
            <a:r>
              <a:rPr lang="en-US" sz="2800" kern="1200">
                <a:solidFill>
                  <a:schemeClr val="tx1"/>
                </a:solidFill>
                <a:latin typeface="+mj-lt"/>
                <a:ea typeface="+mj-ea"/>
                <a:cs typeface="+mj-cs"/>
              </a:rPr>
              <a:t>“Percentage of degrees awarded </a:t>
            </a:r>
            <a:r>
              <a:rPr lang="en-US" sz="2800" kern="1200">
                <a:solidFill>
                  <a:schemeClr val="tx1"/>
                </a:solidFill>
                <a:effectLst/>
                <a:latin typeface="+mj-lt"/>
                <a:ea typeface="+mj-ea"/>
                <a:cs typeface="+mj-cs"/>
              </a:rPr>
              <a:t>professions of Social Science fields”</a:t>
            </a:r>
            <a:endParaRPr lang="en-US" sz="2800" kern="1200">
              <a:solidFill>
                <a:schemeClr val="tx1"/>
              </a:solidFill>
              <a:latin typeface="+mj-lt"/>
              <a:ea typeface="+mj-ea"/>
              <a:cs typeface="+mj-cs"/>
            </a:endParaRPr>
          </a:p>
        </p:txBody>
      </p:sp>
      <p:sp>
        <p:nvSpPr>
          <p:cNvPr id="34" name="TextBox 33">
            <a:extLst>
              <a:ext uri="{FF2B5EF4-FFF2-40B4-BE49-F238E27FC236}">
                <a16:creationId xmlns:a16="http://schemas.microsoft.com/office/drawing/2014/main" id="{43D70E78-CF64-717F-AD25-4FF8DB41F39B}"/>
              </a:ext>
            </a:extLst>
          </p:cNvPr>
          <p:cNvSpPr txBox="1"/>
          <p:nvPr/>
        </p:nvSpPr>
        <p:spPr>
          <a:xfrm>
            <a:off x="821889" y="2165583"/>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Key Findings:</a:t>
            </a:r>
          </a:p>
          <a:p>
            <a:pPr indent="-228600">
              <a:lnSpc>
                <a:spcPct val="90000"/>
              </a:lnSpc>
              <a:spcAft>
                <a:spcPts val="600"/>
              </a:spcAft>
              <a:buFont typeface="Arial" panose="020B0604020202020204" pitchFamily="34" charset="0"/>
              <a:buChar char="•"/>
            </a:pPr>
            <a:r>
              <a:rPr lang="en-US" sz="2000"/>
              <a:t>Attribute Type: Continuous</a:t>
            </a:r>
          </a:p>
          <a:p>
            <a:pPr indent="-228600">
              <a:lnSpc>
                <a:spcPct val="90000"/>
              </a:lnSpc>
              <a:spcAft>
                <a:spcPts val="600"/>
              </a:spcAft>
              <a:buFont typeface="Arial" panose="020B0604020202020204" pitchFamily="34" charset="0"/>
              <a:buChar char="•"/>
            </a:pPr>
            <a:r>
              <a:rPr lang="en-US" sz="2000"/>
              <a:t>Since this number represents the decimal percentage of degrees granted in a single field.</a:t>
            </a:r>
          </a:p>
          <a:p>
            <a:pPr indent="-228600">
              <a:lnSpc>
                <a:spcPct val="90000"/>
              </a:lnSpc>
              <a:spcAft>
                <a:spcPts val="600"/>
              </a:spcAft>
              <a:buFont typeface="Arial" panose="020B0604020202020204" pitchFamily="34" charset="0"/>
              <a:buChar char="•"/>
            </a:pPr>
            <a:r>
              <a:rPr lang="en-US" sz="2000"/>
              <a:t>Missing Blank values totaling more than 18,000 or 0 values will be ignored.</a:t>
            </a:r>
          </a:p>
          <a:p>
            <a:pPr indent="-228600">
              <a:lnSpc>
                <a:spcPct val="90000"/>
              </a:lnSpc>
              <a:spcAft>
                <a:spcPts val="600"/>
              </a:spcAft>
              <a:buFont typeface="Arial" panose="020B0604020202020204" pitchFamily="34" charset="0"/>
              <a:buChar char="•"/>
            </a:pPr>
            <a:endParaRPr lang="en-US" sz="2000"/>
          </a:p>
        </p:txBody>
      </p:sp>
      <p:grpSp>
        <p:nvGrpSpPr>
          <p:cNvPr id="41" name="Group 4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6" name="Isosceles Triangle 4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Content Placeholder 37" descr="Table&#10;&#10;Description automatically generated">
            <a:extLst>
              <a:ext uri="{FF2B5EF4-FFF2-40B4-BE49-F238E27FC236}">
                <a16:creationId xmlns:a16="http://schemas.microsoft.com/office/drawing/2014/main" id="{ACF6B41F-A178-1E48-2597-BC0896E49B85}"/>
              </a:ext>
            </a:extLst>
          </p:cNvPr>
          <p:cNvPicPr>
            <a:picLocks noGrp="1" noChangeAspect="1"/>
          </p:cNvPicPr>
          <p:nvPr>
            <p:ph idx="1"/>
          </p:nvPr>
        </p:nvPicPr>
        <p:blipFill>
          <a:blip r:embed="rId2"/>
          <a:stretch>
            <a:fillRect/>
          </a:stretch>
        </p:blipFill>
        <p:spPr>
          <a:xfrm>
            <a:off x="5339316" y="1782981"/>
            <a:ext cx="6165220" cy="4361892"/>
          </a:xfrm>
          <a:prstGeom prst="rect">
            <a:avLst/>
          </a:prstGeom>
        </p:spPr>
      </p:pic>
      <p:grpSp>
        <p:nvGrpSpPr>
          <p:cNvPr id="49" name="Group 4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0" name="Rectangle 4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88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0A2552-68DF-6378-744C-5A25CB677A51}"/>
              </a:ext>
            </a:extLst>
          </p:cNvPr>
          <p:cNvSpPr>
            <a:spLocks noGrp="1"/>
          </p:cNvSpPr>
          <p:nvPr>
            <p:ph type="title"/>
          </p:nvPr>
        </p:nvSpPr>
        <p:spPr>
          <a:xfrm>
            <a:off x="643467" y="321734"/>
            <a:ext cx="10905066" cy="1135737"/>
          </a:xfrm>
        </p:spPr>
        <p:txBody>
          <a:bodyPr>
            <a:normAutofit/>
          </a:bodyPr>
          <a:lstStyle/>
          <a:p>
            <a:r>
              <a:rPr lang="en-US" sz="2800">
                <a:cs typeface="Calibri Light"/>
              </a:rPr>
              <a:t>Data Understanding </a:t>
            </a:r>
            <a:br>
              <a:rPr lang="en-US" sz="2800">
                <a:cs typeface="Calibri Light"/>
              </a:rPr>
            </a:br>
            <a:r>
              <a:rPr lang="en-US" sz="2800">
                <a:cs typeface="Calibri Light"/>
              </a:rPr>
              <a:t>“Percentage of degrees awarded </a:t>
            </a:r>
            <a:r>
              <a:rPr lang="en-US" sz="2800" kern="1200">
                <a:effectLst/>
                <a:latin typeface="+mj-lt"/>
                <a:ea typeface="+mj-ea"/>
                <a:cs typeface="+mj-cs"/>
              </a:rPr>
              <a:t>professions of Precision Production”</a:t>
            </a:r>
            <a:endParaRPr lang="en-US" sz="2800"/>
          </a:p>
        </p:txBody>
      </p:sp>
      <p:sp>
        <p:nvSpPr>
          <p:cNvPr id="3" name="Content Placeholder 2">
            <a:extLst>
              <a:ext uri="{FF2B5EF4-FFF2-40B4-BE49-F238E27FC236}">
                <a16:creationId xmlns:a16="http://schemas.microsoft.com/office/drawing/2014/main" id="{A2305F19-6D04-BD35-A6AA-2BE40EAD0450}"/>
              </a:ext>
            </a:extLst>
          </p:cNvPr>
          <p:cNvSpPr>
            <a:spLocks noGrp="1"/>
          </p:cNvSpPr>
          <p:nvPr>
            <p:ph idx="1"/>
          </p:nvPr>
        </p:nvSpPr>
        <p:spPr>
          <a:xfrm>
            <a:off x="759915" y="2117503"/>
            <a:ext cx="4008383" cy="3692848"/>
          </a:xfrm>
        </p:spPr>
        <p:txBody>
          <a:bodyPr>
            <a:normAutofit/>
          </a:bodyPr>
          <a:lstStyle/>
          <a:p>
            <a:r>
              <a:rPr lang="en-US" sz="2000" b="1"/>
              <a:t>Key Findings:</a:t>
            </a:r>
          </a:p>
          <a:p>
            <a:r>
              <a:rPr lang="en-US" sz="2000"/>
              <a:t>Attribute Type: Continuous</a:t>
            </a:r>
          </a:p>
          <a:p>
            <a:r>
              <a:rPr lang="en-US" sz="2000"/>
              <a:t>Since this number represents the decimal percentage of degrees granted in a single field.</a:t>
            </a:r>
          </a:p>
          <a:p>
            <a:r>
              <a:rPr lang="en-US" sz="2000"/>
              <a:t>Missing Blank values totaling more than 17,000 or 0 values will be ignored.</a:t>
            </a:r>
          </a:p>
          <a:p>
            <a:endParaRPr lang="en-US" sz="2000"/>
          </a:p>
        </p:txBody>
      </p:sp>
      <p:grpSp>
        <p:nvGrpSpPr>
          <p:cNvPr id="24"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87AE7049-D93E-A979-9FCC-882A629CCE3C}"/>
              </a:ext>
            </a:extLst>
          </p:cNvPr>
          <p:cNvPicPr>
            <a:picLocks noChangeAspect="1"/>
          </p:cNvPicPr>
          <p:nvPr/>
        </p:nvPicPr>
        <p:blipFill>
          <a:blip r:embed="rId2"/>
          <a:stretch>
            <a:fillRect/>
          </a:stretch>
        </p:blipFill>
        <p:spPr>
          <a:xfrm>
            <a:off x="5295320" y="1916000"/>
            <a:ext cx="6253212" cy="4095854"/>
          </a:xfrm>
          <a:prstGeom prst="rect">
            <a:avLst/>
          </a:prstGeom>
        </p:spPr>
      </p:pic>
      <p:grpSp>
        <p:nvGrpSpPr>
          <p:cNvPr id="25"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159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AA345-9ED7-A2AF-6726-A79FA6D1EC4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mj-lt"/>
                <a:cs typeface="+mj-lt"/>
              </a:rPr>
              <a:t>Data Understanding: Top Variables </a:t>
            </a:r>
          </a:p>
        </p:txBody>
      </p:sp>
      <p:graphicFrame>
        <p:nvGraphicFramePr>
          <p:cNvPr id="17" name="Content Placeholder 2">
            <a:extLst>
              <a:ext uri="{FF2B5EF4-FFF2-40B4-BE49-F238E27FC236}">
                <a16:creationId xmlns:a16="http://schemas.microsoft.com/office/drawing/2014/main" id="{BE889A56-B57E-F4B1-BE9F-CB55B85E2BFD}"/>
              </a:ext>
            </a:extLst>
          </p:cNvPr>
          <p:cNvGraphicFramePr>
            <a:graphicFrameLocks noGrp="1"/>
          </p:cNvGraphicFramePr>
          <p:nvPr>
            <p:ph idx="1"/>
            <p:extLst>
              <p:ext uri="{D42A27DB-BD31-4B8C-83A1-F6EECF244321}">
                <p14:modId xmlns:p14="http://schemas.microsoft.com/office/powerpoint/2010/main" val="47099850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5597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49718-0C80-6861-F6CE-2BE090800F07}"/>
              </a:ext>
            </a:extLst>
          </p:cNvPr>
          <p:cNvSpPr>
            <a:spLocks noGrp="1"/>
          </p:cNvSpPr>
          <p:nvPr>
            <p:ph type="title"/>
          </p:nvPr>
        </p:nvSpPr>
        <p:spPr>
          <a:xfrm>
            <a:off x="429768" y="411480"/>
            <a:ext cx="11201400" cy="1106424"/>
          </a:xfrm>
        </p:spPr>
        <p:txBody>
          <a:bodyPr>
            <a:normAutofit/>
          </a:bodyPr>
          <a:lstStyle/>
          <a:p>
            <a:r>
              <a:rPr lang="en-US" sz="2800">
                <a:latin typeface="Calibri"/>
                <a:cs typeface="Calibri Light"/>
              </a:rPr>
              <a:t>Data Understanding – Variable Percentage of degrees awarded in Mathematics and Statistics</a:t>
            </a:r>
            <a:endParaRPr lang="en-US" sz="2800">
              <a:latin typeface="Calibri"/>
            </a:endParaRPr>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4" descr="Table&#10;&#10;Description automatically generated">
            <a:extLst>
              <a:ext uri="{FF2B5EF4-FFF2-40B4-BE49-F238E27FC236}">
                <a16:creationId xmlns:a16="http://schemas.microsoft.com/office/drawing/2014/main" id="{997C921E-AFB7-7DCE-0EA0-E5CEE5540364}"/>
              </a:ext>
            </a:extLst>
          </p:cNvPr>
          <p:cNvPicPr>
            <a:picLocks noChangeAspect="1"/>
          </p:cNvPicPr>
          <p:nvPr/>
        </p:nvPicPr>
        <p:blipFill>
          <a:blip r:embed="rId2"/>
          <a:stretch>
            <a:fillRect/>
          </a:stretch>
        </p:blipFill>
        <p:spPr>
          <a:xfrm>
            <a:off x="429768" y="1866337"/>
            <a:ext cx="6702552" cy="4222606"/>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B112BE79-DA38-96B7-7E89-4FEACEB2B624}"/>
              </a:ext>
            </a:extLst>
          </p:cNvPr>
          <p:cNvSpPr>
            <a:spLocks noGrp="1"/>
          </p:cNvSpPr>
          <p:nvPr>
            <p:ph idx="1"/>
          </p:nvPr>
        </p:nvSpPr>
        <p:spPr>
          <a:xfrm>
            <a:off x="7938752" y="2020824"/>
            <a:ext cx="3455097" cy="3959352"/>
          </a:xfrm>
        </p:spPr>
        <p:txBody>
          <a:bodyPr vert="horz" lIns="91440" tIns="45720" rIns="91440" bIns="45720" rtlCol="0" anchor="ctr">
            <a:noAutofit/>
          </a:bodyPr>
          <a:lstStyle/>
          <a:p>
            <a:pPr marL="0" indent="0">
              <a:buNone/>
            </a:pPr>
            <a:r>
              <a:rPr lang="en-US" sz="2000" b="1">
                <a:cs typeface="Calibri" panose="020F0502020204030204"/>
              </a:rPr>
              <a:t>Key Findings: </a:t>
            </a:r>
          </a:p>
          <a:p>
            <a:r>
              <a:rPr lang="en-US" sz="2000">
                <a:cs typeface="Calibri" panose="020F0502020204030204"/>
              </a:rPr>
              <a:t>Attribute type: Continuous as the variable represent percentage of degrees awarded. </a:t>
            </a:r>
          </a:p>
          <a:p>
            <a:r>
              <a:rPr lang="en-US" sz="2000">
                <a:cs typeface="Calibri" panose="020F0502020204030204"/>
              </a:rPr>
              <a:t>Overall, the null and zero values will be avoided.</a:t>
            </a:r>
          </a:p>
        </p:txBody>
      </p:sp>
    </p:spTree>
    <p:extLst>
      <p:ext uri="{BB962C8B-B14F-4D97-AF65-F5344CB8AC3E}">
        <p14:creationId xmlns:p14="http://schemas.microsoft.com/office/powerpoint/2010/main" val="414698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181C6-175E-DFA0-5B02-D046E7403CD2}"/>
              </a:ext>
            </a:extLst>
          </p:cNvPr>
          <p:cNvSpPr>
            <a:spLocks noGrp="1"/>
          </p:cNvSpPr>
          <p:nvPr>
            <p:ph type="title"/>
          </p:nvPr>
        </p:nvSpPr>
        <p:spPr>
          <a:xfrm>
            <a:off x="429768" y="411480"/>
            <a:ext cx="11201400" cy="1106424"/>
          </a:xfrm>
        </p:spPr>
        <p:txBody>
          <a:bodyPr>
            <a:normAutofit/>
          </a:bodyPr>
          <a:lstStyle/>
          <a:p>
            <a:r>
              <a:rPr lang="en-US" sz="3300">
                <a:latin typeface="Calibri"/>
                <a:ea typeface="+mj-lt"/>
                <a:cs typeface="+mj-lt"/>
              </a:rPr>
              <a:t>Data Understanding – Variable Percentage of degrees awarded in Mechanics and Repair Technology/Technicians</a:t>
            </a:r>
            <a:endParaRPr lang="en-US" sz="3300">
              <a:latin typeface="Calibri"/>
            </a:endParaRPr>
          </a:p>
        </p:txBody>
      </p:sp>
      <p:sp>
        <p:nvSpPr>
          <p:cNvPr id="36" name="Rectangle 35">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4" descr="Graphical user interface, text, application, email&#10;&#10;Description automatically generated">
            <a:extLst>
              <a:ext uri="{FF2B5EF4-FFF2-40B4-BE49-F238E27FC236}">
                <a16:creationId xmlns:a16="http://schemas.microsoft.com/office/drawing/2014/main" id="{66479AC3-2018-3D04-93DE-07A7BC3B64BE}"/>
              </a:ext>
            </a:extLst>
          </p:cNvPr>
          <p:cNvPicPr>
            <a:picLocks noChangeAspect="1"/>
          </p:cNvPicPr>
          <p:nvPr/>
        </p:nvPicPr>
        <p:blipFill>
          <a:blip r:embed="rId2"/>
          <a:stretch>
            <a:fillRect/>
          </a:stretch>
        </p:blipFill>
        <p:spPr>
          <a:xfrm>
            <a:off x="429768" y="2343893"/>
            <a:ext cx="6702552" cy="3267494"/>
          </a:xfrm>
          <a:prstGeom prst="rect">
            <a:avLst/>
          </a:prstGeom>
        </p:spPr>
      </p:pic>
      <p:sp useBgFill="1">
        <p:nvSpPr>
          <p:cNvPr id="38" name="Rectangle 37">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Content Placeholder 7">
            <a:extLst>
              <a:ext uri="{FF2B5EF4-FFF2-40B4-BE49-F238E27FC236}">
                <a16:creationId xmlns:a16="http://schemas.microsoft.com/office/drawing/2014/main" id="{F70697B1-D580-C43D-8DF2-FBE79377ED02}"/>
              </a:ext>
            </a:extLst>
          </p:cNvPr>
          <p:cNvSpPr>
            <a:spLocks noGrp="1"/>
          </p:cNvSpPr>
          <p:nvPr>
            <p:ph idx="1"/>
          </p:nvPr>
        </p:nvSpPr>
        <p:spPr>
          <a:xfrm>
            <a:off x="7938752" y="2020824"/>
            <a:ext cx="3455097" cy="3959352"/>
          </a:xfrm>
        </p:spPr>
        <p:txBody>
          <a:bodyPr vert="horz" lIns="91440" tIns="45720" rIns="91440" bIns="45720" rtlCol="0" anchor="ctr">
            <a:normAutofit/>
          </a:bodyPr>
          <a:lstStyle/>
          <a:p>
            <a:pPr marL="0" indent="0">
              <a:buNone/>
            </a:pPr>
            <a:r>
              <a:rPr lang="en-US" sz="1800" b="1">
                <a:cs typeface="Calibri" panose="020F0502020204030204"/>
              </a:rPr>
              <a:t>Key Findings: </a:t>
            </a:r>
          </a:p>
          <a:p>
            <a:r>
              <a:rPr lang="en-US" sz="1800">
                <a:cs typeface="Calibri" panose="020F0502020204030204"/>
              </a:rPr>
              <a:t>Attribute type: Continuous as</a:t>
            </a:r>
            <a:r>
              <a:rPr lang="en-US" sz="1800">
                <a:ea typeface="+mn-lt"/>
                <a:cs typeface="+mn-lt"/>
              </a:rPr>
              <a:t> the variable represent percentage of degrees awarded.</a:t>
            </a:r>
          </a:p>
          <a:p>
            <a:r>
              <a:rPr lang="en-US" sz="1800">
                <a:cs typeface="Calibri" panose="020F0502020204030204"/>
              </a:rPr>
              <a:t>The null values will be avoided because there is about 12% compared to the total value of the variable.</a:t>
            </a:r>
          </a:p>
        </p:txBody>
      </p:sp>
    </p:spTree>
    <p:extLst>
      <p:ext uri="{BB962C8B-B14F-4D97-AF65-F5344CB8AC3E}">
        <p14:creationId xmlns:p14="http://schemas.microsoft.com/office/powerpoint/2010/main" val="2966496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BF91-72FF-F485-0075-6348CC0031CC}"/>
              </a:ext>
            </a:extLst>
          </p:cNvPr>
          <p:cNvSpPr>
            <a:spLocks noGrp="1"/>
          </p:cNvSpPr>
          <p:nvPr>
            <p:ph type="title"/>
          </p:nvPr>
        </p:nvSpPr>
        <p:spPr>
          <a:xfrm>
            <a:off x="3617748" y="392008"/>
            <a:ext cx="8431333" cy="823668"/>
          </a:xfrm>
        </p:spPr>
        <p:txBody>
          <a:bodyPr>
            <a:normAutofit fontScale="90000"/>
          </a:bodyPr>
          <a:lstStyle/>
          <a:p>
            <a:r>
              <a:rPr lang="en-US" sz="2800">
                <a:ea typeface="+mj-lt"/>
                <a:cs typeface="+mj-lt"/>
              </a:rPr>
              <a:t>Enrollment of Undergraduate Certificate/Degree-Seeking Students</a:t>
            </a:r>
            <a:endParaRPr lang="en-US" sz="2800"/>
          </a:p>
        </p:txBody>
      </p:sp>
      <p:pic>
        <p:nvPicPr>
          <p:cNvPr id="8" name="Picture 8" descr="Graphical user interface, map&#10;&#10;Description automatically generated">
            <a:extLst>
              <a:ext uri="{FF2B5EF4-FFF2-40B4-BE49-F238E27FC236}">
                <a16:creationId xmlns:a16="http://schemas.microsoft.com/office/drawing/2014/main" id="{C1FEC8D5-C400-94B1-17A1-FC933C9F1708}"/>
              </a:ext>
            </a:extLst>
          </p:cNvPr>
          <p:cNvPicPr>
            <a:picLocks noGrp="1" noChangeAspect="1"/>
          </p:cNvPicPr>
          <p:nvPr>
            <p:ph idx="1"/>
          </p:nvPr>
        </p:nvPicPr>
        <p:blipFill rotWithShape="1">
          <a:blip r:embed="rId2"/>
          <a:srcRect t="7522" b="-74"/>
          <a:stretch/>
        </p:blipFill>
        <p:spPr>
          <a:xfrm>
            <a:off x="3622060" y="1162773"/>
            <a:ext cx="8489142" cy="5694923"/>
          </a:xfrm>
        </p:spPr>
      </p:pic>
      <p:sp>
        <p:nvSpPr>
          <p:cNvPr id="10" name="Title 1">
            <a:extLst>
              <a:ext uri="{FF2B5EF4-FFF2-40B4-BE49-F238E27FC236}">
                <a16:creationId xmlns:a16="http://schemas.microsoft.com/office/drawing/2014/main" id="{6F7ECDC8-8010-D719-E018-6DE3F923544C}"/>
              </a:ext>
            </a:extLst>
          </p:cNvPr>
          <p:cNvSpPr txBox="1">
            <a:spLocks/>
          </p:cNvSpPr>
          <p:nvPr/>
        </p:nvSpPr>
        <p:spPr>
          <a:xfrm>
            <a:off x="146950" y="624048"/>
            <a:ext cx="3415986" cy="8998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solidFill>
                  <a:srgbClr val="4472C4"/>
                </a:solidFill>
                <a:ea typeface="+mj-lt"/>
                <a:cs typeface="+mj-lt"/>
              </a:rPr>
              <a:t>Data Modeling </a:t>
            </a:r>
            <a:br>
              <a:rPr lang="en-US" sz="2800" b="1">
                <a:solidFill>
                  <a:srgbClr val="4472C4"/>
                </a:solidFill>
                <a:ea typeface="+mj-lt"/>
                <a:cs typeface="+mj-lt"/>
              </a:rPr>
            </a:br>
            <a:endParaRPr lang="en-US" sz="2800">
              <a:solidFill>
                <a:srgbClr val="4472C4"/>
              </a:solidFill>
              <a:cs typeface="Calibri Light"/>
            </a:endParaRPr>
          </a:p>
        </p:txBody>
      </p:sp>
      <p:sp>
        <p:nvSpPr>
          <p:cNvPr id="4" name="TextBox 3">
            <a:extLst>
              <a:ext uri="{FF2B5EF4-FFF2-40B4-BE49-F238E27FC236}">
                <a16:creationId xmlns:a16="http://schemas.microsoft.com/office/drawing/2014/main" id="{6990C1D9-54EF-88AB-500D-6F73FC332F3B}"/>
              </a:ext>
            </a:extLst>
          </p:cNvPr>
          <p:cNvSpPr txBox="1"/>
          <p:nvPr/>
        </p:nvSpPr>
        <p:spPr>
          <a:xfrm>
            <a:off x="189124" y="2405293"/>
            <a:ext cx="3438906"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400" b="1"/>
              <a:t>Key Findings:</a:t>
            </a:r>
            <a:endParaRPr lang="en-US"/>
          </a:p>
          <a:p>
            <a:pPr marL="285750" indent="-285750">
              <a:buFont typeface="Arial" panose="020B0604020202020204" pitchFamily="34" charset="0"/>
              <a:buChar char="•"/>
            </a:pPr>
            <a:r>
              <a:rPr lang="en-US" sz="1400">
                <a:ea typeface="+mn-lt"/>
                <a:cs typeface="+mn-lt"/>
              </a:rPr>
              <a:t>The East Coast has the highest concentration of overall enrollments during 2018-2021.</a:t>
            </a:r>
          </a:p>
          <a:p>
            <a:pPr marL="285750" indent="-285750">
              <a:buFont typeface="Arial" panose="020B0604020202020204" pitchFamily="34" charset="0"/>
              <a:buChar char="•"/>
            </a:pPr>
            <a:r>
              <a:rPr lang="en-US" sz="1400">
                <a:ea typeface="+mn-lt"/>
                <a:cs typeface="+mn-lt"/>
              </a:rPr>
              <a:t>·      States such as California, Texas, New York, Pennsylvania, Florida have the highest number of enrolled students for certificates and degrees between 2018-2021.</a:t>
            </a:r>
          </a:p>
          <a:p>
            <a:pPr marL="285750" indent="-285750">
              <a:buFont typeface="Arial" panose="020B0604020202020204" pitchFamily="34" charset="0"/>
              <a:buChar char="•"/>
            </a:pPr>
            <a:r>
              <a:rPr lang="en-US" sz="1400">
                <a:ea typeface="+mn-lt"/>
                <a:cs typeface="+mn-lt"/>
              </a:rPr>
              <a:t>·      This data shows that Tesla has several options in areas where a battery manufacturing factory could be opened and adequately staffed with sufficient qualified candidates.</a:t>
            </a:r>
          </a:p>
          <a:p>
            <a:pPr marL="342900" indent="-228600">
              <a:lnSpc>
                <a:spcPct val="90000"/>
              </a:lnSpc>
              <a:spcAft>
                <a:spcPts val="600"/>
              </a:spcAft>
              <a:buFont typeface="Arial" panose="020B0604020202020204" pitchFamily="34" charset="0"/>
              <a:buChar char="•"/>
            </a:pPr>
            <a:endParaRPr lang="en-US" sz="1400">
              <a:ea typeface="Calibri"/>
              <a:cs typeface="Calibri"/>
            </a:endParaRP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p:txBody>
      </p:sp>
    </p:spTree>
    <p:extLst>
      <p:ext uri="{BB962C8B-B14F-4D97-AF65-F5344CB8AC3E}">
        <p14:creationId xmlns:p14="http://schemas.microsoft.com/office/powerpoint/2010/main" val="1699303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1E1A-2917-C6C9-FC46-4998CABD55F2}"/>
              </a:ext>
            </a:extLst>
          </p:cNvPr>
          <p:cNvSpPr>
            <a:spLocks noGrp="1"/>
          </p:cNvSpPr>
          <p:nvPr>
            <p:ph type="title"/>
          </p:nvPr>
        </p:nvSpPr>
        <p:spPr>
          <a:xfrm>
            <a:off x="172651" y="733791"/>
            <a:ext cx="3415986" cy="899844"/>
          </a:xfrm>
        </p:spPr>
        <p:txBody>
          <a:bodyPr>
            <a:noAutofit/>
          </a:bodyPr>
          <a:lstStyle/>
          <a:p>
            <a:r>
              <a:rPr lang="en-US" sz="2800" b="1">
                <a:solidFill>
                  <a:srgbClr val="4472C4"/>
                </a:solidFill>
                <a:ea typeface="+mj-lt"/>
                <a:cs typeface="+mj-lt"/>
              </a:rPr>
              <a:t>Data Modeling </a:t>
            </a:r>
            <a:br>
              <a:rPr lang="en-US" sz="2800" b="1">
                <a:solidFill>
                  <a:srgbClr val="4472C4"/>
                </a:solidFill>
                <a:ea typeface="+mj-lt"/>
                <a:cs typeface="+mj-lt"/>
              </a:rPr>
            </a:br>
            <a:endParaRPr lang="en-US" sz="2800">
              <a:solidFill>
                <a:srgbClr val="4472C4"/>
              </a:solidFill>
              <a:cs typeface="Calibri Light"/>
            </a:endParaRPr>
          </a:p>
        </p:txBody>
      </p:sp>
      <p:pic>
        <p:nvPicPr>
          <p:cNvPr id="4" name="Picture 4" descr="Chart, histogram&#10;&#10;Description automatically generated">
            <a:extLst>
              <a:ext uri="{FF2B5EF4-FFF2-40B4-BE49-F238E27FC236}">
                <a16:creationId xmlns:a16="http://schemas.microsoft.com/office/drawing/2014/main" id="{164B9FC3-CAA8-E9FB-392C-E0286EE2A1F1}"/>
              </a:ext>
            </a:extLst>
          </p:cNvPr>
          <p:cNvPicPr>
            <a:picLocks noGrp="1" noChangeAspect="1"/>
          </p:cNvPicPr>
          <p:nvPr>
            <p:ph idx="1"/>
          </p:nvPr>
        </p:nvPicPr>
        <p:blipFill rotWithShape="1">
          <a:blip r:embed="rId2"/>
          <a:srcRect t="15172" r="-1488"/>
          <a:stretch/>
        </p:blipFill>
        <p:spPr>
          <a:xfrm>
            <a:off x="3842184" y="1214291"/>
            <a:ext cx="8276912" cy="5301003"/>
          </a:xfrm>
        </p:spPr>
      </p:pic>
      <p:sp>
        <p:nvSpPr>
          <p:cNvPr id="8" name="TextBox 7">
            <a:extLst>
              <a:ext uri="{FF2B5EF4-FFF2-40B4-BE49-F238E27FC236}">
                <a16:creationId xmlns:a16="http://schemas.microsoft.com/office/drawing/2014/main" id="{24BAA704-454D-6C4D-AEAF-767136ED365D}"/>
              </a:ext>
            </a:extLst>
          </p:cNvPr>
          <p:cNvSpPr txBox="1"/>
          <p:nvPr/>
        </p:nvSpPr>
        <p:spPr>
          <a:xfrm>
            <a:off x="4288971" y="152401"/>
            <a:ext cx="769125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Calibri Light"/>
              </a:rPr>
              <a:t>Percentage of Degrees Awarded in Computer and Information Sciences</a:t>
            </a:r>
            <a:endParaRPr lang="en-US" sz="2800" i="1">
              <a:latin typeface="Calibri Light"/>
              <a:cs typeface="Calibri Light"/>
            </a:endParaRPr>
          </a:p>
        </p:txBody>
      </p:sp>
      <p:sp>
        <p:nvSpPr>
          <p:cNvPr id="5" name="TextBox 4">
            <a:extLst>
              <a:ext uri="{FF2B5EF4-FFF2-40B4-BE49-F238E27FC236}">
                <a16:creationId xmlns:a16="http://schemas.microsoft.com/office/drawing/2014/main" id="{DC7CB77A-B8D2-6849-A26F-46B04232794F}"/>
              </a:ext>
            </a:extLst>
          </p:cNvPr>
          <p:cNvSpPr txBox="1"/>
          <p:nvPr/>
        </p:nvSpPr>
        <p:spPr>
          <a:xfrm>
            <a:off x="115199" y="1779772"/>
            <a:ext cx="3438906" cy="410573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400" b="1"/>
              <a:t>Key Findings:</a:t>
            </a:r>
            <a:endParaRPr lang="en-US" sz="1400">
              <a:ea typeface="Calibri"/>
              <a:cs typeface="Calibri"/>
            </a:endParaRPr>
          </a:p>
          <a:p>
            <a:pPr marL="285750" indent="-285750">
              <a:spcAft>
                <a:spcPts val="100"/>
              </a:spcAft>
              <a:buFont typeface="Arial" panose="020B0604020202020204" pitchFamily="34" charset="0"/>
              <a:buChar char="•"/>
            </a:pPr>
            <a:r>
              <a:rPr lang="en-US" sz="1400">
                <a:ea typeface="+mn-lt"/>
                <a:cs typeface="+mn-lt"/>
              </a:rPr>
              <a:t>California has the highest overall percentage of degrees awarded in Computer and Information Sciences and Support Services from 2018-2021.</a:t>
            </a:r>
          </a:p>
          <a:p>
            <a:pPr marL="285750" indent="-285750">
              <a:spcAft>
                <a:spcPts val="100"/>
              </a:spcAft>
              <a:buFont typeface="Arial" panose="020B0604020202020204" pitchFamily="34" charset="0"/>
              <a:buChar char="•"/>
            </a:pPr>
            <a:r>
              <a:rPr lang="en-US" sz="1400">
                <a:ea typeface="+mn-lt"/>
                <a:cs typeface="+mn-lt"/>
              </a:rPr>
              <a:t>·      Pennsylvania has the second highest overall percentage of degrees awarded in Computer and Information Sciences and Support Services from 2018-2021.</a:t>
            </a:r>
          </a:p>
          <a:p>
            <a:pPr marL="285750" indent="-285750">
              <a:spcAft>
                <a:spcPts val="100"/>
              </a:spcAft>
              <a:buFont typeface="Arial" panose="020B0604020202020204" pitchFamily="34" charset="0"/>
              <a:buChar char="•"/>
            </a:pPr>
            <a:r>
              <a:rPr lang="en-US" sz="1400">
                <a:ea typeface="+mn-lt"/>
                <a:cs typeface="+mn-lt"/>
              </a:rPr>
              <a:t>·      California has almost close to double the percentage of degrees awarded in Computer and Information Sciences and Support Services than Pennsylvania between 2018-2021.</a:t>
            </a:r>
          </a:p>
          <a:p>
            <a:pPr marL="285750" indent="-285750">
              <a:spcAft>
                <a:spcPts val="100"/>
              </a:spcAft>
              <a:buFont typeface="Arial" panose="020B0604020202020204" pitchFamily="34" charset="0"/>
              <a:buChar char="•"/>
            </a:pPr>
            <a:r>
              <a:rPr lang="en-US" sz="1400">
                <a:ea typeface="+mn-lt"/>
                <a:cs typeface="+mn-lt"/>
              </a:rPr>
              <a:t>·      This data shows that California could offer Tesla a great candidate pool for candidates with a major in Computer Science.</a:t>
            </a:r>
            <a:endParaRPr lang="en-US"/>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p:txBody>
      </p:sp>
    </p:spTree>
    <p:extLst>
      <p:ext uri="{BB962C8B-B14F-4D97-AF65-F5344CB8AC3E}">
        <p14:creationId xmlns:p14="http://schemas.microsoft.com/office/powerpoint/2010/main" val="369593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CFF624-9F2B-EF02-D069-126B72097057}"/>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sz="2800" b="1" kern="1200">
                <a:solidFill>
                  <a:schemeClr val="bg1"/>
                </a:solidFill>
                <a:effectLst/>
                <a:latin typeface="+mj-lt"/>
                <a:ea typeface="+mj-ea"/>
                <a:cs typeface="+mj-cs"/>
              </a:rPr>
              <a:t>Data Modeling</a:t>
            </a:r>
            <a:br>
              <a:rPr lang="en-US" sz="2800" b="1" kern="1200">
                <a:solidFill>
                  <a:schemeClr val="bg1"/>
                </a:solidFill>
                <a:effectLst/>
                <a:latin typeface="+mj-lt"/>
                <a:ea typeface="+mj-ea"/>
                <a:cs typeface="+mj-cs"/>
              </a:rPr>
            </a:br>
            <a:r>
              <a:rPr lang="en-US" sz="2800" b="1" i="1" kern="1200">
                <a:solidFill>
                  <a:schemeClr val="bg1"/>
                </a:solidFill>
                <a:effectLst/>
                <a:latin typeface="+mj-lt"/>
                <a:ea typeface="+mj-ea"/>
                <a:cs typeface="+mj-cs"/>
              </a:rPr>
              <a:t>“Percentage of degrees awarded in the professions of Social Science fields”</a:t>
            </a:r>
            <a:endParaRPr lang="en-US" sz="2800" i="1" kern="1200">
              <a:solidFill>
                <a:schemeClr val="bg1"/>
              </a:solidFill>
              <a:effectLst/>
              <a:latin typeface="+mj-lt"/>
              <a:ea typeface="+mj-ea"/>
              <a:cs typeface="+mj-cs"/>
            </a:endParaRPr>
          </a:p>
        </p:txBody>
      </p:sp>
      <p:pic>
        <p:nvPicPr>
          <p:cNvPr id="5" name="Content Placeholder 4" descr="Chart&#10;&#10;Description automatically generated">
            <a:extLst>
              <a:ext uri="{FF2B5EF4-FFF2-40B4-BE49-F238E27FC236}">
                <a16:creationId xmlns:a16="http://schemas.microsoft.com/office/drawing/2014/main" id="{A892A0B9-58F1-0DAD-ACFB-D3A68F21C601}"/>
              </a:ext>
            </a:extLst>
          </p:cNvPr>
          <p:cNvPicPr>
            <a:picLocks noChangeAspect="1"/>
          </p:cNvPicPr>
          <p:nvPr/>
        </p:nvPicPr>
        <p:blipFill rotWithShape="1">
          <a:blip r:embed="rId2"/>
          <a:srcRect r="8849" b="2"/>
          <a:stretch/>
        </p:blipFill>
        <p:spPr>
          <a:xfrm>
            <a:off x="841248" y="2516777"/>
            <a:ext cx="6236208" cy="3660185"/>
          </a:xfrm>
          <a:prstGeom prst="rect">
            <a:avLst/>
          </a:prstGeom>
        </p:spPr>
      </p:pic>
      <p:sp>
        <p:nvSpPr>
          <p:cNvPr id="34" name="Content Placeholder 33">
            <a:extLst>
              <a:ext uri="{FF2B5EF4-FFF2-40B4-BE49-F238E27FC236}">
                <a16:creationId xmlns:a16="http://schemas.microsoft.com/office/drawing/2014/main" id="{F975E326-5AD5-C480-E180-C4D435FCA7C5}"/>
              </a:ext>
            </a:extLst>
          </p:cNvPr>
          <p:cNvSpPr>
            <a:spLocks noGrp="1"/>
          </p:cNvSpPr>
          <p:nvPr>
            <p:ph idx="1"/>
          </p:nvPr>
        </p:nvSpPr>
        <p:spPr>
          <a:xfrm>
            <a:off x="7546848" y="2516777"/>
            <a:ext cx="3803904" cy="3660185"/>
          </a:xfrm>
        </p:spPr>
        <p:txBody>
          <a:bodyPr anchor="ctr">
            <a:normAutofit fontScale="92500" lnSpcReduction="10000"/>
          </a:bodyPr>
          <a:lstStyle/>
          <a:p>
            <a:pPr marL="0" indent="0">
              <a:buNone/>
            </a:pPr>
            <a:r>
              <a:rPr lang="en-US" sz="1600" b="1">
                <a:effectLst/>
                <a:latin typeface="Helvetica Neue" panose="02000503000000020004" pitchFamily="2" charset="0"/>
              </a:rPr>
              <a:t>Key findings:</a:t>
            </a:r>
          </a:p>
          <a:p>
            <a:r>
              <a:rPr lang="en-US" sz="1600">
                <a:effectLst/>
                <a:latin typeface="Helvetica Neue" panose="02000503000000020004" pitchFamily="2" charset="0"/>
              </a:rPr>
              <a:t>Highest percentage of degrees awarded in Social Science was Texas (TX).</a:t>
            </a:r>
          </a:p>
          <a:p>
            <a:r>
              <a:rPr lang="en-US" sz="1600">
                <a:effectLst/>
                <a:latin typeface="Helvetica Neue" panose="02000503000000020004" pitchFamily="2" charset="0"/>
              </a:rPr>
              <a:t>Lowest percentage of degrees awarded in Social Science was Wyoming (WY).</a:t>
            </a:r>
          </a:p>
          <a:p>
            <a:r>
              <a:rPr lang="en-US" sz="1600">
                <a:effectLst/>
                <a:latin typeface="Helvetica Neue" panose="02000503000000020004" pitchFamily="2" charset="0"/>
              </a:rPr>
              <a:t>This variable is significant to analyze because it will help in the recruitment of Tesla employees who understand fully the company's mission to develop products that help society.</a:t>
            </a:r>
          </a:p>
          <a:p>
            <a:r>
              <a:rPr lang="en-US" sz="1600">
                <a:latin typeface="Helvetica Neue" panose="02000503000000020004" pitchFamily="2" charset="0"/>
              </a:rPr>
              <a:t>E</a:t>
            </a:r>
            <a:r>
              <a:rPr lang="en-US" sz="1600">
                <a:effectLst/>
                <a:latin typeface="Helvetica Neue" panose="02000503000000020004" pitchFamily="2" charset="0"/>
              </a:rPr>
              <a:t>conomics and other social science majors may analyze how Tesla vehicles are produced, distributed, and used in the workplace.</a:t>
            </a:r>
          </a:p>
          <a:p>
            <a:endParaRPr lang="en-US" sz="2200"/>
          </a:p>
        </p:txBody>
      </p:sp>
    </p:spTree>
    <p:extLst>
      <p:ext uri="{BB962C8B-B14F-4D97-AF65-F5344CB8AC3E}">
        <p14:creationId xmlns:p14="http://schemas.microsoft.com/office/powerpoint/2010/main" val="2097025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9D97D-E6AC-A061-5478-9E9F0C6587CA}"/>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sz="2800" b="1" kern="1200">
                <a:solidFill>
                  <a:schemeClr val="bg1"/>
                </a:solidFill>
                <a:effectLst/>
                <a:latin typeface="+mj-lt"/>
                <a:ea typeface="+mj-ea"/>
                <a:cs typeface="+mj-cs"/>
              </a:rPr>
              <a:t>Data Modeling</a:t>
            </a:r>
            <a:br>
              <a:rPr lang="en-US" sz="2800" b="1" kern="1200">
                <a:solidFill>
                  <a:schemeClr val="bg1"/>
                </a:solidFill>
                <a:effectLst/>
                <a:latin typeface="+mj-lt"/>
                <a:ea typeface="+mj-ea"/>
                <a:cs typeface="+mj-cs"/>
              </a:rPr>
            </a:br>
            <a:r>
              <a:rPr lang="en-US" sz="2800" b="1" i="1" kern="1200">
                <a:solidFill>
                  <a:schemeClr val="bg1"/>
                </a:solidFill>
                <a:effectLst/>
                <a:latin typeface="+mj-lt"/>
                <a:ea typeface="+mj-ea"/>
                <a:cs typeface="+mj-cs"/>
              </a:rPr>
              <a:t>“Percentage of degrees awarded in the professions of Precision Production fields”</a:t>
            </a:r>
            <a:endParaRPr lang="en-US" sz="2800" i="1" kern="1200">
              <a:solidFill>
                <a:schemeClr val="bg1"/>
              </a:solidFill>
              <a:latin typeface="+mj-lt"/>
              <a:ea typeface="+mj-ea"/>
              <a:cs typeface="+mj-cs"/>
            </a:endParaRPr>
          </a:p>
        </p:txBody>
      </p:sp>
      <p:pic>
        <p:nvPicPr>
          <p:cNvPr id="10" name="Content Placeholder 9" descr="Chart&#10;&#10;Description automatically generated">
            <a:extLst>
              <a:ext uri="{FF2B5EF4-FFF2-40B4-BE49-F238E27FC236}">
                <a16:creationId xmlns:a16="http://schemas.microsoft.com/office/drawing/2014/main" id="{2D9AE8D9-9392-073B-0CA3-C39197A9BF03}"/>
              </a:ext>
            </a:extLst>
          </p:cNvPr>
          <p:cNvPicPr>
            <a:picLocks noChangeAspect="1"/>
          </p:cNvPicPr>
          <p:nvPr/>
        </p:nvPicPr>
        <p:blipFill rotWithShape="1">
          <a:blip r:embed="rId2"/>
          <a:srcRect l="13143" r="5500" b="-1"/>
          <a:stretch/>
        </p:blipFill>
        <p:spPr>
          <a:xfrm>
            <a:off x="841248" y="2516777"/>
            <a:ext cx="6236208" cy="3660185"/>
          </a:xfrm>
          <a:prstGeom prst="rect">
            <a:avLst/>
          </a:prstGeom>
        </p:spPr>
      </p:pic>
      <p:sp>
        <p:nvSpPr>
          <p:cNvPr id="41" name="Content Placeholder 40">
            <a:extLst>
              <a:ext uri="{FF2B5EF4-FFF2-40B4-BE49-F238E27FC236}">
                <a16:creationId xmlns:a16="http://schemas.microsoft.com/office/drawing/2014/main" id="{F0671CFE-4C5E-DDAD-AA60-B96BA60C0608}"/>
              </a:ext>
            </a:extLst>
          </p:cNvPr>
          <p:cNvSpPr>
            <a:spLocks noGrp="1"/>
          </p:cNvSpPr>
          <p:nvPr>
            <p:ph idx="1"/>
          </p:nvPr>
        </p:nvSpPr>
        <p:spPr>
          <a:xfrm>
            <a:off x="7546848" y="2516777"/>
            <a:ext cx="3803904" cy="3660185"/>
          </a:xfrm>
        </p:spPr>
        <p:txBody>
          <a:bodyPr anchor="ctr">
            <a:normAutofit fontScale="92500"/>
          </a:bodyPr>
          <a:lstStyle/>
          <a:p>
            <a:r>
              <a:rPr lang="en-US" sz="1600" b="1">
                <a:effectLst/>
                <a:latin typeface="Helvetica Neue" panose="02000503000000020004" pitchFamily="2" charset="0"/>
              </a:rPr>
              <a:t>Key findings:</a:t>
            </a:r>
          </a:p>
          <a:p>
            <a:r>
              <a:rPr lang="en-US" sz="1600">
                <a:effectLst/>
                <a:latin typeface="Helvetica Neue" panose="02000503000000020004" pitchFamily="2" charset="0"/>
              </a:rPr>
              <a:t>Highest count of degrees awarded in Precision Production was in California.</a:t>
            </a:r>
          </a:p>
          <a:p>
            <a:r>
              <a:rPr lang="en-US" sz="1600">
                <a:effectLst/>
                <a:latin typeface="Helvetica Neue" panose="02000503000000020004" pitchFamily="2" charset="0"/>
              </a:rPr>
              <a:t>Lowest percentage of degrees awarded in Precision Production was in Arkansas.</a:t>
            </a:r>
          </a:p>
          <a:p>
            <a:r>
              <a:rPr lang="en-US" sz="1600">
                <a:effectLst/>
                <a:latin typeface="Helvetica Neue" panose="02000503000000020004" pitchFamily="2" charset="0"/>
              </a:rPr>
              <a:t>This variable could be significant to further analyze because it will help Tesla look for candidates that could help assist them with the production strategies.</a:t>
            </a:r>
          </a:p>
          <a:p>
            <a:r>
              <a:rPr lang="en-US" sz="1600">
                <a:effectLst/>
                <a:latin typeface="Helvetica Neue" panose="02000503000000020004" pitchFamily="2" charset="0"/>
              </a:rPr>
              <a:t>Having a degree in Precision Production can help students land a job in operating production machinery.</a:t>
            </a:r>
          </a:p>
        </p:txBody>
      </p:sp>
    </p:spTree>
    <p:extLst>
      <p:ext uri="{BB962C8B-B14F-4D97-AF65-F5344CB8AC3E}">
        <p14:creationId xmlns:p14="http://schemas.microsoft.com/office/powerpoint/2010/main" val="355464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93BAD4-9EA1-F3C6-0CA1-CC670FD61F60}"/>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Table of Contents </a:t>
            </a:r>
            <a:endParaRPr lang="en-US" sz="4000">
              <a:solidFill>
                <a:srgbClr val="FF0000"/>
              </a:solidFill>
              <a:cs typeface="Calibri Light"/>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ADD28CFE-3572-BD04-BE6F-69DE24759C2E}"/>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2400">
                <a:solidFill>
                  <a:srgbClr val="FEFFFF"/>
                </a:solidFill>
              </a:rPr>
              <a:t>Milestone 3: Our Dataset and Business Understanding, Business Objectives, Business Process Model</a:t>
            </a:r>
          </a:p>
          <a:p>
            <a:r>
              <a:rPr lang="en-US" sz="2400">
                <a:solidFill>
                  <a:srgbClr val="FEFFFF"/>
                </a:solidFill>
              </a:rPr>
              <a:t>Milestone 4: Data Understanding (Describe Data, Explore Data, and Verify Data)</a:t>
            </a:r>
            <a:endParaRPr lang="en-US" sz="2400">
              <a:solidFill>
                <a:srgbClr val="FEFFFF"/>
              </a:solidFill>
              <a:cs typeface="Calibri"/>
            </a:endParaRPr>
          </a:p>
          <a:p>
            <a:r>
              <a:rPr lang="en-US" sz="2400">
                <a:solidFill>
                  <a:srgbClr val="FEFFFF"/>
                </a:solidFill>
              </a:rPr>
              <a:t>Milestone 5: Modeling</a:t>
            </a:r>
            <a:endParaRPr lang="en-US" sz="2400">
              <a:solidFill>
                <a:srgbClr val="FEFFFF"/>
              </a:solidFill>
              <a:cs typeface="Calibri"/>
            </a:endParaRPr>
          </a:p>
          <a:p>
            <a:r>
              <a:rPr lang="en-US" sz="2400">
                <a:solidFill>
                  <a:srgbClr val="FEFFFF"/>
                </a:solidFill>
              </a:rPr>
              <a:t>Milestone 6: Progress Report</a:t>
            </a:r>
            <a:endParaRPr lang="en-US" sz="2400">
              <a:solidFill>
                <a:srgbClr val="FEFFFF"/>
              </a:solidFill>
              <a:cs typeface="Calibri"/>
            </a:endParaRPr>
          </a:p>
          <a:p>
            <a:pPr marL="0" indent="0">
              <a:buNone/>
            </a:pPr>
            <a:endParaRPr lang="en-US" sz="2400">
              <a:solidFill>
                <a:srgbClr val="FEFFFF"/>
              </a:solidFill>
            </a:endParaRPr>
          </a:p>
        </p:txBody>
      </p:sp>
    </p:spTree>
    <p:extLst>
      <p:ext uri="{BB962C8B-B14F-4D97-AF65-F5344CB8AC3E}">
        <p14:creationId xmlns:p14="http://schemas.microsoft.com/office/powerpoint/2010/main" val="227806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6A216-EF60-9D1B-8844-EDEB05BF607F}"/>
              </a:ext>
            </a:extLst>
          </p:cNvPr>
          <p:cNvSpPr>
            <a:spLocks noGrp="1"/>
          </p:cNvSpPr>
          <p:nvPr>
            <p:ph type="title"/>
          </p:nvPr>
        </p:nvSpPr>
        <p:spPr>
          <a:xfrm>
            <a:off x="411480" y="991443"/>
            <a:ext cx="4443154" cy="1087819"/>
          </a:xfrm>
        </p:spPr>
        <p:txBody>
          <a:bodyPr anchor="b">
            <a:normAutofit/>
          </a:bodyPr>
          <a:lstStyle/>
          <a:p>
            <a:r>
              <a:rPr lang="en-US" sz="2400" b="1">
                <a:cs typeface="Calibri Light"/>
              </a:rPr>
              <a:t>Data Modeling </a:t>
            </a:r>
            <a:br>
              <a:rPr lang="en-US" sz="2400" b="1">
                <a:cs typeface="Calibri Light"/>
              </a:rPr>
            </a:br>
            <a:r>
              <a:rPr lang="en-US" sz="2400" b="1" i="1">
                <a:ea typeface="+mj-lt"/>
                <a:cs typeface="+mj-lt"/>
              </a:rPr>
              <a:t>"Percentage of degrees awarded in Mathematics and Statistics"</a:t>
            </a:r>
            <a:endParaRPr lang="en-US" sz="2400">
              <a:cs typeface="Calibri Light"/>
            </a:endParaRPr>
          </a:p>
        </p:txBody>
      </p:sp>
      <p:sp>
        <p:nvSpPr>
          <p:cNvPr id="44" name="Rectangle 4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4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ontent Placeholder 7">
            <a:extLst>
              <a:ext uri="{FF2B5EF4-FFF2-40B4-BE49-F238E27FC236}">
                <a16:creationId xmlns:a16="http://schemas.microsoft.com/office/drawing/2014/main" id="{E81D74A4-B5CF-70C0-385E-8B18CD219FCB}"/>
              </a:ext>
            </a:extLst>
          </p:cNvPr>
          <p:cNvSpPr>
            <a:spLocks noGrp="1"/>
          </p:cNvSpPr>
          <p:nvPr>
            <p:ph idx="1"/>
          </p:nvPr>
        </p:nvSpPr>
        <p:spPr>
          <a:xfrm>
            <a:off x="411480" y="2684095"/>
            <a:ext cx="4443154" cy="3492868"/>
          </a:xfrm>
        </p:spPr>
        <p:txBody>
          <a:bodyPr vert="horz" lIns="91440" tIns="45720" rIns="91440" bIns="45720" rtlCol="0">
            <a:normAutofit/>
          </a:bodyPr>
          <a:lstStyle/>
          <a:p>
            <a:pPr marL="0" indent="0">
              <a:buNone/>
            </a:pPr>
            <a:r>
              <a:rPr lang="en-US" sz="1700">
                <a:latin typeface="Times New Roman"/>
                <a:cs typeface="Calibri" panose="020F0502020204030204"/>
              </a:rPr>
              <a:t>Key Findings: </a:t>
            </a:r>
          </a:p>
          <a:p>
            <a:r>
              <a:rPr lang="en-US" sz="1700">
                <a:latin typeface="Times New Roman"/>
                <a:ea typeface="+mn-lt"/>
                <a:cs typeface="+mn-lt"/>
              </a:rPr>
              <a:t>California had the highest percentage of degrees awarded in Mathematics and Statistics. Texas being the second highest. And New Jersey had the lowest percentage of degrees awarded in Mathematics and Statistics.</a:t>
            </a:r>
          </a:p>
          <a:p>
            <a:r>
              <a:rPr lang="en-US" sz="1700">
                <a:latin typeface="Times New Roman"/>
                <a:ea typeface="+mn-lt"/>
                <a:cs typeface="+mn-lt"/>
              </a:rPr>
              <a:t>Overall, analyzing this aspect may be important in determining the overall percentage of degrees in mathematics and statistics, which will eventually assist the organization recruit individuals who will benefit from their financial operations.</a:t>
            </a:r>
          </a:p>
          <a:p>
            <a:pPr marL="342900" indent="-342900"/>
            <a:endParaRPr lang="en-US" sz="1700" b="1">
              <a:cs typeface="Calibri" panose="020F0502020204030204"/>
            </a:endParaRPr>
          </a:p>
        </p:txBody>
      </p:sp>
      <p:pic>
        <p:nvPicPr>
          <p:cNvPr id="4" name="Picture 4" descr="Chart, bar chart&#10;&#10;Description automatically generated">
            <a:extLst>
              <a:ext uri="{FF2B5EF4-FFF2-40B4-BE49-F238E27FC236}">
                <a16:creationId xmlns:a16="http://schemas.microsoft.com/office/drawing/2014/main" id="{AEF3FADF-8C5D-8645-6862-306E000D1D2F}"/>
              </a:ext>
            </a:extLst>
          </p:cNvPr>
          <p:cNvPicPr>
            <a:picLocks noChangeAspect="1"/>
          </p:cNvPicPr>
          <p:nvPr/>
        </p:nvPicPr>
        <p:blipFill rotWithShape="1">
          <a:blip r:embed="rId2"/>
          <a:srcRect r="6716" b="-1"/>
          <a:stretch/>
        </p:blipFill>
        <p:spPr>
          <a:xfrm>
            <a:off x="5385816" y="1511307"/>
            <a:ext cx="6440424" cy="3780031"/>
          </a:xfrm>
          <a:prstGeom prst="rect">
            <a:avLst/>
          </a:prstGeom>
        </p:spPr>
      </p:pic>
    </p:spTree>
    <p:extLst>
      <p:ext uri="{BB962C8B-B14F-4D97-AF65-F5344CB8AC3E}">
        <p14:creationId xmlns:p14="http://schemas.microsoft.com/office/powerpoint/2010/main" val="1300892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0A33B-A424-6BDB-FDC6-248BD37B19F7}"/>
              </a:ext>
            </a:extLst>
          </p:cNvPr>
          <p:cNvSpPr>
            <a:spLocks noGrp="1"/>
          </p:cNvSpPr>
          <p:nvPr>
            <p:ph type="title"/>
          </p:nvPr>
        </p:nvSpPr>
        <p:spPr>
          <a:xfrm>
            <a:off x="411480" y="991443"/>
            <a:ext cx="4443154" cy="1087819"/>
          </a:xfrm>
        </p:spPr>
        <p:txBody>
          <a:bodyPr vert="horz" lIns="91440" tIns="45720" rIns="91440" bIns="45720" rtlCol="0" anchor="b">
            <a:noAutofit/>
          </a:bodyPr>
          <a:lstStyle/>
          <a:p>
            <a:r>
              <a:rPr lang="en-US" sz="2400" b="1">
                <a:ea typeface="+mj-lt"/>
                <a:cs typeface="+mj-lt"/>
              </a:rPr>
              <a:t>Data Modeling </a:t>
            </a:r>
            <a:br>
              <a:rPr lang="en-US" sz="2400" b="1">
                <a:ea typeface="+mj-lt"/>
                <a:cs typeface="+mj-lt"/>
              </a:rPr>
            </a:br>
            <a:r>
              <a:rPr lang="en-US" sz="2400" b="1" i="1">
                <a:ea typeface="+mj-lt"/>
                <a:cs typeface="+mj-lt"/>
              </a:rPr>
              <a:t>“Percentage of degrees awarded in Mechanic and Repair Technologies/Technicians”</a:t>
            </a:r>
            <a:endParaRPr lang="en-US" sz="2400" b="1" i="1">
              <a:cs typeface="Calibri Light"/>
            </a:endParaRPr>
          </a:p>
        </p:txBody>
      </p:sp>
      <p:sp>
        <p:nvSpPr>
          <p:cNvPr id="60" name="Rectangle 5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2" name="Rectangle 6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ontent Placeholder 7">
            <a:extLst>
              <a:ext uri="{FF2B5EF4-FFF2-40B4-BE49-F238E27FC236}">
                <a16:creationId xmlns:a16="http://schemas.microsoft.com/office/drawing/2014/main" id="{8A0D0BE8-50CB-99C7-FED1-E618D99CEC25}"/>
              </a:ext>
            </a:extLst>
          </p:cNvPr>
          <p:cNvSpPr>
            <a:spLocks noGrp="1"/>
          </p:cNvSpPr>
          <p:nvPr>
            <p:ph idx="1"/>
          </p:nvPr>
        </p:nvSpPr>
        <p:spPr>
          <a:xfrm>
            <a:off x="411480" y="2684095"/>
            <a:ext cx="4443154" cy="3492868"/>
          </a:xfrm>
        </p:spPr>
        <p:txBody>
          <a:bodyPr>
            <a:normAutofit/>
          </a:bodyPr>
          <a:lstStyle/>
          <a:p>
            <a:pPr marL="0" indent="0">
              <a:buNone/>
            </a:pPr>
            <a:r>
              <a:rPr lang="en-US" sz="1800">
                <a:cs typeface="Calibri"/>
              </a:rPr>
              <a:t>Key Findings: </a:t>
            </a:r>
          </a:p>
          <a:p>
            <a:r>
              <a:rPr lang="en-US" sz="1800">
                <a:ea typeface="+mn-lt"/>
                <a:cs typeface="+mn-lt"/>
              </a:rPr>
              <a:t>The National Accrediting Commission of Career Arts and Science had a higher total count of degrees awarded in Mechanic and Repair Technologies/Technicians than at different institutions.</a:t>
            </a:r>
          </a:p>
          <a:p>
            <a:r>
              <a:rPr lang="en-US" sz="1800">
                <a:ea typeface="+mn-lt"/>
                <a:cs typeface="+mn-lt"/>
              </a:rPr>
              <a:t>Having a degree in Mechanics and Repair Technologies/Technicians would help them start a career with Tesla as they need people with skills in Mechanics and Repair Technology and Technician.</a:t>
            </a:r>
            <a:endParaRPr lang="en-US" sz="1800">
              <a:cs typeface="Calibri"/>
            </a:endParaRPr>
          </a:p>
          <a:p>
            <a:pPr marL="0" indent="0">
              <a:buNone/>
            </a:pPr>
            <a:endParaRPr lang="en-US" sz="1800"/>
          </a:p>
        </p:txBody>
      </p:sp>
      <p:pic>
        <p:nvPicPr>
          <p:cNvPr id="4" name="Picture 4" descr="Chart, bar chart&#10;&#10;Description automatically generated">
            <a:extLst>
              <a:ext uri="{FF2B5EF4-FFF2-40B4-BE49-F238E27FC236}">
                <a16:creationId xmlns:a16="http://schemas.microsoft.com/office/drawing/2014/main" id="{1657A7A5-7297-0B54-99F9-F376440640E4}"/>
              </a:ext>
            </a:extLst>
          </p:cNvPr>
          <p:cNvPicPr>
            <a:picLocks noChangeAspect="1"/>
          </p:cNvPicPr>
          <p:nvPr/>
        </p:nvPicPr>
        <p:blipFill rotWithShape="1">
          <a:blip r:embed="rId2"/>
          <a:srcRect r="2" b="1258"/>
          <a:stretch/>
        </p:blipFill>
        <p:spPr>
          <a:xfrm>
            <a:off x="5385816" y="1421920"/>
            <a:ext cx="6440424" cy="3958806"/>
          </a:xfrm>
          <a:prstGeom prst="rect">
            <a:avLst/>
          </a:prstGeom>
        </p:spPr>
      </p:pic>
    </p:spTree>
    <p:extLst>
      <p:ext uri="{BB962C8B-B14F-4D97-AF65-F5344CB8AC3E}">
        <p14:creationId xmlns:p14="http://schemas.microsoft.com/office/powerpoint/2010/main" val="4188135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6616-3FF7-7DF6-02CA-26FC48AD98ED}"/>
              </a:ext>
            </a:extLst>
          </p:cNvPr>
          <p:cNvSpPr>
            <a:spLocks noGrp="1"/>
          </p:cNvSpPr>
          <p:nvPr>
            <p:ph type="title"/>
          </p:nvPr>
        </p:nvSpPr>
        <p:spPr/>
        <p:txBody>
          <a:bodyPr/>
          <a:lstStyle/>
          <a:p>
            <a:r>
              <a:rPr lang="en-US">
                <a:cs typeface="Calibri Light"/>
              </a:rPr>
              <a:t>Progress Report(Milestone 6)</a:t>
            </a:r>
          </a:p>
        </p:txBody>
      </p:sp>
      <p:sp>
        <p:nvSpPr>
          <p:cNvPr id="15" name="Content Placeholder 14">
            <a:extLst>
              <a:ext uri="{FF2B5EF4-FFF2-40B4-BE49-F238E27FC236}">
                <a16:creationId xmlns:a16="http://schemas.microsoft.com/office/drawing/2014/main" id="{1158C3D1-1E51-BF62-F0F2-2152CA2DBD33}"/>
              </a:ext>
            </a:extLst>
          </p:cNvPr>
          <p:cNvSpPr>
            <a:spLocks noGrp="1"/>
          </p:cNvSpPr>
          <p:nvPr>
            <p:ph idx="1"/>
          </p:nvPr>
        </p:nvSpPr>
        <p:spPr>
          <a:xfrm>
            <a:off x="233314" y="1550939"/>
            <a:ext cx="11804201" cy="3473005"/>
          </a:xfrm>
        </p:spPr>
        <p:txBody>
          <a:bodyPr vert="horz" lIns="91440" tIns="45720" rIns="91440" bIns="45720" rtlCol="0" anchor="t">
            <a:normAutofit fontScale="70000" lnSpcReduction="20000"/>
          </a:bodyPr>
          <a:lstStyle/>
          <a:p>
            <a:pPr>
              <a:buNone/>
            </a:pPr>
            <a:r>
              <a:rPr lang="en-US">
                <a:ea typeface="+mn-lt"/>
                <a:cs typeface="+mn-lt"/>
              </a:rPr>
              <a:t>Multi-Linear Regression Model Enrolled Undergraduate Students (UGDS) and Computer and Information Sciences and Support Services Majors (PCIP11) Region 1, which includes, CT, MA, ME, NH, RI, VT.</a:t>
            </a:r>
          </a:p>
          <a:p>
            <a:pPr>
              <a:buNone/>
            </a:pPr>
            <a:endParaRPr lang="en-US">
              <a:ea typeface="+mn-lt"/>
              <a:cs typeface="+mn-lt"/>
            </a:endParaRPr>
          </a:p>
          <a:p>
            <a:pPr>
              <a:buNone/>
            </a:pPr>
            <a:r>
              <a:rPr lang="en-US" b="1">
                <a:ea typeface="+mn-lt"/>
                <a:cs typeface="+mn-lt"/>
              </a:rPr>
              <a:t>Key Findings:</a:t>
            </a:r>
            <a:endParaRPr lang="en-US">
              <a:ea typeface="+mn-lt"/>
              <a:cs typeface="+mn-lt"/>
            </a:endParaRPr>
          </a:p>
          <a:p>
            <a:pPr>
              <a:buFont typeface="Arial"/>
            </a:pPr>
            <a:r>
              <a:rPr lang="en-US">
                <a:ea typeface="+mn-lt"/>
                <a:cs typeface="+mn-lt"/>
              </a:rPr>
              <a:t> Coefficient - as the value of Enrolled Undergraduate Students (UGDS) increases by 1 the Computer and Information Sciences and Support Services Majors (PCIP11) increases by 1.55.</a:t>
            </a:r>
          </a:p>
          <a:p>
            <a:pPr>
              <a:buFont typeface="Arial"/>
            </a:pPr>
            <a:r>
              <a:rPr lang="en-US">
                <a:ea typeface="+mn-lt"/>
                <a:cs typeface="+mn-lt"/>
              </a:rPr>
              <a:t>P-Value – values range from &lt;0.0001-0.0256 meaning the values are statistically significant because all the values are lower than 0.05.</a:t>
            </a:r>
          </a:p>
          <a:p>
            <a:pPr>
              <a:buFont typeface="Arial"/>
            </a:pPr>
            <a:r>
              <a:rPr lang="en-US">
                <a:ea typeface="+mn-lt"/>
                <a:cs typeface="+mn-lt"/>
              </a:rPr>
              <a:t>Multiple R - shows a weak relationship between Enrolled Undergraduate Students (UGDS) and Computer and Information Sciences and Support Services Majors (PCIP11) since the value is closer to 0 than in it is to 1. </a:t>
            </a:r>
          </a:p>
          <a:p>
            <a:pPr>
              <a:buFont typeface="Arial"/>
            </a:pPr>
            <a:r>
              <a:rPr lang="en-US">
                <a:ea typeface="+mn-lt"/>
                <a:cs typeface="+mn-lt"/>
              </a:rPr>
              <a:t>R Squared – the goodness of fit for this model, since our model shows that 7% of the variables fall on the regression line. </a:t>
            </a:r>
            <a:r>
              <a:rPr lang="en-US" b="1">
                <a:ea typeface="+mn-lt"/>
                <a:cs typeface="+mn-lt"/>
              </a:rPr>
              <a:t>This model is still a good fit</a:t>
            </a:r>
            <a:r>
              <a:rPr lang="en-US">
                <a:ea typeface="+mn-lt"/>
                <a:cs typeface="+mn-lt"/>
              </a:rPr>
              <a:t> because our Coefficient and P-Value are statistically significant.</a:t>
            </a:r>
          </a:p>
          <a:p>
            <a:pPr marL="0" indent="0">
              <a:buNone/>
            </a:pPr>
            <a:endParaRPr lang="en-US" b="1">
              <a:ea typeface="Calibri"/>
              <a:cs typeface="Calibri"/>
            </a:endParaRPr>
          </a:p>
        </p:txBody>
      </p:sp>
    </p:spTree>
    <p:extLst>
      <p:ext uri="{BB962C8B-B14F-4D97-AF65-F5344CB8AC3E}">
        <p14:creationId xmlns:p14="http://schemas.microsoft.com/office/powerpoint/2010/main" val="2185478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ADA6-D960-5EE3-BAB2-0EF56619C9D6}"/>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BA799E89-1227-6A8B-F737-9B17183E2E54}"/>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Our goal was to set out and utilize data to identify states where Tesla Inc. would benefit from local newly graduated individuals looking to enter the workforce. </a:t>
            </a:r>
            <a:endParaRPr lang="en-US"/>
          </a:p>
          <a:p>
            <a:r>
              <a:rPr lang="en-US">
                <a:ea typeface="+mn-lt"/>
                <a:cs typeface="+mn-lt"/>
              </a:rPr>
              <a:t>By analyzing data from several states, regions, and educational institutions and drilling down to majors relevant to potential functions at Tesla, we were able to successfully meet the business goal. </a:t>
            </a:r>
          </a:p>
          <a:p>
            <a:r>
              <a:rPr lang="en-US">
                <a:ea typeface="+mn-lt"/>
                <a:cs typeface="+mn-lt"/>
              </a:rPr>
              <a:t>We can now make a recommendation supported by data of which U.S. States Tesla can consider to open manufacturing operations where it can quickly fulfill its candidate pool. </a:t>
            </a:r>
          </a:p>
          <a:p>
            <a:r>
              <a:rPr lang="en-US">
                <a:ea typeface="+mn-lt"/>
                <a:cs typeface="+mn-lt"/>
              </a:rPr>
              <a:t>We have identified that Tesla can quickly meet its need for candidates in eastern states, such as </a:t>
            </a:r>
            <a:r>
              <a:rPr lang="en-US" u="sng">
                <a:ea typeface="+mn-lt"/>
                <a:cs typeface="+mn-lt"/>
              </a:rPr>
              <a:t>New York, or Pennsylvania</a:t>
            </a:r>
            <a:r>
              <a:rPr lang="en-US">
                <a:ea typeface="+mn-lt"/>
                <a:cs typeface="+mn-lt"/>
              </a:rPr>
              <a:t> and western states, such as </a:t>
            </a:r>
            <a:r>
              <a:rPr lang="en-US" u="sng">
                <a:ea typeface="+mn-lt"/>
                <a:cs typeface="+mn-lt"/>
              </a:rPr>
              <a:t>California or Texas</a:t>
            </a:r>
            <a:r>
              <a:rPr lang="en-US">
                <a:ea typeface="+mn-lt"/>
                <a:cs typeface="+mn-lt"/>
              </a:rPr>
              <a:t> given its relatively high number of graduates from specialized fields related to Information Technology and Engineering. </a:t>
            </a:r>
            <a:endParaRPr lang="en-US">
              <a:cs typeface="Calibri"/>
            </a:endParaRPr>
          </a:p>
        </p:txBody>
      </p:sp>
    </p:spTree>
    <p:extLst>
      <p:ext uri="{BB962C8B-B14F-4D97-AF65-F5344CB8AC3E}">
        <p14:creationId xmlns:p14="http://schemas.microsoft.com/office/powerpoint/2010/main" val="1851837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A2DC-7069-5C42-5224-84EA981660CB}"/>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9A92B25C-203E-F3DA-D851-7D68FC1EE8EE}"/>
              </a:ext>
            </a:extLst>
          </p:cNvPr>
          <p:cNvSpPr>
            <a:spLocks noGrp="1"/>
          </p:cNvSpPr>
          <p:nvPr>
            <p:ph idx="1"/>
          </p:nvPr>
        </p:nvSpPr>
        <p:spPr/>
        <p:txBody>
          <a:bodyPr vert="horz" lIns="91440" tIns="45720" rIns="91440" bIns="45720" rtlCol="0" anchor="t">
            <a:normAutofit/>
          </a:bodyPr>
          <a:lstStyle/>
          <a:p>
            <a:r>
              <a:rPr lang="en-US">
                <a:ea typeface="+mn-lt"/>
                <a:cs typeface="+mn-lt"/>
              </a:rPr>
              <a:t>Data home. (n.d.). Retrieved from </a:t>
            </a:r>
            <a:r>
              <a:rPr lang="en-US" u="sng">
                <a:ea typeface="+mn-lt"/>
                <a:cs typeface="+mn-lt"/>
                <a:hlinkClick r:id="rId2"/>
              </a:rPr>
              <a:t>https://collegescorecard.ed.gov/data/</a:t>
            </a:r>
            <a:endParaRPr lang="en-US">
              <a:ea typeface="+mn-lt"/>
              <a:cs typeface="+mn-lt"/>
            </a:endParaRPr>
          </a:p>
          <a:p>
            <a:r>
              <a:rPr lang="en-US">
                <a:ea typeface="+mn-lt"/>
                <a:cs typeface="+mn-lt"/>
              </a:rPr>
              <a:t>Gupta, S. (2020, May 26). Tesla SWOT analysis (2022). Retrieved from </a:t>
            </a:r>
            <a:r>
              <a:rPr lang="en-US" u="sng">
                <a:ea typeface="+mn-lt"/>
                <a:cs typeface="+mn-lt"/>
                <a:hlinkClick r:id="rId3"/>
              </a:rPr>
              <a:t>https://bstrategyhub.com/tesla-swot-analysis/</a:t>
            </a:r>
            <a:endParaRPr lang="en-US">
              <a:ea typeface="+mn-lt"/>
              <a:cs typeface="+mn-lt"/>
            </a:endParaRPr>
          </a:p>
          <a:p>
            <a:pPr marL="0" indent="0">
              <a:buNone/>
            </a:pPr>
            <a:endParaRPr lang="en-US">
              <a:cs typeface="Calibri"/>
            </a:endParaRPr>
          </a:p>
        </p:txBody>
      </p:sp>
    </p:spTree>
    <p:extLst>
      <p:ext uri="{BB962C8B-B14F-4D97-AF65-F5344CB8AC3E}">
        <p14:creationId xmlns:p14="http://schemas.microsoft.com/office/powerpoint/2010/main" val="3812586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25F02-F1C5-3842-87F7-238BD41FAD07}"/>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a:t>
            </a:r>
          </a:p>
        </p:txBody>
      </p:sp>
      <p:pic>
        <p:nvPicPr>
          <p:cNvPr id="7" name="Graphic 6" descr="Questions">
            <a:extLst>
              <a:ext uri="{FF2B5EF4-FFF2-40B4-BE49-F238E27FC236}">
                <a16:creationId xmlns:a16="http://schemas.microsoft.com/office/drawing/2014/main" id="{86813348-3985-1ADD-1FE8-143D4F9C90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949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79E1D1D-7359-A40E-D736-44DD651B7F8B}"/>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TESLA Business Understanding (Milestone 3)</a:t>
            </a:r>
            <a:endParaRPr lang="en-US" sz="4000">
              <a:solidFill>
                <a:srgbClr val="FFFFFF"/>
              </a:solidFill>
            </a:endParaRPr>
          </a:p>
        </p:txBody>
      </p:sp>
      <p:sp>
        <p:nvSpPr>
          <p:cNvPr id="3" name="Content Placeholder 2">
            <a:extLst>
              <a:ext uri="{FF2B5EF4-FFF2-40B4-BE49-F238E27FC236}">
                <a16:creationId xmlns:a16="http://schemas.microsoft.com/office/drawing/2014/main" id="{B07A7CDF-2EA9-DA7D-CA36-880619416184}"/>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US" sz="2000">
                <a:ea typeface="+mn-lt"/>
                <a:cs typeface="+mn-lt"/>
              </a:rPr>
              <a:t>Elon Musk had stated that Tesla would manufacture 1,500 Model 3 cars in 2017 and increase output to 5,000 vehicles per week (total of 65,000 cars). By the end of 2017, Tesla had surpassed both Ford and GM to claim the title of most valued American electric vehicle manufacturer. In 2016, Elon Musk revealed the second phase of his grand plan for the organization, outlining how it would carry out its mission to quicken sustainable energy development.</a:t>
            </a:r>
          </a:p>
          <a:p>
            <a:pPr marL="0" indent="0">
              <a:buNone/>
            </a:pPr>
            <a:r>
              <a:rPr lang="en-US" sz="2000">
                <a:ea typeface="+mn-lt"/>
                <a:cs typeface="+mn-lt"/>
              </a:rPr>
              <a:t>With the aim to sell millions of electric vehicles annually by 2030, Tesla, Inc. is a business that seeks to accelerate the global switch to sustainable energy. As Tesla, Inc. develops new technology integrated into its vehicles, all qualified students and new workers should have access to a variety of new jobs. The rise of the global economy will now be supported by Tesla's most recent approach to creating new positions.</a:t>
            </a:r>
            <a:endParaRPr lang="en-US" sz="2000"/>
          </a:p>
        </p:txBody>
      </p:sp>
    </p:spTree>
    <p:extLst>
      <p:ext uri="{BB962C8B-B14F-4D97-AF65-F5344CB8AC3E}">
        <p14:creationId xmlns:p14="http://schemas.microsoft.com/office/powerpoint/2010/main" val="103564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8026241-9844-B0BF-166A-8F669EADB077}"/>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Business Objectives</a:t>
            </a:r>
          </a:p>
        </p:txBody>
      </p:sp>
      <p:sp>
        <p:nvSpPr>
          <p:cNvPr id="3" name="Content Placeholder 2">
            <a:extLst>
              <a:ext uri="{FF2B5EF4-FFF2-40B4-BE49-F238E27FC236}">
                <a16:creationId xmlns:a16="http://schemas.microsoft.com/office/drawing/2014/main" id="{D9E6DEE9-4CA6-6C20-5E90-817DFE80E33A}"/>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200">
                <a:ea typeface="+mn-lt"/>
                <a:cs typeface="+mn-lt"/>
              </a:rPr>
              <a:t>Tesla faces many issues brought by its shortage of batteries. This results in manufacturing delays and the inability to meet increasing demand. </a:t>
            </a:r>
            <a:endParaRPr lang="en-US" sz="2200">
              <a:cs typeface="Calibri" panose="020F0502020204030204"/>
            </a:endParaRPr>
          </a:p>
          <a:p>
            <a:r>
              <a:rPr lang="en-US" sz="2200">
                <a:ea typeface="+mn-lt"/>
                <a:cs typeface="+mn-lt"/>
              </a:rPr>
              <a:t>Battery shortage presents an opportunity for Tesla to consider bringing battery production technology in-house. </a:t>
            </a:r>
            <a:endParaRPr lang="en-US" sz="2200"/>
          </a:p>
          <a:p>
            <a:r>
              <a:rPr lang="en-US" sz="2200">
                <a:ea typeface="+mn-lt"/>
                <a:cs typeface="+mn-lt"/>
              </a:rPr>
              <a:t>By analyzing data from the U.S. Department of Education, we will be able to show that there is a pool of qualified candidates across the nation, thus assuring that Tesla could bring battery production to the U.S. </a:t>
            </a:r>
            <a:endParaRPr lang="en-US" sz="2200">
              <a:cs typeface="Calibri"/>
            </a:endParaRPr>
          </a:p>
        </p:txBody>
      </p:sp>
    </p:spTree>
    <p:extLst>
      <p:ext uri="{BB962C8B-B14F-4D97-AF65-F5344CB8AC3E}">
        <p14:creationId xmlns:p14="http://schemas.microsoft.com/office/powerpoint/2010/main" val="130414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199EA0-5CA5-D6AD-0787-1CD0D8E514F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Business Process Model</a:t>
            </a:r>
          </a:p>
        </p:txBody>
      </p:sp>
      <p:pic>
        <p:nvPicPr>
          <p:cNvPr id="4" name="Picture 4" descr="Diagram&#10;&#10;Description automatically generated">
            <a:extLst>
              <a:ext uri="{FF2B5EF4-FFF2-40B4-BE49-F238E27FC236}">
                <a16:creationId xmlns:a16="http://schemas.microsoft.com/office/drawing/2014/main" id="{3440E30F-DE05-0F76-9AE5-F296D9B7D186}"/>
              </a:ext>
            </a:extLst>
          </p:cNvPr>
          <p:cNvPicPr>
            <a:picLocks noGrp="1" noChangeAspect="1"/>
          </p:cNvPicPr>
          <p:nvPr>
            <p:ph idx="1"/>
          </p:nvPr>
        </p:nvPicPr>
        <p:blipFill rotWithShape="1">
          <a:blip r:embed="rId2"/>
          <a:srcRect l="8652" t="2963" r="8819" b="1728"/>
          <a:stretch/>
        </p:blipFill>
        <p:spPr>
          <a:xfrm>
            <a:off x="4148259" y="593211"/>
            <a:ext cx="7891156" cy="5306675"/>
          </a:xfrm>
          <a:prstGeom prst="rect">
            <a:avLst/>
          </a:prstGeom>
        </p:spPr>
      </p:pic>
    </p:spTree>
    <p:extLst>
      <p:ext uri="{BB962C8B-B14F-4D97-AF65-F5344CB8AC3E}">
        <p14:creationId xmlns:p14="http://schemas.microsoft.com/office/powerpoint/2010/main" val="287027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3E07-8182-63D7-61D8-2CFE8737FA29}"/>
              </a:ext>
            </a:extLst>
          </p:cNvPr>
          <p:cNvSpPr>
            <a:spLocks noGrp="1"/>
          </p:cNvSpPr>
          <p:nvPr>
            <p:ph type="title"/>
          </p:nvPr>
        </p:nvSpPr>
        <p:spPr/>
        <p:txBody>
          <a:bodyPr/>
          <a:lstStyle/>
          <a:p>
            <a:r>
              <a:rPr lang="en-US">
                <a:cs typeface="Calibri Light"/>
              </a:rPr>
              <a:t>Data Understanding (Milestone 4)</a:t>
            </a:r>
            <a:endParaRPr lang="en-US"/>
          </a:p>
        </p:txBody>
      </p:sp>
      <p:sp>
        <p:nvSpPr>
          <p:cNvPr id="3" name="Content Placeholder 2">
            <a:extLst>
              <a:ext uri="{FF2B5EF4-FFF2-40B4-BE49-F238E27FC236}">
                <a16:creationId xmlns:a16="http://schemas.microsoft.com/office/drawing/2014/main" id="{C5547D5B-A053-6C25-0BD0-224253083A46}"/>
              </a:ext>
            </a:extLst>
          </p:cNvPr>
          <p:cNvSpPr>
            <a:spLocks noGrp="1"/>
          </p:cNvSpPr>
          <p:nvPr>
            <p:ph idx="1"/>
          </p:nvPr>
        </p:nvSpPr>
        <p:spPr/>
        <p:txBody>
          <a:bodyPr vert="horz" lIns="91440" tIns="45720" rIns="91440" bIns="45720" rtlCol="0" anchor="t">
            <a:normAutofit/>
          </a:bodyPr>
          <a:lstStyle/>
          <a:p>
            <a:r>
              <a:rPr lang="en-US">
                <a:ea typeface="+mn-lt"/>
                <a:cs typeface="+mn-lt"/>
              </a:rPr>
              <a:t>Institution-level data files for 2018-2021 were acquired from U.S. Department of Education </a:t>
            </a:r>
            <a:endParaRPr lang="en-US">
              <a:cs typeface="Calibri"/>
            </a:endParaRPr>
          </a:p>
          <a:p>
            <a:r>
              <a:rPr lang="en-US">
                <a:ea typeface="+mn-lt"/>
                <a:cs typeface="+mn-lt"/>
              </a:rPr>
              <a:t>Of 2990 possible variables 15 were chosen to solve the data analysis goal, and out of those 15 our top 6 variables include: </a:t>
            </a:r>
          </a:p>
          <a:p>
            <a:pPr marL="914400" lvl="1" indent="-457200">
              <a:buAutoNum type="arabicPeriod"/>
            </a:pPr>
            <a:r>
              <a:rPr lang="en-US" sz="2000">
                <a:latin typeface="Calibri Light"/>
                <a:ea typeface="+mn-lt"/>
                <a:cs typeface="+mn-lt"/>
              </a:rPr>
              <a:t>Enrollment of undergraduate certificate/degree-seeking students</a:t>
            </a:r>
            <a:endParaRPr lang="en-US" sz="2000">
              <a:latin typeface="Calibri Light"/>
              <a:cs typeface="Calibri"/>
            </a:endParaRPr>
          </a:p>
          <a:p>
            <a:pPr marL="914400" lvl="1" indent="-457200">
              <a:buAutoNum type="arabicPeriod"/>
            </a:pPr>
            <a:r>
              <a:rPr lang="en-US" sz="2000">
                <a:latin typeface="Calibri Light"/>
                <a:ea typeface="+mn-lt"/>
                <a:cs typeface="+mn-lt"/>
              </a:rPr>
              <a:t>Percentage of degrees awarded in Computer and Information Sciences and Support Services</a:t>
            </a:r>
          </a:p>
          <a:p>
            <a:pPr marL="914400" lvl="1" indent="-457200">
              <a:buAutoNum type="arabicPeriod"/>
            </a:pPr>
            <a:r>
              <a:rPr lang="en-US" sz="2000">
                <a:effectLst/>
                <a:latin typeface="Calibri Light"/>
                <a:cs typeface="Calibri Light"/>
              </a:rPr>
              <a:t>Percentage of degrees awarded in Social Science fields </a:t>
            </a:r>
            <a:endParaRPr lang="en-US" sz="2000">
              <a:latin typeface="Calibri Light"/>
              <a:ea typeface="+mn-lt"/>
              <a:cs typeface="Calibri Light"/>
            </a:endParaRPr>
          </a:p>
          <a:p>
            <a:pPr marL="914400" lvl="1" indent="-457200">
              <a:buAutoNum type="arabicPeriod"/>
            </a:pPr>
            <a:r>
              <a:rPr lang="en-US" sz="2000">
                <a:latin typeface="Calibri Light"/>
                <a:ea typeface="+mn-lt"/>
                <a:cs typeface="+mn-lt"/>
              </a:rPr>
              <a:t>Percentage</a:t>
            </a:r>
            <a:r>
              <a:rPr lang="en-US" sz="2000">
                <a:effectLst/>
                <a:latin typeface="Calibri Light"/>
                <a:cs typeface="Calibri Light"/>
              </a:rPr>
              <a:t> of degrees awarded in Precision Production</a:t>
            </a:r>
            <a:endParaRPr lang="en-US" sz="2000">
              <a:effectLst/>
              <a:latin typeface="Calibri Light"/>
              <a:ea typeface="Calibri Light"/>
              <a:cs typeface="Calibri Light"/>
            </a:endParaRPr>
          </a:p>
          <a:p>
            <a:pPr marL="914400" lvl="1" indent="-457200">
              <a:buAutoNum type="arabicPeriod"/>
            </a:pPr>
            <a:r>
              <a:rPr lang="en-US" sz="2000">
                <a:latin typeface="Calibri Light"/>
                <a:ea typeface="+mn-lt"/>
                <a:cs typeface="Calibri Light"/>
              </a:rPr>
              <a:t>Percentage of degrees awarded in Mathematics and Statistics</a:t>
            </a:r>
          </a:p>
          <a:p>
            <a:pPr marL="914400" lvl="1" indent="-457200">
              <a:buAutoNum type="arabicPeriod"/>
            </a:pPr>
            <a:r>
              <a:rPr lang="en-US" sz="2000">
                <a:latin typeface="Calibri Light"/>
                <a:ea typeface="Calibri Light"/>
                <a:cs typeface="Calibri Light"/>
              </a:rPr>
              <a:t>Percentage of degrees awarded in Mechanic and Repair Technologies/Technicians</a:t>
            </a:r>
            <a:endParaRPr lang="en-US" sz="2000">
              <a:ea typeface="Calibri" panose="020F0502020204030204"/>
              <a:cs typeface="Calibri" panose="020F0502020204030204"/>
            </a:endParaRPr>
          </a:p>
          <a:p>
            <a:pPr marL="914400" lvl="1" indent="-457200">
              <a:buAutoNum type="arabicPeriod"/>
            </a:pPr>
            <a:endParaRPr lang="en-US" sz="2000">
              <a:latin typeface="Calibri Light"/>
              <a:ea typeface="+mn-lt"/>
              <a:cs typeface="Calibri Light"/>
            </a:endParaRPr>
          </a:p>
          <a:p>
            <a:pPr marL="914400" lvl="1" indent="-457200">
              <a:buAutoNum type="arabicPeriod"/>
            </a:pPr>
            <a:endParaRPr lang="en-US" sz="2000">
              <a:latin typeface="Calibri Light"/>
              <a:ea typeface="+mn-lt"/>
              <a:cs typeface="Calibri Light"/>
            </a:endParaRPr>
          </a:p>
        </p:txBody>
      </p:sp>
    </p:spTree>
    <p:extLst>
      <p:ext uri="{BB962C8B-B14F-4D97-AF65-F5344CB8AC3E}">
        <p14:creationId xmlns:p14="http://schemas.microsoft.com/office/powerpoint/2010/main" val="21591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AA345-9ED7-A2AF-6726-A79FA6D1EC4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mj-lt"/>
                <a:cs typeface="+mj-lt"/>
              </a:rPr>
              <a:t>Data Understanding: Top Variables </a:t>
            </a:r>
          </a:p>
        </p:txBody>
      </p:sp>
      <p:sp>
        <p:nvSpPr>
          <p:cNvPr id="10" name="TextBox 9">
            <a:extLst>
              <a:ext uri="{FF2B5EF4-FFF2-40B4-BE49-F238E27FC236}">
                <a16:creationId xmlns:a16="http://schemas.microsoft.com/office/drawing/2014/main" id="{0159ECFD-F19A-DB75-F6D5-115CC06CBFF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444444"/>
              </a:solidFill>
              <a:cs typeface="Arial"/>
            </a:endParaRPr>
          </a:p>
        </p:txBody>
      </p:sp>
      <p:graphicFrame>
        <p:nvGraphicFramePr>
          <p:cNvPr id="30" name="Content Placeholder 8">
            <a:extLst>
              <a:ext uri="{FF2B5EF4-FFF2-40B4-BE49-F238E27FC236}">
                <a16:creationId xmlns:a16="http://schemas.microsoft.com/office/drawing/2014/main" id="{AC451368-1970-5FB0-8506-2F392835B452}"/>
              </a:ext>
            </a:extLst>
          </p:cNvPr>
          <p:cNvGraphicFramePr>
            <a:graphicFrameLocks noGrp="1"/>
          </p:cNvGraphicFramePr>
          <p:nvPr>
            <p:ph idx="1"/>
            <p:extLst>
              <p:ext uri="{D42A27DB-BD31-4B8C-83A1-F6EECF244321}">
                <p14:modId xmlns:p14="http://schemas.microsoft.com/office/powerpoint/2010/main" val="35401805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444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223B48-8CC3-26BB-6ABA-BE8A8A5E6112}"/>
              </a:ext>
            </a:extLst>
          </p:cNvPr>
          <p:cNvSpPr>
            <a:spLocks noGrp="1"/>
          </p:cNvSpPr>
          <p:nvPr>
            <p:ph type="title"/>
          </p:nvPr>
        </p:nvSpPr>
        <p:spPr>
          <a:xfrm>
            <a:off x="371094" y="1161288"/>
            <a:ext cx="3438144" cy="1124712"/>
          </a:xfrm>
        </p:spPr>
        <p:txBody>
          <a:bodyPr vert="horz" lIns="91440" tIns="45720" rIns="91440" bIns="45720" rtlCol="0" anchor="b">
            <a:normAutofit fontScale="90000"/>
          </a:bodyPr>
          <a:lstStyle/>
          <a:p>
            <a:r>
              <a:rPr lang="en-US" sz="2000" b="1" kern="1200">
                <a:solidFill>
                  <a:schemeClr val="accent1"/>
                </a:solidFill>
                <a:latin typeface="+mj-lt"/>
                <a:ea typeface="+mj-ea"/>
                <a:cs typeface="+mj-cs"/>
              </a:rPr>
              <a:t>Data Understanding</a:t>
            </a:r>
            <a:br>
              <a:rPr lang="en-US" sz="2000" b="1">
                <a:solidFill>
                  <a:schemeClr val="accent1"/>
                </a:solidFill>
              </a:rPr>
            </a:br>
            <a:br>
              <a:rPr lang="en-US" sz="2000" b="1"/>
            </a:br>
            <a:r>
              <a:rPr lang="en-US" sz="1800" kern="1200">
                <a:latin typeface="+mj-lt"/>
                <a:ea typeface="+mj-ea"/>
                <a:cs typeface="+mj-cs"/>
              </a:rPr>
              <a:t>Variable Enrollment of Undergraduate Certificate/Degree-Seeking Students</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4D4F0938-F453-3472-1B6D-2A18FC518AC1}"/>
              </a:ext>
            </a:extLst>
          </p:cNvPr>
          <p:cNvSpPr txBox="1"/>
          <p:nvPr/>
        </p:nvSpPr>
        <p:spPr>
          <a:xfrm>
            <a:off x="371094" y="2718054"/>
            <a:ext cx="3438906"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700" b="1"/>
              <a:t>Key Findings:</a:t>
            </a:r>
            <a:endParaRPr lang="en-US"/>
          </a:p>
          <a:p>
            <a:pPr marL="285750" indent="-228600">
              <a:lnSpc>
                <a:spcPct val="90000"/>
              </a:lnSpc>
              <a:spcAft>
                <a:spcPts val="600"/>
              </a:spcAft>
              <a:buFont typeface="Arial" panose="020B0604020202020204" pitchFamily="34" charset="0"/>
              <a:buChar char="•"/>
            </a:pPr>
            <a:r>
              <a:rPr lang="en-US" sz="1700"/>
              <a:t>Attribute Type </a:t>
            </a:r>
            <a:r>
              <a:rPr lang="en-US" sz="1700" b="1"/>
              <a:t>Discrete</a:t>
            </a:r>
            <a:r>
              <a:rPr lang="en-US" sz="1700"/>
              <a:t> as this number reflects whole numbers of total number of enrollees</a:t>
            </a:r>
            <a:endParaRPr lang="en-US" sz="1700">
              <a:ea typeface="Calibri"/>
              <a:cs typeface="Calibri"/>
            </a:endParaRPr>
          </a:p>
          <a:p>
            <a:pPr marL="285750" indent="-228600">
              <a:lnSpc>
                <a:spcPct val="90000"/>
              </a:lnSpc>
              <a:spcAft>
                <a:spcPts val="600"/>
              </a:spcAft>
              <a:buFont typeface="Arial" panose="020B0604020202020204" pitchFamily="34" charset="0"/>
              <a:buChar char="•"/>
            </a:pPr>
            <a:r>
              <a:rPr lang="en-US" sz="1700"/>
              <a:t>Data ranges from 0-109,233 for </a:t>
            </a:r>
            <a:endParaRPr lang="en-US" sz="1700">
              <a:ea typeface="Calibri"/>
              <a:cs typeface="Calibri"/>
            </a:endParaRPr>
          </a:p>
          <a:p>
            <a:pPr marL="285750" indent="-228600">
              <a:lnSpc>
                <a:spcPct val="90000"/>
              </a:lnSpc>
              <a:spcAft>
                <a:spcPts val="600"/>
              </a:spcAft>
              <a:buFont typeface="Arial" panose="020B0604020202020204" pitchFamily="34" charset="0"/>
              <a:buChar char="•"/>
            </a:pPr>
            <a:r>
              <a:rPr lang="en-US" sz="1700">
                <a:ea typeface="+mn-lt"/>
                <a:cs typeface="+mn-lt"/>
              </a:rPr>
              <a:t>Null Value Assessment</a:t>
            </a:r>
          </a:p>
          <a:p>
            <a:pPr marL="742950" lvl="1" indent="-228600">
              <a:lnSpc>
                <a:spcPct val="90000"/>
              </a:lnSpc>
              <a:spcAft>
                <a:spcPts val="600"/>
              </a:spcAft>
              <a:buFont typeface="Arial" panose="020B0604020202020204" pitchFamily="34" charset="0"/>
              <a:buChar char="•"/>
            </a:pPr>
            <a:r>
              <a:rPr lang="en-US" sz="1700"/>
              <a:t>Null values will be ignored </a:t>
            </a:r>
          </a:p>
          <a:p>
            <a:pPr marL="742950" lvl="1" indent="-228600">
              <a:lnSpc>
                <a:spcPct val="90000"/>
              </a:lnSpc>
              <a:spcAft>
                <a:spcPts val="600"/>
              </a:spcAft>
              <a:buFont typeface="Arial" panose="020B0604020202020204" pitchFamily="34" charset="0"/>
              <a:buChar char="•"/>
            </a:pPr>
            <a:r>
              <a:rPr lang="en-US" sz="1700"/>
              <a:t>Rationale - these represent data for institutions that did not report this information</a:t>
            </a:r>
            <a:endParaRPr lang="en-US" sz="1700">
              <a:ea typeface="Calibri"/>
              <a:cs typeface="Calibri"/>
            </a:endParaRPr>
          </a:p>
          <a:p>
            <a:pPr marL="285750"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p:txBody>
      </p:sp>
      <p:pic>
        <p:nvPicPr>
          <p:cNvPr id="4" name="Picture 4" descr="Table&#10;&#10;Description automatically generated">
            <a:extLst>
              <a:ext uri="{FF2B5EF4-FFF2-40B4-BE49-F238E27FC236}">
                <a16:creationId xmlns:a16="http://schemas.microsoft.com/office/drawing/2014/main" id="{3B29A99B-BC6E-B973-9C8B-876E2BCBC624}"/>
              </a:ext>
            </a:extLst>
          </p:cNvPr>
          <p:cNvPicPr>
            <a:picLocks noChangeAspect="1"/>
          </p:cNvPicPr>
          <p:nvPr/>
        </p:nvPicPr>
        <p:blipFill>
          <a:blip r:embed="rId2"/>
          <a:stretch>
            <a:fillRect/>
          </a:stretch>
        </p:blipFill>
        <p:spPr>
          <a:xfrm>
            <a:off x="4898967" y="965765"/>
            <a:ext cx="6921940" cy="5035711"/>
          </a:xfrm>
          <a:prstGeom prst="rect">
            <a:avLst/>
          </a:prstGeom>
        </p:spPr>
      </p:pic>
    </p:spTree>
    <p:extLst>
      <p:ext uri="{BB962C8B-B14F-4D97-AF65-F5344CB8AC3E}">
        <p14:creationId xmlns:p14="http://schemas.microsoft.com/office/powerpoint/2010/main" val="85481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96F613-4D0F-8D40-7493-C8888E7967C0}"/>
              </a:ext>
            </a:extLst>
          </p:cNvPr>
          <p:cNvSpPr>
            <a:spLocks noGrp="1"/>
          </p:cNvSpPr>
          <p:nvPr>
            <p:ph type="title"/>
          </p:nvPr>
        </p:nvSpPr>
        <p:spPr>
          <a:xfrm>
            <a:off x="371094" y="1161288"/>
            <a:ext cx="3438144" cy="1124712"/>
          </a:xfrm>
        </p:spPr>
        <p:txBody>
          <a:bodyPr vert="horz" lIns="91440" tIns="45720" rIns="91440" bIns="45720" rtlCol="0" anchor="b">
            <a:normAutofit fontScale="90000"/>
          </a:bodyPr>
          <a:lstStyle/>
          <a:p>
            <a:r>
              <a:rPr lang="en-US" sz="1800" b="1" kern="1200">
                <a:solidFill>
                  <a:schemeClr val="accent1"/>
                </a:solidFill>
                <a:latin typeface="+mj-lt"/>
                <a:ea typeface="+mj-ea"/>
                <a:cs typeface="+mj-cs"/>
              </a:rPr>
              <a:t>Data Understanding</a:t>
            </a:r>
            <a:r>
              <a:rPr lang="en-US" sz="1800" kern="1200">
                <a:latin typeface="+mj-lt"/>
                <a:ea typeface="+mj-ea"/>
                <a:cs typeface="+mj-cs"/>
              </a:rPr>
              <a:t> </a:t>
            </a:r>
            <a:br>
              <a:rPr lang="en-US" sz="1500">
                <a:ea typeface="Calibri Light"/>
                <a:cs typeface="Calibri Light"/>
              </a:rPr>
            </a:br>
            <a:br>
              <a:rPr lang="en-US" sz="1500"/>
            </a:br>
            <a:r>
              <a:rPr lang="en-US" sz="1500" kern="1200">
                <a:latin typeface="+mj-lt"/>
                <a:ea typeface="+mj-ea"/>
                <a:cs typeface="+mj-cs"/>
              </a:rPr>
              <a:t>Variable Percentage of Degrees Awarded in Computer and Information Sciences and Support Services</a:t>
            </a:r>
          </a:p>
          <a:p>
            <a:endParaRPr lang="en-US" sz="1500" kern="120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3825E73F-D478-F90C-2435-C5381E24863D}"/>
              </a:ext>
            </a:extLst>
          </p:cNvPr>
          <p:cNvSpPr txBox="1"/>
          <p:nvPr/>
        </p:nvSpPr>
        <p:spPr>
          <a:xfrm>
            <a:off x="371094" y="2718054"/>
            <a:ext cx="3438906"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a:lnSpc>
                <a:spcPct val="90000"/>
              </a:lnSpc>
              <a:spcAft>
                <a:spcPts val="600"/>
              </a:spcAft>
            </a:pPr>
            <a:r>
              <a:rPr lang="en-US" sz="1400" b="1"/>
              <a:t>Key Findings:</a:t>
            </a:r>
            <a:endParaRPr lang="en-US"/>
          </a:p>
          <a:p>
            <a:pPr marL="342900" indent="-228600">
              <a:lnSpc>
                <a:spcPct val="90000"/>
              </a:lnSpc>
              <a:spcAft>
                <a:spcPts val="600"/>
              </a:spcAft>
              <a:buFont typeface="Arial" panose="020B0604020202020204" pitchFamily="34" charset="0"/>
              <a:buChar char="•"/>
            </a:pPr>
            <a:r>
              <a:rPr lang="en-US" sz="1400"/>
              <a:t>Attribute Type </a:t>
            </a:r>
            <a:r>
              <a:rPr lang="en-US" sz="1400" b="1"/>
              <a:t>Continuous</a:t>
            </a:r>
            <a:r>
              <a:rPr lang="en-US" sz="1400"/>
              <a:t> as this number reflects decimal percentages of degrees awarded in one field</a:t>
            </a:r>
            <a:endParaRPr lang="en-US" sz="1400">
              <a:ea typeface="Calibri"/>
              <a:cs typeface="Calibri"/>
            </a:endParaRPr>
          </a:p>
          <a:p>
            <a:pPr marL="342900" indent="-228600">
              <a:lnSpc>
                <a:spcPct val="90000"/>
              </a:lnSpc>
              <a:spcAft>
                <a:spcPts val="600"/>
              </a:spcAft>
              <a:buFont typeface="Arial" panose="020B0604020202020204" pitchFamily="34" charset="0"/>
              <a:buChar char="•"/>
            </a:pPr>
            <a:r>
              <a:rPr lang="en-US" sz="1400"/>
              <a:t>Null Value Assessment</a:t>
            </a:r>
          </a:p>
          <a:p>
            <a:pPr marL="800100" lvl="1" indent="-228600">
              <a:lnSpc>
                <a:spcPct val="90000"/>
              </a:lnSpc>
              <a:spcAft>
                <a:spcPts val="600"/>
              </a:spcAft>
              <a:buFont typeface="Arial" panose="020B0604020202020204" pitchFamily="34" charset="0"/>
              <a:buChar char="•"/>
            </a:pPr>
            <a:r>
              <a:rPr lang="en-US" sz="1400"/>
              <a:t> 12,159 missing or 0 values these will be ignored </a:t>
            </a:r>
          </a:p>
          <a:p>
            <a:pPr marL="800100" lvl="1" indent="-228600">
              <a:lnSpc>
                <a:spcPct val="90000"/>
              </a:lnSpc>
              <a:spcAft>
                <a:spcPts val="600"/>
              </a:spcAft>
              <a:buFont typeface="Arial" panose="020B0604020202020204" pitchFamily="34" charset="0"/>
              <a:buChar char="•"/>
            </a:pPr>
            <a:r>
              <a:rPr lang="en-US" sz="1400"/>
              <a:t>Rationale - because some percentages represented in decimal format, such as 0.01, are  rounded to 0 and should be included in the analysis.</a:t>
            </a:r>
            <a:endParaRPr lang="en-US" sz="1400">
              <a:ea typeface="Calibri"/>
              <a:cs typeface="Calibri"/>
            </a:endParaRPr>
          </a:p>
          <a:p>
            <a:pPr marL="800100" lvl="1" indent="-228600">
              <a:lnSpc>
                <a:spcPct val="90000"/>
              </a:lnSpc>
              <a:spcAft>
                <a:spcPts val="600"/>
              </a:spcAft>
              <a:buFont typeface="Arial" panose="020B0604020202020204" pitchFamily="34" charset="0"/>
              <a:buChar char="•"/>
            </a:pPr>
            <a:r>
              <a:rPr lang="en-US" sz="1400"/>
              <a:t>Additionally, 0 may also represent some institutions that do not offer this major as part of their programs</a:t>
            </a:r>
            <a:endParaRPr lang="en-US" sz="1400">
              <a:ea typeface="Calibri"/>
              <a:cs typeface="Calibri"/>
            </a:endParaRP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p:txBody>
      </p:sp>
      <p:pic>
        <p:nvPicPr>
          <p:cNvPr id="4" name="Picture 4" descr="Table&#10;&#10;Description automatically generated">
            <a:extLst>
              <a:ext uri="{FF2B5EF4-FFF2-40B4-BE49-F238E27FC236}">
                <a16:creationId xmlns:a16="http://schemas.microsoft.com/office/drawing/2014/main" id="{4C78A311-2FBA-5D93-076A-7636B5E0D43D}"/>
              </a:ext>
            </a:extLst>
          </p:cNvPr>
          <p:cNvPicPr>
            <a:picLocks noChangeAspect="1"/>
          </p:cNvPicPr>
          <p:nvPr/>
        </p:nvPicPr>
        <p:blipFill>
          <a:blip r:embed="rId2"/>
          <a:stretch>
            <a:fillRect/>
          </a:stretch>
        </p:blipFill>
        <p:spPr>
          <a:xfrm>
            <a:off x="4898967" y="1000374"/>
            <a:ext cx="6921940" cy="4966492"/>
          </a:xfrm>
          <a:prstGeom prst="rect">
            <a:avLst/>
          </a:prstGeom>
        </p:spPr>
      </p:pic>
    </p:spTree>
    <p:extLst>
      <p:ext uri="{BB962C8B-B14F-4D97-AF65-F5344CB8AC3E}">
        <p14:creationId xmlns:p14="http://schemas.microsoft.com/office/powerpoint/2010/main" val="4168651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84A884CECB924DBAFF266BD80468A9" ma:contentTypeVersion="8" ma:contentTypeDescription="Create a new document." ma:contentTypeScope="" ma:versionID="f7a7019891d04b24d209eec8b522f998">
  <xsd:schema xmlns:xsd="http://www.w3.org/2001/XMLSchema" xmlns:xs="http://www.w3.org/2001/XMLSchema" xmlns:p="http://schemas.microsoft.com/office/2006/metadata/properties" xmlns:ns2="973c9ba4-47d2-440e-8f75-def386ac75b6" xmlns:ns3="7cff47b0-cfeb-4a64-99b1-cf30d7854b64" targetNamespace="http://schemas.microsoft.com/office/2006/metadata/properties" ma:root="true" ma:fieldsID="db1ceefc2760bd050d6ea96fcec783eb" ns2:_="" ns3:_="">
    <xsd:import namespace="973c9ba4-47d2-440e-8f75-def386ac75b6"/>
    <xsd:import namespace="7cff47b0-cfeb-4a64-99b1-cf30d7854b6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3c9ba4-47d2-440e-8f75-def386ac75b6"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b7d43be-65ba-49b0-9acd-5bf03a2ce9a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ff47b0-cfeb-4a64-99b1-cf30d7854b6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2c360df-079c-4181-90fe-1134ce417359}" ma:internalName="TaxCatchAll" ma:showField="CatchAllData" ma:web="7cff47b0-cfeb-4a64-99b1-cf30d7854b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7cff47b0-cfeb-4a64-99b1-cf30d7854b64" xsi:nil="true"/>
    <lcf76f155ced4ddcb4097134ff3c332f xmlns="973c9ba4-47d2-440e-8f75-def386ac75b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E23854A-BD65-4098-BBD1-7CA25EB4A20F}">
  <ds:schemaRefs>
    <ds:schemaRef ds:uri="http://schemas.microsoft.com/sharepoint/v3/contenttype/forms"/>
  </ds:schemaRefs>
</ds:datastoreItem>
</file>

<file path=customXml/itemProps2.xml><?xml version="1.0" encoding="utf-8"?>
<ds:datastoreItem xmlns:ds="http://schemas.openxmlformats.org/officeDocument/2006/customXml" ds:itemID="{B3E28F90-6BA4-4434-9983-FAC9866DCEB5}">
  <ds:schemaRefs>
    <ds:schemaRef ds:uri="7cff47b0-cfeb-4a64-99b1-cf30d7854b64"/>
    <ds:schemaRef ds:uri="973c9ba4-47d2-440e-8f75-def386ac75b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FA55A5E-139B-46FF-9889-BFBEDB0860E6}">
  <ds:schemaRefs>
    <ds:schemaRef ds:uri="7cff47b0-cfeb-4a64-99b1-cf30d7854b64"/>
    <ds:schemaRef ds:uri="973c9ba4-47d2-440e-8f75-def386ac75b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1750</Words>
  <Application>Microsoft Macintosh PowerPoint</Application>
  <PresentationFormat>Widescreen</PresentationFormat>
  <Paragraphs>120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Helvetica Neue</vt:lpstr>
      <vt:lpstr>Times New Roman</vt:lpstr>
      <vt:lpstr>Office Theme</vt:lpstr>
      <vt:lpstr>Tesla Inc. </vt:lpstr>
      <vt:lpstr>Table of Contents </vt:lpstr>
      <vt:lpstr>TESLA Business Understanding (Milestone 3)</vt:lpstr>
      <vt:lpstr>Business Objectives</vt:lpstr>
      <vt:lpstr>Business Process Model</vt:lpstr>
      <vt:lpstr>Data Understanding (Milestone 4)</vt:lpstr>
      <vt:lpstr>Data Understanding: Top Variables </vt:lpstr>
      <vt:lpstr>Data Understanding  Variable Enrollment of Undergraduate Certificate/Degree-Seeking Students</vt:lpstr>
      <vt:lpstr>Data Understanding   Variable Percentage of Degrees Awarded in Computer and Information Sciences and Support Services </vt:lpstr>
      <vt:lpstr>Data Understanding: Top Variables </vt:lpstr>
      <vt:lpstr>Data Understanding  “Percentage of degrees awarded professions of Social Science fields”</vt:lpstr>
      <vt:lpstr>Data Understanding  “Percentage of degrees awarded professions of Precision Production”</vt:lpstr>
      <vt:lpstr>Data Understanding: Top Variables </vt:lpstr>
      <vt:lpstr>Data Understanding – Variable Percentage of degrees awarded in Mathematics and Statistics</vt:lpstr>
      <vt:lpstr>Data Understanding – Variable Percentage of degrees awarded in Mechanics and Repair Technology/Technicians</vt:lpstr>
      <vt:lpstr>Enrollment of Undergraduate Certificate/Degree-Seeking Students</vt:lpstr>
      <vt:lpstr>Data Modeling  </vt:lpstr>
      <vt:lpstr>Data Modeling “Percentage of degrees awarded in the professions of Social Science fields”</vt:lpstr>
      <vt:lpstr>Data Modeling “Percentage of degrees awarded in the professions of Precision Production fields”</vt:lpstr>
      <vt:lpstr>Data Modeling  "Percentage of degrees awarded in Mathematics and Statistics"</vt:lpstr>
      <vt:lpstr>Data Modeling  “Percentage of degrees awarded in Mechanic and Repair Technologies/Technicians”</vt:lpstr>
      <vt:lpstr>Progress Report(Milestone 6)</vt:lpstr>
      <vt:lpstr>Conclusion</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Tesla Inc. </dc:title>
  <dc:creator>Munoz, Vanessa T</dc:creator>
  <cp:lastModifiedBy>Munoz, Vanessa T</cp:lastModifiedBy>
  <cp:revision>1</cp:revision>
  <dcterms:created xsi:type="dcterms:W3CDTF">2022-11-29T17:01:23Z</dcterms:created>
  <dcterms:modified xsi:type="dcterms:W3CDTF">2022-12-05T22:01:54Z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0x0101003084A884CECB924DBAFF266BD80468A9</vt:lpwstr>
  </property>
  <property fmtid="{D5CDD505-2E9C-101B-9397-08002B2CF9AE}" pid="3" name="MediaServiceImageTags">
    <vt:lpwstr/>
  </property>
</Properties>
</file>