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9" r:id="rId24"/>
    <p:sldId id="347" r:id="rId25"/>
    <p:sldId id="348" r:id="rId26"/>
    <p:sldId id="351" r:id="rId27"/>
    <p:sldId id="360" r:id="rId28"/>
    <p:sldId id="361" r:id="rId29"/>
    <p:sldId id="352" r:id="rId30"/>
    <p:sldId id="353" r:id="rId31"/>
    <p:sldId id="354" r:id="rId32"/>
    <p:sldId id="355" r:id="rId33"/>
    <p:sldId id="356" r:id="rId34"/>
    <p:sldId id="358" r:id="rId35"/>
    <p:sldId id="35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E5ECE"/>
    <a:srgbClr val="AFB1B5"/>
    <a:srgbClr val="EAEFF7"/>
    <a:srgbClr val="FFCCFF"/>
    <a:srgbClr val="FFFFFF"/>
    <a:srgbClr val="5B9BD5"/>
    <a:srgbClr val="D2DEEF"/>
    <a:srgbClr val="FF505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5902" autoAdjust="0"/>
  </p:normalViewPr>
  <p:slideViewPr>
    <p:cSldViewPr snapToGrid="0">
      <p:cViewPr varScale="1">
        <p:scale>
          <a:sx n="164" d="100"/>
          <a:sy n="164" d="100"/>
        </p:scale>
        <p:origin x="164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1842C-1D93-453F-86AC-70661E80FBC9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8AEE3-F306-45E2-82DD-4A9A2B5F516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spcFirstLastPara="1" wrap="square" lIns="92825" tIns="46400" rIns="92825" bIns="464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5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8BE5-F8D8-40DA-92C3-C3AFF6CC4C0A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http://adidos.cs.nthu.edu.tw/ADiDoS/imgs/NTH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53" y="89806"/>
            <a:ext cx="1167494" cy="115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 userDrawn="1"/>
        </p:nvSpPr>
        <p:spPr>
          <a:xfrm>
            <a:off x="3380584" y="6533018"/>
            <a:ext cx="2467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3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3DCD-14C0-41B3-B9D4-4F8ACD529429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87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596F-68FA-4C6E-9AE7-15A1DF841E1B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9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210577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65024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03E7-3DFB-445E-9024-454DADE4FB8C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6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A316-33AB-48D3-A775-B2C29C422B5C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12C1-3505-4B5B-A681-93437331FCE5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31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BE75-B540-4E64-99C0-957A22601485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9E28-6FA1-45AD-82CD-22CC8422846E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54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14B7-F20F-42BC-96E1-1ACBB1F1A90F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50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739E-16F7-4305-96FE-CAD60E917376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555B-4B4E-4637-9CC2-9BE06DB75631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31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46928"/>
            <a:ext cx="7886700" cy="453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2FDD-EFD4-4A93-85F8-0B9D0C5379FD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725" y="60825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C5AE-66EF-4D6E-87C1-324443DF8A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6470647"/>
            <a:ext cx="9144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 userDrawn="1"/>
        </p:nvSpPr>
        <p:spPr>
          <a:xfrm>
            <a:off x="3380584" y="6533018"/>
            <a:ext cx="238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Vision Circuits and Systems Lab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778340" y="653301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NTHU EE</a:t>
            </a:r>
            <a:endParaRPr lang="zh-TW" altLang="en-US" sz="12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adidos.cs.nthu.edu.tw/ADiDoS/imgs/NTH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79" y="6492779"/>
            <a:ext cx="348063" cy="34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3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docs.google.com/spreadsheets/d/1QTRWhU83an1oRDc4yb0q8PpBxHJda2TXBqY8TwEoYUs/edit?usp=shari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2954968" y="4804140"/>
            <a:ext cx="3227294" cy="98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altLang="en-US" b="1" dirty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林俊曄</a:t>
            </a:r>
            <a:endParaRPr lang="en-US" b="1" i="0" u="none" strike="noStrike" cap="none" dirty="0" smtClean="0">
              <a:solidFill>
                <a:schemeClr val="dk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  <a:sym typeface="Calibri"/>
            </a:endParaRPr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202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2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/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11/17 (</a:t>
            </a:r>
            <a:r>
              <a:rPr lang="zh-TW" alt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四</a:t>
            </a:r>
            <a:r>
              <a:rPr lang="en-US" altLang="zh-TW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sym typeface="Calibri"/>
              </a:rPr>
              <a:t>)</a:t>
            </a:r>
            <a:endParaRPr lang="en-US" b="1" dirty="0">
              <a:solidFill>
                <a:schemeClr val="dk1"/>
              </a:solidFill>
              <a:ea typeface="Kaiti TC" charset="-120"/>
              <a:cs typeface="Kaiti TC" charset="-120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sz="quarter" idx="12"/>
          </p:nvPr>
        </p:nvSpPr>
        <p:spPr>
          <a:xfrm>
            <a:off x="6891358" y="608074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24724" y="2211820"/>
            <a:ext cx="8237385" cy="186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n-US" altLang="zh-TW" sz="4400" dirty="0" smtClean="0">
                <a:solidFill>
                  <a:srgbClr val="7030A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Calibri"/>
              </a:rPr>
              <a:t>HW5</a:t>
            </a:r>
          </a:p>
          <a:p>
            <a:pPr lvl="0" algn="ctr"/>
            <a:r>
              <a:rPr lang="en-US" altLang="zh-TW" sz="4000" dirty="0" smtClean="0">
                <a:solidFill>
                  <a:srgbClr val="7030A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Calibri"/>
              </a:rPr>
              <a:t>Digit classification using </a:t>
            </a:r>
            <a:r>
              <a:rPr lang="en-US" altLang="zh-TW" sz="4000" dirty="0" err="1" smtClean="0">
                <a:solidFill>
                  <a:srgbClr val="7030A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Calibri"/>
              </a:rPr>
              <a:t>Depthwise</a:t>
            </a:r>
            <a:r>
              <a:rPr lang="en-US" altLang="zh-TW" sz="4000" dirty="0" smtClean="0">
                <a:solidFill>
                  <a:srgbClr val="7030A0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  <a:sym typeface="Calibri"/>
              </a:rPr>
              <a:t> Separable Convolutions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210577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Depthwise</a:t>
            </a:r>
            <a:r>
              <a:rPr lang="en-US" altLang="zh-TW" sz="3200" dirty="0" smtClean="0"/>
              <a:t> Convolution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(2/3)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28650" y="4133496"/>
            <a:ext cx="7886700" cy="2174908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 smtClean="0"/>
              <a:t>The DWC applies 2D convolution operation to each input channel individually with corresponding 2D weight to produce the same number of output channels.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 smtClean="0"/>
              <a:t>No channel-wise summation is required.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01125" y="1567443"/>
                <a:ext cx="1022962" cy="27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zh-TW" altLang="en-US" sz="1400" b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25" y="1567443"/>
                <a:ext cx="1022962" cy="276648"/>
              </a:xfrm>
              <a:prstGeom prst="rect">
                <a:avLst/>
              </a:prstGeom>
              <a:blipFill>
                <a:blip r:embed="rId2"/>
                <a:stretch>
                  <a:fillRect r="-1786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143251" y="1551878"/>
                <a:ext cx="1080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4</a:t>
                </a:r>
                <a14:m>
                  <m:oMath xmlns:m="http://schemas.openxmlformats.org/officeDocument/2006/math"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zh-TW" altLang="en-US" sz="14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251" y="1551878"/>
                <a:ext cx="1080360" cy="307777"/>
              </a:xfrm>
              <a:prstGeom prst="rect">
                <a:avLst/>
              </a:prstGeom>
              <a:blipFill>
                <a:blip r:embed="rId3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85" y="1277269"/>
            <a:ext cx="6809822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Pointwise Convolution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(3/3)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11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683092"/>
                <a:ext cx="7886700" cy="150157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sz="2000" dirty="0" smtClean="0"/>
                  <a:t>The Pointwise Convolution (PWC) is actually a </a:t>
                </a:r>
                <a:r>
                  <a:rPr lang="en-US" altLang="zh-TW" sz="2000" dirty="0" smtClean="0"/>
                  <a:t>Standard Convolution </a:t>
                </a:r>
                <a:r>
                  <a:rPr lang="en-US" altLang="zh-TW" sz="2000" dirty="0" smtClean="0"/>
                  <a:t>with kernel size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en-US" altLang="zh-TW" sz="2000" dirty="0" smtClean="0"/>
                  <a:t>.</a:t>
                </a:r>
                <a:endParaRPr lang="en-US" altLang="zh-TW" sz="2000" dirty="0"/>
              </a:p>
              <a:p>
                <a:pPr algn="just"/>
                <a:r>
                  <a:rPr lang="en-US" altLang="zh-TW" sz="2000" dirty="0" smtClean="0"/>
                  <a:t>Input feature map and output feature map have same resolution.</a:t>
                </a:r>
              </a:p>
              <a:p>
                <a:pPr algn="just"/>
                <a:endParaRPr lang="en-US" altLang="zh-TW" sz="2000" dirty="0" smtClean="0"/>
              </a:p>
            </p:txBody>
          </p:sp>
        </mc:Choice>
        <mc:Fallback>
          <p:sp>
            <p:nvSpPr>
              <p:cNvPr id="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683092"/>
                <a:ext cx="7886700" cy="1501577"/>
              </a:xfrm>
              <a:blipFill>
                <a:blip r:embed="rId2"/>
                <a:stretch>
                  <a:fillRect l="-696" t="-3644" r="-8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47797" y="1469571"/>
                <a:ext cx="1080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4</a:t>
                </a:r>
                <a14:m>
                  <m:oMath xmlns:m="http://schemas.openxmlformats.org/officeDocument/2006/math"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zh-TW" altLang="en-US" sz="14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97" y="1469571"/>
                <a:ext cx="1080360" cy="307777"/>
              </a:xfrm>
              <a:prstGeom prst="rect">
                <a:avLst/>
              </a:prstGeom>
              <a:blipFill>
                <a:blip r:embed="rId3"/>
                <a:stretch>
                  <a:fillRect l="-1685" t="-392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26871"/>
            <a:ext cx="7257011" cy="3484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453917" y="1469571"/>
                <a:ext cx="1119501" cy="27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TW" altLang="en-US" sz="14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917" y="1469571"/>
                <a:ext cx="1119501" cy="276648"/>
              </a:xfrm>
              <a:prstGeom prst="rect">
                <a:avLst/>
              </a:prstGeom>
              <a:blipFill>
                <a:blip r:embed="rId5"/>
                <a:stretch>
                  <a:fillRect r="-2732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7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Pooling layer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628650" y="4016728"/>
            <a:ext cx="7886700" cy="216023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Pooling layer is an operation of down-sampling.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We perform pooling on each channel of the input feature maps.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76377" y="1765653"/>
            <a:ext cx="4020809" cy="1776535"/>
            <a:chOff x="551191" y="1598890"/>
            <a:chExt cx="4020809" cy="17765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91" y="1598890"/>
              <a:ext cx="4020809" cy="1495490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1630346" y="3067648"/>
              <a:ext cx="19877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Average Pooling (2D)</a:t>
              </a:r>
              <a:endParaRPr lang="zh-TW" altLang="en-US" sz="1400" b="1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732037" y="1429722"/>
            <a:ext cx="3866441" cy="2167351"/>
            <a:chOff x="4648909" y="1208074"/>
            <a:chExt cx="3866441" cy="216735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909" y="1208074"/>
              <a:ext cx="3866441" cy="1859574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5728065" y="3067648"/>
              <a:ext cx="19877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Average Pooling</a:t>
              </a:r>
              <a:r>
                <a:rPr lang="zh-TW" altLang="en-US" sz="1400" b="1" dirty="0" smtClean="0"/>
                <a:t> </a:t>
              </a:r>
              <a:r>
                <a:rPr lang="en-US" altLang="zh-TW" sz="1400" b="1" dirty="0" smtClean="0"/>
                <a:t>(3D)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17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210577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ReLU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96710" y="3656889"/>
                <a:ext cx="7898652" cy="213469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altLang="zh-TW" sz="2400" dirty="0" smtClean="0"/>
                  <a:t>ReLU is an activation function, and it is often used </a:t>
                </a:r>
                <a:r>
                  <a:rPr lang="en-US" altLang="zh-TW" sz="2400" b="1" dirty="0" smtClean="0"/>
                  <a:t>after</a:t>
                </a:r>
                <a:r>
                  <a:rPr lang="en-US" altLang="zh-TW" sz="2400" dirty="0" smtClean="0"/>
                  <a:t> convolutional layers.</a:t>
                </a:r>
              </a:p>
              <a:p>
                <a:pPr marL="0" indent="0" algn="just">
                  <a:buNone/>
                </a:pPr>
                <a:endParaRPr lang="en-US" altLang="zh-TW" sz="2400" dirty="0" smtClean="0"/>
              </a:p>
              <a:p>
                <a:pPr algn="just"/>
                <a:r>
                  <a:rPr lang="en-US" altLang="zh-TW" sz="2400" dirty="0" smtClean="0"/>
                  <a:t>Its mathematical expression 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TW" altLang="en-US" sz="2400" b="0" dirty="0" smtClean="0"/>
                  <a:t> </a:t>
                </a:r>
                <a:r>
                  <a:rPr lang="en-US" altLang="zh-TW" sz="2400" b="0" dirty="0" smtClean="0"/>
                  <a:t>which introduces non-linearity to th</a:t>
                </a:r>
                <a:r>
                  <a:rPr lang="en-US" altLang="zh-TW" sz="2400" dirty="0" smtClean="0"/>
                  <a:t>e CNN model.</a:t>
                </a:r>
                <a:endParaRPr lang="en-US" altLang="zh-TW" sz="2400" b="0" dirty="0" smtClean="0"/>
              </a:p>
              <a:p>
                <a:pPr algn="just"/>
                <a:endParaRPr lang="zh-TW" altLang="en-US" dirty="0"/>
              </a:p>
            </p:txBody>
          </p:sp>
        </mc:Choice>
        <mc:Fallback xmlns="">
          <p:sp>
            <p:nvSpPr>
              <p:cNvPr id="12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710" y="3656889"/>
                <a:ext cx="7898652" cy="2134690"/>
              </a:xfrm>
              <a:blipFill>
                <a:blip r:embed="rId2"/>
                <a:stretch>
                  <a:fillRect l="-1003" t="-3714" r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211" y="1329102"/>
            <a:ext cx="2608638" cy="17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7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401816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Hardware Design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for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696710" y="3382569"/>
            <a:ext cx="7898652" cy="2477904"/>
          </a:xfrm>
        </p:spPr>
        <p:txBody>
          <a:bodyPr>
            <a:noAutofit/>
          </a:bodyPr>
          <a:lstStyle/>
          <a:p>
            <a:pPr algn="just"/>
            <a:r>
              <a:rPr lang="en-US" altLang="zh-TW" sz="2400" dirty="0" smtClean="0"/>
              <a:t>By merging the calculation of </a:t>
            </a:r>
            <a:r>
              <a:rPr lang="en-US" altLang="zh-TW" sz="2400" dirty="0" smtClean="0"/>
              <a:t>Standard Convolution </a:t>
            </a:r>
            <a:r>
              <a:rPr lang="en-US" altLang="zh-TW" sz="2400" dirty="0" smtClean="0"/>
              <a:t>and pooling, the data movement becomes more efficient.</a:t>
            </a:r>
          </a:p>
          <a:p>
            <a:pPr algn="just"/>
            <a:endParaRPr lang="en-US" altLang="zh-TW" sz="2400" dirty="0" smtClean="0"/>
          </a:p>
          <a:p>
            <a:pPr algn="just"/>
            <a:r>
              <a:rPr lang="en-US" altLang="zh-TW" sz="2400" dirty="0" smtClean="0"/>
              <a:t>To get one-pixel output of pooling, it requires 16 pixels from the input feature map.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Therefore, we offer a way to </a:t>
            </a:r>
            <a:r>
              <a:rPr lang="en-US" altLang="zh-TW" sz="2400" b="1" dirty="0" smtClean="0"/>
              <a:t>access 4x4 pixels in one cycle.</a:t>
            </a:r>
            <a:endParaRPr lang="en-US" altLang="zh-TW" sz="2400" dirty="0" smtClean="0"/>
          </a:p>
          <a:p>
            <a:pPr algn="just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0" y="1288109"/>
            <a:ext cx="7248772" cy="198746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976270" y="442453"/>
            <a:ext cx="199230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b="1" dirty="0" smtClean="0"/>
              <a:t>Here!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We don’t want to save convolution results back to </a:t>
            </a:r>
            <a:r>
              <a:rPr lang="en-US" altLang="zh-TW" sz="1400" b="1" dirty="0" err="1" smtClean="0"/>
              <a:t>sram</a:t>
            </a:r>
            <a:r>
              <a:rPr lang="en-US" altLang="zh-TW" sz="1400" b="1" dirty="0" smtClean="0"/>
              <a:t>.</a:t>
            </a:r>
            <a:r>
              <a:rPr lang="zh-TW" altLang="en-US" sz="1400" b="1" dirty="0" smtClean="0"/>
              <a:t> </a:t>
            </a:r>
            <a:endParaRPr lang="zh-TW" altLang="en-US" sz="1400" b="1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l="7307"/>
          <a:stretch/>
        </p:blipFill>
        <p:spPr>
          <a:xfrm>
            <a:off x="4742054" y="323382"/>
            <a:ext cx="1338126" cy="928039"/>
          </a:xfrm>
          <a:prstGeom prst="rect">
            <a:avLst/>
          </a:prstGeom>
        </p:spPr>
      </p:pic>
      <p:sp>
        <p:nvSpPr>
          <p:cNvPr id="15" name="手繪多邊形 14"/>
          <p:cNvSpPr/>
          <p:nvPr/>
        </p:nvSpPr>
        <p:spPr>
          <a:xfrm>
            <a:off x="6724650" y="1181117"/>
            <a:ext cx="1247255" cy="1112455"/>
          </a:xfrm>
          <a:custGeom>
            <a:avLst/>
            <a:gdLst>
              <a:gd name="connsiteX0" fmla="*/ 1105605 w 1105605"/>
              <a:gd name="connsiteY0" fmla="*/ 0 h 963437"/>
              <a:gd name="connsiteX1" fmla="*/ 915105 w 1105605"/>
              <a:gd name="connsiteY1" fmla="*/ 133350 h 963437"/>
              <a:gd name="connsiteX2" fmla="*/ 286455 w 1105605"/>
              <a:gd name="connsiteY2" fmla="*/ 114300 h 963437"/>
              <a:gd name="connsiteX3" fmla="*/ 19755 w 1105605"/>
              <a:gd name="connsiteY3" fmla="*/ 885825 h 963437"/>
              <a:gd name="connsiteX4" fmla="*/ 19755 w 1105605"/>
              <a:gd name="connsiteY4" fmla="*/ 933450 h 96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5605" h="963437">
                <a:moveTo>
                  <a:pt x="1105605" y="0"/>
                </a:moveTo>
                <a:cubicBezTo>
                  <a:pt x="1078617" y="57150"/>
                  <a:pt x="1051630" y="114300"/>
                  <a:pt x="915105" y="133350"/>
                </a:cubicBezTo>
                <a:cubicBezTo>
                  <a:pt x="778580" y="152400"/>
                  <a:pt x="435680" y="-11112"/>
                  <a:pt x="286455" y="114300"/>
                </a:cubicBezTo>
                <a:cubicBezTo>
                  <a:pt x="137230" y="239712"/>
                  <a:pt x="64205" y="749300"/>
                  <a:pt x="19755" y="885825"/>
                </a:cubicBezTo>
                <a:cubicBezTo>
                  <a:pt x="-24695" y="1022350"/>
                  <a:pt x="19755" y="938212"/>
                  <a:pt x="19755" y="93345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75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258994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Details of feature map SRAM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(1/2)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96709" y="4826578"/>
                <a:ext cx="8050271" cy="192335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altLang="zh-TW" sz="2000" dirty="0" smtClean="0"/>
                  <a:t>SRAM group A and group B both have 4 banks</a:t>
                </a:r>
              </a:p>
              <a:p>
                <a:pPr algn="just"/>
                <a:r>
                  <a:rPr lang="en-US" altLang="zh-TW" sz="2000" dirty="0" smtClean="0"/>
                  <a:t>SRAM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group A has size of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4@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sz="2000" dirty="0" smtClean="0"/>
                  <a:t>; </a:t>
                </a:r>
                <a:r>
                  <a:rPr lang="en-US" altLang="zh-TW" sz="2000" dirty="0" err="1" smtClean="0"/>
                  <a:t>addr</a:t>
                </a:r>
                <a:r>
                  <a:rPr lang="en-US" altLang="zh-TW" sz="2000" dirty="0" smtClean="0"/>
                  <a:t>: 0~35</a:t>
                </a:r>
              </a:p>
              <a:p>
                <a:pPr algn="just"/>
                <a:r>
                  <a:rPr lang="en-US" altLang="zh-TW" sz="2000" dirty="0" smtClean="0"/>
                  <a:t>SRAM group B has size of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4@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 err="1" smtClean="0"/>
                  <a:t>addr</a:t>
                </a:r>
                <a:r>
                  <a:rPr lang="en-US" altLang="zh-TW" sz="2000" dirty="0" smtClean="0"/>
                  <a:t>: 0~17</a:t>
                </a:r>
              </a:p>
            </p:txBody>
          </p:sp>
        </mc:Choice>
        <mc:Fallback xmlns="">
          <p:sp>
            <p:nvSpPr>
              <p:cNvPr id="12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709" y="4826578"/>
                <a:ext cx="8050271" cy="1923357"/>
              </a:xfrm>
              <a:blipFill>
                <a:blip r:embed="rId2"/>
                <a:stretch>
                  <a:fillRect l="-681" t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4" y="1336381"/>
            <a:ext cx="4095749" cy="32369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99" y="1611821"/>
            <a:ext cx="4397551" cy="26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0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258994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Details of feature map SRAM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(2/2)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696709" y="4108568"/>
            <a:ext cx="8050271" cy="2339082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 dirty="0" smtClean="0"/>
              <a:t>SRAM READ:</a:t>
            </a:r>
          </a:p>
          <a:p>
            <a:pPr lvl="1" algn="just"/>
            <a:r>
              <a:rPr lang="en-US" altLang="zh-TW" sz="1800" dirty="0" smtClean="0"/>
              <a:t>Each bank in the SRAM has </a:t>
            </a:r>
            <a:r>
              <a:rPr lang="en-US" altLang="zh-TW" sz="1800" b="1" dirty="0" smtClean="0"/>
              <a:t>different read-related </a:t>
            </a:r>
            <a:r>
              <a:rPr lang="en-US" altLang="zh-TW" sz="1800" dirty="0" smtClean="0"/>
              <a:t>ports</a:t>
            </a:r>
            <a:r>
              <a:rPr lang="zh-TW" altLang="en-US" sz="1800" dirty="0" smtClean="0"/>
              <a:t> </a:t>
            </a:r>
            <a:endParaRPr lang="en-US" altLang="zh-TW" sz="1800" dirty="0" smtClean="0"/>
          </a:p>
          <a:p>
            <a:pPr marL="457200" lvl="1" indent="0" algn="just"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→ </a:t>
            </a:r>
            <a:r>
              <a:rPr lang="en-US" altLang="zh-TW" sz="1800" b="1" dirty="0" smtClean="0"/>
              <a:t>Read four banks </a:t>
            </a:r>
            <a:r>
              <a:rPr lang="en-US" altLang="zh-TW" sz="1800" b="1" dirty="0" err="1" smtClean="0"/>
              <a:t>parallelly</a:t>
            </a:r>
            <a:endParaRPr lang="en-US" altLang="zh-TW" sz="1800" b="1" dirty="0" smtClean="0"/>
          </a:p>
          <a:p>
            <a:pPr lvl="1" algn="just"/>
            <a:endParaRPr lang="en-US" altLang="zh-TW" sz="2000" dirty="0"/>
          </a:p>
          <a:p>
            <a:pPr algn="just"/>
            <a:r>
              <a:rPr lang="en-US" altLang="zh-TW" sz="2000" dirty="0" smtClean="0"/>
              <a:t>SRAM WRITE:</a:t>
            </a:r>
          </a:p>
          <a:p>
            <a:pPr lvl="1" algn="just"/>
            <a:r>
              <a:rPr lang="en-US" altLang="zh-TW" sz="1800" dirty="0" smtClean="0"/>
              <a:t>Each bank in the SRAM shares </a:t>
            </a:r>
            <a:r>
              <a:rPr lang="en-US" altLang="zh-TW" sz="1800" b="1" dirty="0" smtClean="0"/>
              <a:t>the</a:t>
            </a:r>
            <a:r>
              <a:rPr lang="en-US" altLang="zh-TW" sz="1800" dirty="0" smtClean="0"/>
              <a:t> </a:t>
            </a:r>
            <a:r>
              <a:rPr lang="en-US" altLang="zh-TW" sz="1800" b="1" dirty="0" smtClean="0"/>
              <a:t>same write-related ports </a:t>
            </a:r>
          </a:p>
          <a:p>
            <a:pPr marL="457200" lvl="1" indent="0" algn="just">
              <a:buNone/>
            </a:pPr>
            <a:r>
              <a:rPr lang="en-US" altLang="zh-TW" sz="1800" b="1" dirty="0"/>
              <a:t> </a:t>
            </a:r>
            <a:r>
              <a:rPr lang="en-US" altLang="zh-TW" sz="1800" b="1" dirty="0" smtClean="0"/>
              <a:t>   </a:t>
            </a:r>
            <a:r>
              <a:rPr lang="zh-TW" altLang="en-US" sz="1800" dirty="0" smtClean="0"/>
              <a:t>→ </a:t>
            </a:r>
            <a:r>
              <a:rPr lang="en-US" altLang="zh-TW" sz="1800" b="1" dirty="0" smtClean="0"/>
              <a:t>Write one bank at once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48" y="1020683"/>
            <a:ext cx="4176052" cy="30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2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SRAM mapping for each layer (1/2)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0"/>
          <a:stretch/>
        </p:blipFill>
        <p:spPr>
          <a:xfrm>
            <a:off x="1346663" y="733928"/>
            <a:ext cx="2149966" cy="4950853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96709" y="5739704"/>
            <a:ext cx="8050271" cy="595022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 dirty="0" smtClean="0"/>
              <a:t>Please refer to the HW5 document for other </a:t>
            </a:r>
            <a:r>
              <a:rPr lang="en-US" altLang="zh-TW" sz="2000" dirty="0" smtClean="0"/>
              <a:t>layers’ SRAM </a:t>
            </a:r>
            <a:r>
              <a:rPr lang="en-US" altLang="zh-TW" sz="2000" dirty="0" smtClean="0"/>
              <a:t>mapping.</a:t>
            </a:r>
            <a:endParaRPr lang="en-US" altLang="zh-TW" sz="1800" b="1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/>
          <a:stretch/>
        </p:blipFill>
        <p:spPr>
          <a:xfrm>
            <a:off x="5225104" y="352434"/>
            <a:ext cx="2360589" cy="533234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023361" y="2767821"/>
            <a:ext cx="914400" cy="3408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665688" y="3179096"/>
            <a:ext cx="16297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b="1" dirty="0" smtClean="0"/>
              <a:t>After CONV1_dw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487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SRAM mapping for each layer (2/2)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96709" y="4896195"/>
            <a:ext cx="8050271" cy="1330037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 dirty="0" smtClean="0"/>
              <a:t>For the output feature map of CONV3_POOL, whose output channel (i.e. 64) is larger than the SRAM (i.e. 4), we need to partition their feature maps along channel dimensions and store them into different addresses.</a:t>
            </a:r>
            <a:endParaRPr lang="en-US" altLang="zh-TW" sz="1800" b="1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4"/>
          <a:stretch/>
        </p:blipFill>
        <p:spPr>
          <a:xfrm>
            <a:off x="2684487" y="-332509"/>
            <a:ext cx="2968168" cy="52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2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SRAM behavior with 16-bit word mask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6" y="1359481"/>
            <a:ext cx="7542762" cy="1338507"/>
          </a:xfrm>
          <a:prstGeom prst="rect">
            <a:avLst/>
          </a:prstGeom>
        </p:spPr>
      </p:pic>
      <p:sp>
        <p:nvSpPr>
          <p:cNvPr id="11" name="內容版面配置區 5"/>
          <p:cNvSpPr>
            <a:spLocks noGrp="1"/>
          </p:cNvSpPr>
          <p:nvPr>
            <p:ph idx="1"/>
          </p:nvPr>
        </p:nvSpPr>
        <p:spPr>
          <a:xfrm>
            <a:off x="628650" y="3616036"/>
            <a:ext cx="6054783" cy="256092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sram_wordmask</a:t>
            </a:r>
            <a:r>
              <a:rPr lang="en-US" altLang="zh-TW" sz="2400" dirty="0" smtClean="0"/>
              <a:t> signal to select the data you want to overwrite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Be careful that word-mask is </a:t>
            </a:r>
            <a:r>
              <a:rPr lang="en-US" altLang="zh-TW" sz="2400" dirty="0" smtClean="0">
                <a:solidFill>
                  <a:srgbClr val="FF0000"/>
                </a:solidFill>
              </a:rPr>
              <a:t>active low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63"/>
          <a:stretch/>
        </p:blipFill>
        <p:spPr>
          <a:xfrm>
            <a:off x="6780991" y="3231464"/>
            <a:ext cx="1767611" cy="20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Introduction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065"/>
                <a:ext cx="7886700" cy="4007202"/>
              </a:xfrm>
            </p:spPr>
            <p:txBody>
              <a:bodyPr/>
              <a:lstStyle/>
              <a:p>
                <a:r>
                  <a:rPr lang="en-US" altLang="zh-TW" dirty="0" smtClean="0"/>
                  <a:t>Task</a:t>
                </a:r>
              </a:p>
              <a:p>
                <a:pPr lvl="1"/>
                <a:r>
                  <a:rPr lang="en-US" altLang="zh-TW" dirty="0" smtClean="0"/>
                  <a:t>Handwritten Digit Classification </a:t>
                </a:r>
              </a:p>
              <a:p>
                <a:pPr lvl="1"/>
                <a:r>
                  <a:rPr lang="en-US" altLang="zh-TW" dirty="0" smtClean="0"/>
                  <a:t>Dataset: MNIST </a:t>
                </a:r>
              </a:p>
              <a:p>
                <a:pPr lvl="1"/>
                <a:r>
                  <a:rPr lang="en-US" altLang="zh-TW" dirty="0" smtClean="0"/>
                  <a:t>Image size: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=28×28×1</m:t>
                    </m:r>
                  </m:oMath>
                </a14:m>
                <a:endParaRPr lang="en-US" altLang="zh-TW" b="0" dirty="0" smtClean="0"/>
              </a:p>
              <a:p>
                <a:pPr lvl="1"/>
                <a:endParaRPr lang="en-US" altLang="zh-TW" b="0" dirty="0" smtClean="0"/>
              </a:p>
              <a:p>
                <a:r>
                  <a:rPr lang="en-US" altLang="zh-TW" dirty="0" smtClean="0"/>
                  <a:t>Model</a:t>
                </a:r>
              </a:p>
              <a:p>
                <a:pPr lvl="1"/>
                <a:r>
                  <a:rPr lang="en-US" altLang="zh-TW" dirty="0" smtClean="0"/>
                  <a:t>Based on </a:t>
                </a:r>
                <a:r>
                  <a:rPr lang="en-US" altLang="zh-TW" dirty="0" err="1" smtClean="0"/>
                  <a:t>LeNet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Adapted with </a:t>
                </a:r>
                <a:r>
                  <a:rPr lang="en-US" altLang="zh-TW" dirty="0" err="1" smtClean="0"/>
                  <a:t>Depthwise</a:t>
                </a:r>
                <a:r>
                  <a:rPr lang="en-US" altLang="zh-TW" dirty="0" smtClean="0"/>
                  <a:t> Separable Convolutions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065"/>
                <a:ext cx="7886700" cy="4007202"/>
              </a:xfrm>
              <a:blipFill>
                <a:blip r:embed="rId2"/>
                <a:stretch>
                  <a:fillRect l="-1391" t="-27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83280" y="6512168"/>
            <a:ext cx="256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</a:rPr>
              <a:t>EE4292 IC Design Laboratory</a:t>
            </a:r>
            <a:endParaRPr lang="zh-TW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9974" y="6213761"/>
            <a:ext cx="822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>
                <a:solidFill>
                  <a:schemeClr val="bg2">
                    <a:lumMod val="50000"/>
                  </a:schemeClr>
                </a:solidFill>
              </a:rPr>
              <a:t>image ref: https://medium.com/@himanshubeniwal/handwritten-digit-recognition-using-machine-learning-ad30562a9b64</a:t>
            </a:r>
            <a:endParaRPr lang="zh-TW" altLang="en-US" sz="1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27" y="125642"/>
            <a:ext cx="2767511" cy="17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Details of parameter SRAM (1/3)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1" name="內容版面配置區 5"/>
          <p:cNvSpPr>
            <a:spLocks noGrp="1"/>
          </p:cNvSpPr>
          <p:nvPr>
            <p:ph idx="1"/>
          </p:nvPr>
        </p:nvSpPr>
        <p:spPr>
          <a:xfrm>
            <a:off x="628649" y="1298290"/>
            <a:ext cx="8274281" cy="122547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We use other two read-only SRAMs to store weights and biases respectively. </a:t>
            </a:r>
          </a:p>
          <a:p>
            <a:r>
              <a:rPr lang="en-US" altLang="zh-TW" sz="2400" dirty="0" smtClean="0"/>
              <a:t>We use </a:t>
            </a:r>
            <a:r>
              <a:rPr lang="en-US" altLang="zh-TW" sz="2400" b="1" dirty="0" smtClean="0"/>
              <a:t>8 bits </a:t>
            </a:r>
            <a:r>
              <a:rPr lang="en-US" altLang="zh-TW" sz="2400" dirty="0" smtClean="0"/>
              <a:t>to represent the value of model </a:t>
            </a:r>
            <a:r>
              <a:rPr lang="en-US" altLang="zh-TW" sz="2400" dirty="0" smtClean="0"/>
              <a:t>parameters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86514" y="5582373"/>
            <a:ext cx="31711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location of all weights in </a:t>
            </a:r>
            <a:r>
              <a:rPr lang="en-US" altLang="zh-TW" sz="1400" dirty="0" err="1" smtClean="0"/>
              <a:t>sram_weight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449295"/>
            <a:ext cx="8049595" cy="20454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029864" y="5582373"/>
            <a:ext cx="31711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location of all biases in </a:t>
            </a:r>
            <a:r>
              <a:rPr lang="en-US" altLang="zh-TW" sz="1400" dirty="0" err="1" smtClean="0"/>
              <a:t>sram_bias</a:t>
            </a:r>
            <a:endParaRPr lang="zh-TW" altLang="en-US" sz="14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512344" y="3336131"/>
            <a:ext cx="2381" cy="1976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7345204" y="3336131"/>
            <a:ext cx="2381" cy="19764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05232" y="2716135"/>
                <a:ext cx="4004879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𝑎𝑑𝑑𝑟𝑒𝑠𝑠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𝑠𝑡𝑜𝑟𝑒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9 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2" y="2716135"/>
                <a:ext cx="4004879" cy="645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920578" y="2777246"/>
                <a:ext cx="3495124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𝑎𝑑𝑑𝑟𝑒𝑠𝑠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𝑠𝑡𝑜𝑟𝑒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578" y="2777246"/>
                <a:ext cx="3495124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9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Details of parameter SRAM (2/3)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1" name="內容版面配置區 5"/>
          <p:cNvSpPr>
            <a:spLocks noGrp="1"/>
          </p:cNvSpPr>
          <p:nvPr>
            <p:ph idx="1"/>
          </p:nvPr>
        </p:nvSpPr>
        <p:spPr>
          <a:xfrm>
            <a:off x="628650" y="4237734"/>
            <a:ext cx="8162924" cy="193922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For DWC and SC weights, we store </a:t>
            </a:r>
            <a:r>
              <a:rPr lang="en-US" altLang="zh-TW" sz="2400" b="1" dirty="0" smtClean="0"/>
              <a:t>9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/>
              <a:t>weights </a:t>
            </a:r>
            <a:r>
              <a:rPr lang="en-US" altLang="zh-TW" sz="2400" dirty="0" smtClean="0"/>
              <a:t>into </a:t>
            </a:r>
            <a:r>
              <a:rPr lang="en-US" altLang="zh-TW" sz="2400" b="1" dirty="0" smtClean="0"/>
              <a:t>one </a:t>
            </a:r>
            <a:r>
              <a:rPr lang="en-US" altLang="zh-TW" sz="2400" dirty="0" smtClean="0"/>
              <a:t>address. 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48" y="1677302"/>
            <a:ext cx="6688525" cy="181658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67539" y="3435486"/>
            <a:ext cx="60851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An example of mapping DWC weights into SRAM (CONV1_DW)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596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Details of parameter SRAM (3/3)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1" name="內容版面配置區 5"/>
          <p:cNvSpPr>
            <a:spLocks noGrp="1"/>
          </p:cNvSpPr>
          <p:nvPr>
            <p:ph idx="1"/>
          </p:nvPr>
        </p:nvSpPr>
        <p:spPr>
          <a:xfrm>
            <a:off x="514350" y="4909917"/>
            <a:ext cx="8248650" cy="135517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/>
              <a:t>For PWC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weights, because the number of weights cannot be evenly divided by 9, we store </a:t>
            </a:r>
            <a:r>
              <a:rPr lang="en-US" altLang="zh-TW" sz="2400" b="1" dirty="0" smtClean="0"/>
              <a:t>16 weights </a:t>
            </a:r>
            <a:r>
              <a:rPr lang="en-US" altLang="zh-TW" sz="2400" dirty="0" smtClean="0"/>
              <a:t>into </a:t>
            </a:r>
            <a:r>
              <a:rPr lang="en-US" altLang="zh-TW" sz="2400" b="1" dirty="0" smtClean="0"/>
              <a:t>two </a:t>
            </a:r>
            <a:r>
              <a:rPr lang="en-US" altLang="zh-TW" sz="2400" dirty="0" smtClean="0"/>
              <a:t>addresses.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34214" y="4492823"/>
            <a:ext cx="60851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An example of mapping PWC weights into SRAM (CONV2_pw)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002224"/>
            <a:ext cx="9144000" cy="37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4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Q</a:t>
            </a:r>
            <a:r>
              <a:rPr lang="en-US" altLang="zh-TW" sz="3200" dirty="0" smtClean="0"/>
              <a:t>uantization 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514350" y="1210577"/>
                <a:ext cx="8248650" cy="239939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sz="2400" dirty="0" smtClean="0"/>
                  <a:t>We use signed fixed point number </a:t>
                </a:r>
                <a:r>
                  <a:rPr lang="en-US" altLang="zh-TW" sz="2400" b="1" dirty="0" smtClean="0"/>
                  <a:t>(2’s complement), </a:t>
                </a:r>
                <a:r>
                  <a:rPr lang="en-US" altLang="zh-TW" sz="2400" dirty="0" smtClean="0"/>
                  <a:t>which contains one sign bit, integer part and fractional part.</a:t>
                </a:r>
              </a:p>
              <a:p>
                <a:pPr algn="just"/>
                <a:r>
                  <a:rPr lang="en-US" altLang="zh-TW" sz="2400" dirty="0" smtClean="0"/>
                  <a:t>In this assignment, input images and feature maps are represented in </a:t>
                </a:r>
                <a:r>
                  <a:rPr lang="en-US" altLang="zh-TW" sz="2400" b="1" dirty="0" smtClean="0"/>
                  <a:t>12 bits with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TW" sz="2400" b="1" dirty="0" smtClean="0"/>
                  <a:t>.</a:t>
                </a:r>
                <a:r>
                  <a:rPr lang="en-US" altLang="zh-TW" sz="2400" dirty="0" smtClean="0"/>
                  <a:t> For weights and biases, they are all represented in </a:t>
                </a:r>
                <a:r>
                  <a:rPr lang="en-US" altLang="zh-TW" sz="2400" b="1" dirty="0" smtClean="0"/>
                  <a:t>8 bits with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𝒇𝒍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 algn="just"/>
                <a:endParaRPr lang="zh-TW" altLang="en-US" sz="2400" dirty="0"/>
              </a:p>
            </p:txBody>
          </p:sp>
        </mc:Choice>
        <mc:Fallback xmlns="">
          <p:sp>
            <p:nvSpPr>
              <p:cNvPr id="11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350" y="1210577"/>
                <a:ext cx="8248650" cy="2399398"/>
              </a:xfrm>
              <a:blipFill>
                <a:blip r:embed="rId2"/>
                <a:stretch>
                  <a:fillRect l="-960" t="-3308" r="-1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1537524" y="5143014"/>
            <a:ext cx="60851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An example of 12-bit fixed point number with </a:t>
            </a:r>
            <a:r>
              <a:rPr lang="en-US" altLang="zh-TW" sz="1400" dirty="0" err="1" smtClean="0"/>
              <a:t>fl</a:t>
            </a:r>
            <a:r>
              <a:rPr lang="en-US" altLang="zh-TW" sz="1400" dirty="0" smtClean="0"/>
              <a:t>=8</a:t>
            </a:r>
            <a:endParaRPr lang="zh-TW" altLang="en-US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24" y="3889442"/>
            <a:ext cx="6021323" cy="125357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19324" y="5688700"/>
            <a:ext cx="5560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Please refer to the hw5 document for detailed quantization implementation.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4100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9906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Simulation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(1/1)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47783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Simulation commands for each part are as below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(in run_rtl.sh)</a:t>
            </a:r>
            <a:endParaRPr lang="zh-TW" altLang="en-US" sz="24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79040" y="2492103"/>
            <a:ext cx="3799840" cy="35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9906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Simulation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Flag (2/2)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27760"/>
            <a:ext cx="8050530" cy="520445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1. TEST_*: Specify the layer you want to test</a:t>
            </a:r>
          </a:p>
          <a:p>
            <a:pPr marL="0" indent="0">
              <a:buNone/>
            </a:pPr>
            <a:r>
              <a:rPr lang="en-US" altLang="zh-TW" sz="2400" dirty="0" smtClean="0"/>
              <a:t>                     (e.g. TEST_CONV2_DW …)</a:t>
            </a:r>
          </a:p>
          <a:p>
            <a:r>
              <a:rPr lang="en-US" altLang="zh-TW" sz="2400" dirty="0" smtClean="0"/>
              <a:t>2. PAT_L and PAT_U: Specify specific range of patterns</a:t>
            </a:r>
          </a:p>
          <a:p>
            <a:r>
              <a:rPr lang="en-US" altLang="zh-TW" sz="2400" dirty="0" smtClean="0"/>
              <a:t>3. FLAG_VERBOSE: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Show detailed reports or not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4. FLAG_SHOWNUM: Display the digit info or not</a:t>
            </a:r>
          </a:p>
          <a:p>
            <a:r>
              <a:rPr lang="en-US" altLang="zh-TW" sz="2400" dirty="0" smtClean="0"/>
              <a:t>5. FLAG_DUMPWV: Dump </a:t>
            </a:r>
            <a:r>
              <a:rPr lang="en-US" altLang="zh-TW" sz="2400" dirty="0" err="1" smtClean="0"/>
              <a:t>fsdb</a:t>
            </a:r>
            <a:r>
              <a:rPr lang="en-US" altLang="zh-TW" sz="2400" dirty="0" smtClean="0"/>
              <a:t> waveform or not</a:t>
            </a:r>
          </a:p>
          <a:p>
            <a:pPr lvl="1"/>
            <a:endParaRPr lang="zh-TW" altLang="en-US" sz="2000" dirty="0"/>
          </a:p>
        </p:txBody>
      </p:sp>
      <p:pic>
        <p:nvPicPr>
          <p:cNvPr id="6" name="圖片 5" descr="C:\Users\88697\AppData\Local\Microsoft\Windows\INetCache\Content.Word\FLAG_VERBOS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4" y="3088004"/>
            <a:ext cx="7788001" cy="2101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09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Grading Policy (1/5)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1" name="內容版面配置區 5"/>
          <p:cNvSpPr>
            <a:spLocks noGrp="1"/>
          </p:cNvSpPr>
          <p:nvPr>
            <p:ph idx="1"/>
          </p:nvPr>
        </p:nvSpPr>
        <p:spPr>
          <a:xfrm>
            <a:off x="514350" y="1210577"/>
            <a:ext cx="8248650" cy="5047348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/>
              <a:t>1. Functionality Score (5%)</a:t>
            </a:r>
          </a:p>
          <a:p>
            <a:pPr algn="just"/>
            <a:r>
              <a:rPr lang="en-US" altLang="zh-TW" sz="2400" dirty="0" smtClean="0"/>
              <a:t>2. Basic Synthesis Score (6%)</a:t>
            </a:r>
          </a:p>
          <a:p>
            <a:pPr algn="just"/>
            <a:r>
              <a:rPr lang="en-US" altLang="zh-TW" sz="2400" dirty="0" smtClean="0"/>
              <a:t>3. PI Ranking Score (4%)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733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Grading Policy (2/5)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1" name="內容版面配置區 5"/>
          <p:cNvSpPr>
            <a:spLocks noGrp="1"/>
          </p:cNvSpPr>
          <p:nvPr>
            <p:ph idx="1"/>
          </p:nvPr>
        </p:nvSpPr>
        <p:spPr>
          <a:xfrm>
            <a:off x="304799" y="1026554"/>
            <a:ext cx="9353551" cy="5047348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/>
              <a:t>1. Functionality Score (5%)</a:t>
            </a:r>
          </a:p>
          <a:p>
            <a:pPr lvl="1" algn="just"/>
            <a:r>
              <a:rPr lang="en-US" altLang="zh-TW" sz="2000" dirty="0"/>
              <a:t>P</a:t>
            </a:r>
            <a:r>
              <a:rPr lang="en-US" altLang="zh-TW" sz="2000" dirty="0" smtClean="0"/>
              <a:t>art1: </a:t>
            </a:r>
            <a:r>
              <a:rPr lang="en-US" altLang="zh-TW" sz="2000" b="1" dirty="0" smtClean="0"/>
              <a:t>CONV1_dw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(1%)</a:t>
            </a:r>
          </a:p>
          <a:p>
            <a:pPr marL="457200" lvl="1" indent="0" algn="just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  (w/ TEST_CONV1_DW flag)</a:t>
            </a:r>
          </a:p>
          <a:p>
            <a:pPr lvl="1" algn="just"/>
            <a:endParaRPr lang="en-US" altLang="zh-TW" sz="2000" dirty="0"/>
          </a:p>
          <a:p>
            <a:pPr lvl="1" algn="just"/>
            <a:r>
              <a:rPr lang="en-US" altLang="zh-TW" sz="2000" dirty="0"/>
              <a:t>P</a:t>
            </a:r>
            <a:r>
              <a:rPr lang="en-US" altLang="zh-TW" sz="2000" dirty="0" smtClean="0"/>
              <a:t>art2: </a:t>
            </a:r>
            <a:r>
              <a:rPr lang="en-US" altLang="zh-TW" sz="2000" b="1" dirty="0" smtClean="0"/>
              <a:t>CONV1_dw + CONV1_pw (1%)</a:t>
            </a:r>
          </a:p>
          <a:p>
            <a:pPr marL="457200" lvl="1" indent="0" algn="just">
              <a:buNone/>
            </a:pPr>
            <a:r>
              <a:rPr lang="en-US" altLang="zh-TW" sz="2000" dirty="0" smtClean="0"/>
              <a:t>              (w/ TEST_CONV1_PW flag)</a:t>
            </a:r>
            <a:endParaRPr lang="en-US" altLang="zh-TW" sz="2000" dirty="0"/>
          </a:p>
          <a:p>
            <a:pPr lvl="1" algn="just"/>
            <a:endParaRPr lang="en-US" altLang="zh-TW" sz="2000" dirty="0" smtClean="0"/>
          </a:p>
          <a:p>
            <a:pPr lvl="1" algn="just"/>
            <a:r>
              <a:rPr lang="en-US" altLang="zh-TW" sz="2000" dirty="0"/>
              <a:t>P</a:t>
            </a:r>
            <a:r>
              <a:rPr lang="en-US" altLang="zh-TW" sz="2000" dirty="0" smtClean="0"/>
              <a:t>art3: </a:t>
            </a:r>
            <a:r>
              <a:rPr lang="en-US" altLang="zh-TW" sz="2000" b="1" dirty="0" smtClean="0"/>
              <a:t>CONV1_dw + CONV1_pw + CONV2_dw + CONV2_pw (1%)</a:t>
            </a:r>
          </a:p>
          <a:p>
            <a:pPr marL="457200" lvl="1" indent="0" algn="just">
              <a:buNone/>
            </a:pPr>
            <a:r>
              <a:rPr lang="en-US" altLang="zh-TW" sz="2000" dirty="0" smtClean="0"/>
              <a:t>              </a:t>
            </a:r>
            <a:r>
              <a:rPr lang="en-US" altLang="zh-TW" sz="2000" dirty="0"/>
              <a:t>(w/ </a:t>
            </a:r>
            <a:r>
              <a:rPr lang="en-US" altLang="zh-TW" sz="2000" dirty="0" smtClean="0"/>
              <a:t>TEST_CONV2_PW flag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1" algn="just"/>
            <a:endParaRPr lang="en-US" altLang="zh-TW" sz="2000" dirty="0" smtClean="0"/>
          </a:p>
          <a:p>
            <a:pPr lvl="1" algn="just"/>
            <a:r>
              <a:rPr lang="en-US" altLang="zh-TW" sz="2000" dirty="0"/>
              <a:t>P</a:t>
            </a:r>
            <a:r>
              <a:rPr lang="en-US" altLang="zh-TW" sz="2000" dirty="0" smtClean="0"/>
              <a:t>art4: </a:t>
            </a:r>
            <a:r>
              <a:rPr lang="en-US" altLang="zh-TW" sz="2000" b="1" dirty="0" smtClean="0"/>
              <a:t>CONV1_dw + CONV1_pw + CONV2_dw + CONV2_pw +</a:t>
            </a:r>
          </a:p>
          <a:p>
            <a:pPr marL="457200" lvl="1" indent="0" algn="just">
              <a:buNone/>
            </a:pPr>
            <a:r>
              <a:rPr lang="en-US" altLang="zh-TW" sz="2000" b="1" dirty="0"/>
              <a:t> </a:t>
            </a:r>
            <a:r>
              <a:rPr lang="en-US" altLang="zh-TW" sz="2000" b="1" dirty="0" smtClean="0"/>
              <a:t>             CONV3 + POOL (2%)</a:t>
            </a:r>
          </a:p>
          <a:p>
            <a:pPr marL="457200" lvl="1" indent="0" algn="just">
              <a:buNone/>
            </a:pPr>
            <a:r>
              <a:rPr lang="en-US" altLang="zh-TW" sz="2000" dirty="0" smtClean="0"/>
              <a:t>              </a:t>
            </a:r>
            <a:r>
              <a:rPr lang="en-US" altLang="zh-TW" sz="2000" dirty="0"/>
              <a:t>(w/ </a:t>
            </a:r>
            <a:r>
              <a:rPr lang="en-US" altLang="zh-TW" sz="2000" dirty="0" smtClean="0"/>
              <a:t>TEST_CONV3_POOL </a:t>
            </a:r>
            <a:r>
              <a:rPr lang="en-US" altLang="zh-TW" sz="2000" dirty="0"/>
              <a:t>flag)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0165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Grading Policy (3/5)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205739" y="1026553"/>
                <a:ext cx="9353551" cy="321740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sz="2400" dirty="0" smtClean="0"/>
                  <a:t>2. </a:t>
                </a:r>
                <a:r>
                  <a:rPr lang="en-US" altLang="zh-TW" sz="2400" dirty="0"/>
                  <a:t>Basic Synthesis Score (6</a:t>
                </a:r>
                <a:r>
                  <a:rPr lang="en-US" altLang="zh-TW" sz="2400" dirty="0" smtClean="0"/>
                  <a:t>%)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(only for those who pass part4)</a:t>
                </a:r>
              </a:p>
              <a:p>
                <a:pPr algn="just"/>
                <a:endParaRPr lang="en-US" altLang="zh-TW" sz="3200" b="1" i="1" dirty="0" smtClean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𝑷𝑰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TW" sz="3200" b="1" dirty="0" smtClean="0"/>
              </a:p>
              <a:p>
                <a:pPr lvl="1" algn="just"/>
                <a:endParaRPr lang="en-US" altLang="zh-TW" sz="3200" b="1" dirty="0"/>
              </a:p>
              <a:p>
                <a:pPr algn="just"/>
                <a:endParaRPr lang="en-US" altLang="zh-TW" sz="2400" dirty="0" smtClean="0"/>
              </a:p>
              <a:p>
                <a:pPr algn="just"/>
                <a:endParaRPr lang="en-US" altLang="zh-TW" sz="2400" dirty="0"/>
              </a:p>
            </p:txBody>
          </p:sp>
        </mc:Choice>
        <mc:Fallback xmlns="">
          <p:sp>
            <p:nvSpPr>
              <p:cNvPr id="11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39" y="1026553"/>
                <a:ext cx="9353551" cy="3217406"/>
              </a:xfrm>
              <a:blipFill>
                <a:blip r:embed="rId2"/>
                <a:stretch>
                  <a:fillRect l="-913" t="-2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31654"/>
                  </p:ext>
                </p:extLst>
              </p:nvPr>
            </p:nvGraphicFramePr>
            <p:xfrm>
              <a:off x="1386841" y="4810698"/>
              <a:ext cx="6095999" cy="15381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3264">
                      <a:extLst>
                        <a:ext uri="{9D8B030D-6E8A-4147-A177-3AD203B41FA5}">
                          <a16:colId xmlns:a16="http://schemas.microsoft.com/office/drawing/2014/main" val="3011687276"/>
                        </a:ext>
                      </a:extLst>
                    </a:gridCol>
                    <a:gridCol w="2629646">
                      <a:extLst>
                        <a:ext uri="{9D8B030D-6E8A-4147-A177-3AD203B41FA5}">
                          <a16:colId xmlns:a16="http://schemas.microsoft.com/office/drawing/2014/main" val="151088256"/>
                        </a:ext>
                      </a:extLst>
                    </a:gridCol>
                    <a:gridCol w="2263089">
                      <a:extLst>
                        <a:ext uri="{9D8B030D-6E8A-4147-A177-3AD203B41FA5}">
                          <a16:colId xmlns:a16="http://schemas.microsoft.com/office/drawing/2014/main" val="1366227365"/>
                        </a:ext>
                      </a:extLst>
                    </a:gridCol>
                  </a:tblGrid>
                  <a:tr h="382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b="1" dirty="0" smtClean="0"/>
                            <a:t>PI</a:t>
                          </a:r>
                          <a:r>
                            <a:rPr lang="zh-TW" altLang="en-US" sz="1500" b="1" dirty="0" smtClean="0"/>
                            <a:t> </a:t>
                          </a:r>
                          <a:r>
                            <a:rPr lang="en-US" altLang="zh-TW" sz="1500" b="1" dirty="0" smtClean="0"/>
                            <a:t>Grade</a:t>
                          </a:r>
                          <a:endParaRPr lang="zh-TW" altLang="en-US" sz="1500" b="1" dirty="0"/>
                        </a:p>
                      </a:txBody>
                      <a:tcPr marL="76499" marR="76499" marT="38249" marB="38249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b="1" dirty="0" smtClean="0"/>
                            <a:t>Synthesis PI </a:t>
                          </a:r>
                          <a:endParaRPr lang="zh-TW" altLang="en-US" sz="1500" b="1" dirty="0"/>
                        </a:p>
                      </a:txBody>
                      <a:tcPr marL="76499" marR="76499" marT="38249" marB="38249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b="1" dirty="0" smtClean="0"/>
                            <a:t>Basic Synthesis</a:t>
                          </a:r>
                          <a:r>
                            <a:rPr lang="en-US" altLang="zh-TW" sz="1500" b="1" baseline="0" dirty="0" smtClean="0"/>
                            <a:t> Score</a:t>
                          </a:r>
                          <a:endParaRPr lang="zh-TW" altLang="en-US" sz="1500" b="1" dirty="0"/>
                        </a:p>
                      </a:txBody>
                      <a:tcPr marL="76499" marR="76499" marT="38249" marB="38249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793373"/>
                      </a:ext>
                    </a:extLst>
                  </a:tr>
                  <a:tr h="3906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A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𝑃𝐼</m:t>
                                </m:r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≤2.5×</m:t>
                                </m:r>
                                <m:sSup>
                                  <m:sSupPr>
                                    <m:ctrlP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6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extLst>
                      <a:ext uri="{0D108BD9-81ED-4DB2-BD59-A6C34878D82A}">
                        <a16:rowId xmlns:a16="http://schemas.microsoft.com/office/drawing/2014/main" val="2001016707"/>
                      </a:ext>
                    </a:extLst>
                  </a:tr>
                  <a:tr h="382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B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2.5×</m:t>
                                </m:r>
                                <m:sSup>
                                  <m:sSupPr>
                                    <m:ctrlP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𝑃𝐼</m:t>
                                </m:r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≤5.0×</m:t>
                                </m:r>
                                <m:sSup>
                                  <m:sSupPr>
                                    <m:ctrlP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4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extLst>
                      <a:ext uri="{0D108BD9-81ED-4DB2-BD59-A6C34878D82A}">
                        <a16:rowId xmlns:a16="http://schemas.microsoft.com/office/drawing/2014/main" val="921637494"/>
                      </a:ext>
                    </a:extLst>
                  </a:tr>
                  <a:tr h="382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C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𝑃𝐼</m:t>
                                </m:r>
                                <m:r>
                                  <a:rPr lang="en-US" altLang="zh-TW" sz="1500" b="0" i="1" smtClean="0">
                                    <a:latin typeface="Cambria Math" panose="02040503050406030204" pitchFamily="18" charset="0"/>
                                  </a:rPr>
                                  <m:t>&gt;5.0×</m:t>
                                </m:r>
                                <m:sSup>
                                  <m:sSupPr>
                                    <m:ctrlP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15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2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extLst>
                      <a:ext uri="{0D108BD9-81ED-4DB2-BD59-A6C34878D82A}">
                        <a16:rowId xmlns:a16="http://schemas.microsoft.com/office/drawing/2014/main" val="3738811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31654"/>
                  </p:ext>
                </p:extLst>
              </p:nvPr>
            </p:nvGraphicFramePr>
            <p:xfrm>
              <a:off x="1386841" y="4810698"/>
              <a:ext cx="6095999" cy="15381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3264">
                      <a:extLst>
                        <a:ext uri="{9D8B030D-6E8A-4147-A177-3AD203B41FA5}">
                          <a16:colId xmlns:a16="http://schemas.microsoft.com/office/drawing/2014/main" val="3011687276"/>
                        </a:ext>
                      </a:extLst>
                    </a:gridCol>
                    <a:gridCol w="2629646">
                      <a:extLst>
                        <a:ext uri="{9D8B030D-6E8A-4147-A177-3AD203B41FA5}">
                          <a16:colId xmlns:a16="http://schemas.microsoft.com/office/drawing/2014/main" val="151088256"/>
                        </a:ext>
                      </a:extLst>
                    </a:gridCol>
                    <a:gridCol w="2263089">
                      <a:extLst>
                        <a:ext uri="{9D8B030D-6E8A-4147-A177-3AD203B41FA5}">
                          <a16:colId xmlns:a16="http://schemas.microsoft.com/office/drawing/2014/main" val="1366227365"/>
                        </a:ext>
                      </a:extLst>
                    </a:gridCol>
                  </a:tblGrid>
                  <a:tr h="382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b="1" dirty="0" smtClean="0"/>
                            <a:t>PI</a:t>
                          </a:r>
                          <a:r>
                            <a:rPr lang="zh-TW" altLang="en-US" sz="1500" b="1" dirty="0" smtClean="0"/>
                            <a:t> </a:t>
                          </a:r>
                          <a:r>
                            <a:rPr lang="en-US" altLang="zh-TW" sz="1500" b="1" dirty="0" smtClean="0"/>
                            <a:t>Grade</a:t>
                          </a:r>
                          <a:endParaRPr lang="zh-TW" altLang="en-US" sz="1500" b="1" dirty="0"/>
                        </a:p>
                      </a:txBody>
                      <a:tcPr marL="76499" marR="76499" marT="38249" marB="38249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b="1" dirty="0" smtClean="0"/>
                            <a:t>Synthesis PI </a:t>
                          </a:r>
                          <a:endParaRPr lang="zh-TW" altLang="en-US" sz="1500" b="1" dirty="0"/>
                        </a:p>
                      </a:txBody>
                      <a:tcPr marL="76499" marR="76499" marT="38249" marB="38249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b="1" dirty="0" smtClean="0"/>
                            <a:t>Basic Synthesis</a:t>
                          </a:r>
                          <a:r>
                            <a:rPr lang="en-US" altLang="zh-TW" sz="1500" b="1" baseline="0" dirty="0" smtClean="0"/>
                            <a:t> Score</a:t>
                          </a:r>
                          <a:endParaRPr lang="zh-TW" altLang="en-US" sz="1500" b="1" dirty="0"/>
                        </a:p>
                      </a:txBody>
                      <a:tcPr marL="76499" marR="76499" marT="38249" marB="38249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793373"/>
                      </a:ext>
                    </a:extLst>
                  </a:tr>
                  <a:tr h="3906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A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499" marR="76499" marT="38249" marB="38249" anchor="ctr">
                        <a:blipFill>
                          <a:blip r:embed="rId3"/>
                          <a:stretch>
                            <a:fillRect l="-46172" t="-100000" r="-86775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6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extLst>
                      <a:ext uri="{0D108BD9-81ED-4DB2-BD59-A6C34878D82A}">
                        <a16:rowId xmlns:a16="http://schemas.microsoft.com/office/drawing/2014/main" val="2001016707"/>
                      </a:ext>
                    </a:extLst>
                  </a:tr>
                  <a:tr h="382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B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499" marR="76499" marT="38249" marB="38249" anchor="ctr">
                        <a:blipFill>
                          <a:blip r:embed="rId3"/>
                          <a:stretch>
                            <a:fillRect l="-46172" t="-203175" r="-86775" b="-10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4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extLst>
                      <a:ext uri="{0D108BD9-81ED-4DB2-BD59-A6C34878D82A}">
                        <a16:rowId xmlns:a16="http://schemas.microsoft.com/office/drawing/2014/main" val="921637494"/>
                      </a:ext>
                    </a:extLst>
                  </a:tr>
                  <a:tr h="382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C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499" marR="76499" marT="38249" marB="38249" anchor="ctr">
                        <a:blipFill>
                          <a:blip r:embed="rId3"/>
                          <a:stretch>
                            <a:fillRect l="-46172" t="-303175" r="-86775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500" dirty="0" smtClean="0"/>
                            <a:t>2</a:t>
                          </a:r>
                          <a:endParaRPr lang="zh-TW" altLang="en-US" sz="1500" dirty="0"/>
                        </a:p>
                      </a:txBody>
                      <a:tcPr marL="76499" marR="76499" marT="38249" marB="38249" anchor="ctr"/>
                    </a:tc>
                    <a:extLst>
                      <a:ext uri="{0D108BD9-81ED-4DB2-BD59-A6C34878D82A}">
                        <a16:rowId xmlns:a16="http://schemas.microsoft.com/office/drawing/2014/main" val="373881179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59" y="2635256"/>
            <a:ext cx="8253115" cy="20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3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Grading Policy (4/5)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3700132"/>
            <a:ext cx="8043109" cy="803287"/>
          </a:xfrm>
        </p:spPr>
      </p:pic>
      <p:sp>
        <p:nvSpPr>
          <p:cNvPr id="9" name="內容版面配置區 5"/>
          <p:cNvSpPr txBox="1">
            <a:spLocks/>
          </p:cNvSpPr>
          <p:nvPr/>
        </p:nvSpPr>
        <p:spPr>
          <a:xfrm>
            <a:off x="222885" y="1026553"/>
            <a:ext cx="8662036" cy="251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2600" dirty="0" smtClean="0"/>
              <a:t>3. PI Ranking Score (4%) </a:t>
            </a:r>
          </a:p>
          <a:p>
            <a:pPr marL="0" indent="0" algn="just">
              <a:buNone/>
            </a:pPr>
            <a:r>
              <a:rPr lang="en-US" altLang="zh-TW" sz="2600" dirty="0"/>
              <a:t> </a:t>
            </a:r>
            <a:r>
              <a:rPr lang="en-US" altLang="zh-TW" sz="2600" dirty="0" smtClean="0"/>
              <a:t>     </a:t>
            </a:r>
            <a:r>
              <a:rPr lang="en-US" altLang="zh-TW" sz="2000" dirty="0" smtClean="0"/>
              <a:t>(Only for those who achieve </a:t>
            </a:r>
            <a:r>
              <a:rPr lang="en-US" altLang="zh-TW" sz="2000" b="1" dirty="0" smtClean="0"/>
              <a:t>PI Grade A </a:t>
            </a:r>
            <a:r>
              <a:rPr lang="en-US" altLang="zh-TW" sz="2000" dirty="0" smtClean="0"/>
              <a:t>and submit </a:t>
            </a:r>
            <a:r>
              <a:rPr lang="en-US" altLang="zh-TW" sz="2000" b="1" dirty="0" smtClean="0"/>
              <a:t>before deadline</a:t>
            </a:r>
            <a:r>
              <a:rPr lang="en-US" altLang="zh-TW" sz="2000" dirty="0" smtClean="0"/>
              <a:t>)</a:t>
            </a:r>
          </a:p>
          <a:p>
            <a:pPr marL="0" indent="0" algn="just">
              <a:buNone/>
            </a:pPr>
            <a:endParaRPr lang="en-US" altLang="zh-TW" sz="2600" dirty="0"/>
          </a:p>
          <a:p>
            <a:pPr lvl="1" algn="just"/>
            <a:r>
              <a:rPr lang="en-US" altLang="zh-TW" sz="2600" dirty="0" smtClean="0"/>
              <a:t>The PI ranking score is decided by your relative rank in the class!</a:t>
            </a:r>
          </a:p>
          <a:p>
            <a:pPr algn="just"/>
            <a:endParaRPr lang="en-US" altLang="zh-TW" sz="2900" dirty="0" smtClean="0"/>
          </a:p>
          <a:p>
            <a:pPr marL="0" indent="0" algn="just">
              <a:buNone/>
            </a:pPr>
            <a:endParaRPr lang="en-US" altLang="zh-TW" sz="2400" dirty="0" smtClean="0"/>
          </a:p>
          <a:p>
            <a:pPr algn="just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77566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4508615" cy="121057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Model Architecture 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0" y="1712422"/>
            <a:ext cx="8867540" cy="1554480"/>
          </a:xfrm>
          <a:prstGeom prst="rect">
            <a:avLst/>
          </a:prstGeom>
        </p:spPr>
      </p:pic>
      <p:sp>
        <p:nvSpPr>
          <p:cNvPr id="14" name="內容版面配置區 5"/>
          <p:cNvSpPr>
            <a:spLocks noGrp="1"/>
          </p:cNvSpPr>
          <p:nvPr>
            <p:ph idx="1"/>
          </p:nvPr>
        </p:nvSpPr>
        <p:spPr>
          <a:xfrm>
            <a:off x="497205" y="3663890"/>
            <a:ext cx="8149590" cy="197903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Only focus on convolution layers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 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(CONV1_dw, CONV1_pw, CONV2_dw, CONV2_pw, CONV3_POOL)</a:t>
            </a:r>
          </a:p>
          <a:p>
            <a:endParaRPr lang="en-US" altLang="zh-TW" sz="2000" dirty="0" smtClean="0"/>
          </a:p>
          <a:p>
            <a:r>
              <a:rPr lang="en-US" altLang="zh-TW" sz="2400" dirty="0" smtClean="0"/>
              <a:t>Other layers are provided in </a:t>
            </a:r>
            <a:r>
              <a:rPr lang="en-US" altLang="zh-TW" sz="2400" dirty="0" err="1" smtClean="0"/>
              <a:t>testbench</a:t>
            </a:r>
            <a:endParaRPr lang="en-US" altLang="zh-TW" sz="2400" dirty="0"/>
          </a:p>
        </p:txBody>
      </p:sp>
      <p:sp>
        <p:nvSpPr>
          <p:cNvPr id="23" name="矩形 22"/>
          <p:cNvSpPr/>
          <p:nvPr/>
        </p:nvSpPr>
        <p:spPr>
          <a:xfrm>
            <a:off x="1072342" y="1637607"/>
            <a:ext cx="5386647" cy="16538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6143105" y="632977"/>
            <a:ext cx="2602315" cy="523221"/>
            <a:chOff x="6334298" y="632977"/>
            <a:chExt cx="2602315" cy="523221"/>
          </a:xfrm>
        </p:grpSpPr>
        <p:sp>
          <p:nvSpPr>
            <p:cNvPr id="24" name="矩形 23"/>
            <p:cNvSpPr/>
            <p:nvPr/>
          </p:nvSpPr>
          <p:spPr>
            <a:xfrm>
              <a:off x="6517178" y="632977"/>
              <a:ext cx="2261062" cy="52322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6334298" y="632978"/>
                  <a:ext cx="260231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/>
                    <a:t>   notation: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14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h𝑎𝑛𝑛𝑒𝑙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@(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298" y="632978"/>
                  <a:ext cx="2602315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46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5832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Bonus &amp; PI Score Board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(5/5)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38101"/>
            <a:ext cx="7886700" cy="254235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Only for those who submit the homework before the deadline</a:t>
            </a:r>
          </a:p>
          <a:p>
            <a:pPr lvl="1"/>
            <a:r>
              <a:rPr lang="en-US" altLang="zh-TW" b="1" dirty="0" smtClean="0"/>
              <a:t>3% </a:t>
            </a:r>
            <a:r>
              <a:rPr lang="en-US" altLang="zh-TW" dirty="0" smtClean="0"/>
              <a:t>bonus score for the </a:t>
            </a:r>
            <a:r>
              <a:rPr lang="en-US" altLang="zh-TW" b="1" dirty="0" smtClean="0"/>
              <a:t>best work</a:t>
            </a:r>
          </a:p>
          <a:p>
            <a:pPr lvl="1"/>
            <a:r>
              <a:rPr lang="en-US" altLang="zh-TW" b="1" dirty="0" smtClean="0"/>
              <a:t>1%</a:t>
            </a:r>
            <a:r>
              <a:rPr lang="en-US" altLang="zh-TW" dirty="0" smtClean="0"/>
              <a:t> bonus score for the </a:t>
            </a:r>
            <a:r>
              <a:rPr lang="en-US" altLang="zh-TW" b="1" dirty="0" smtClean="0"/>
              <a:t>second-best work</a:t>
            </a:r>
          </a:p>
          <a:p>
            <a:pPr lvl="1"/>
            <a:endParaRPr lang="en-US" altLang="zh-TW" b="1" dirty="0" smtClean="0"/>
          </a:p>
          <a:p>
            <a:r>
              <a:rPr lang="en-US" altLang="zh-TW" sz="2400" dirty="0" smtClean="0"/>
              <a:t>HW5 PI Score Board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2960" y="3507663"/>
            <a:ext cx="769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https://docs.google.com/spreadsheets/d/1QTRWhU83an1oRDc4yb0q8PpBxHJda2TXBqY8TwEoYUs/edit?usp</a:t>
            </a:r>
            <a:r>
              <a:rPr lang="zh-TW" altLang="en-US" dirty="0" smtClean="0">
                <a:hlinkClick r:id="rId2"/>
              </a:rPr>
              <a:t>=sharing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0" y="4818561"/>
            <a:ext cx="8817215" cy="8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10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9906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Notice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477839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>
                <a:solidFill>
                  <a:srgbClr val="FF0000"/>
                </a:solidFill>
              </a:rPr>
              <a:t>Do not modify I/O,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testbench</a:t>
            </a:r>
            <a:r>
              <a:rPr lang="en-US" altLang="zh-TW" sz="2400" dirty="0" smtClean="0">
                <a:solidFill>
                  <a:srgbClr val="FF0000"/>
                </a:solidFill>
              </a:rPr>
              <a:t>, or patterns</a:t>
            </a:r>
          </a:p>
          <a:p>
            <a:pPr algn="just"/>
            <a:r>
              <a:rPr lang="en-US" altLang="zh-TW" sz="2400" dirty="0" smtClean="0">
                <a:solidFill>
                  <a:srgbClr val="FF0000"/>
                </a:solidFill>
              </a:rPr>
              <a:t>Do not modify synthesis scripts except the two parts mentioned in the document</a:t>
            </a:r>
          </a:p>
          <a:p>
            <a:pPr algn="just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806364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99060"/>
            <a:ext cx="8162925" cy="121057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Submission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6721"/>
            <a:ext cx="8162924" cy="4813119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Deadline</a:t>
            </a:r>
          </a:p>
          <a:p>
            <a:pPr lvl="1"/>
            <a:r>
              <a:rPr lang="en-US" altLang="zh-TW" dirty="0" smtClean="0"/>
              <a:t>12/ 8 23:59</a:t>
            </a:r>
          </a:p>
          <a:p>
            <a:r>
              <a:rPr lang="en-US" altLang="zh-TW" dirty="0" smtClean="0"/>
              <a:t>Submit to </a:t>
            </a:r>
            <a:r>
              <a:rPr lang="en-US" altLang="zh-TW" dirty="0" err="1" smtClean="0"/>
              <a:t>eeclass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Make sure the file delivery and organization meet the requirement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Wrong file delivery or organization will get 1% punishment</a:t>
            </a:r>
          </a:p>
          <a:p>
            <a:r>
              <a:rPr lang="en-US" altLang="zh-TW" dirty="0" smtClean="0"/>
              <a:t>If you have any question, feel free to </a:t>
            </a:r>
          </a:p>
          <a:p>
            <a:pPr lvl="1"/>
            <a:r>
              <a:rPr lang="en-US" altLang="zh-TW" dirty="0" smtClean="0"/>
              <a:t>Ask TA during the lab time</a:t>
            </a:r>
          </a:p>
          <a:p>
            <a:pPr lvl="1"/>
            <a:r>
              <a:rPr lang="en-US" altLang="zh-TW" dirty="0" smtClean="0"/>
              <a:t>Ask on </a:t>
            </a:r>
            <a:r>
              <a:rPr lang="en-US" altLang="zh-TW" dirty="0" err="1" smtClean="0"/>
              <a:t>eeclass</a:t>
            </a:r>
            <a:r>
              <a:rPr lang="en-US" altLang="zh-TW" dirty="0" smtClean="0"/>
              <a:t> discussion</a:t>
            </a:r>
          </a:p>
          <a:p>
            <a:pPr marL="457200" lvl="1" indent="0">
              <a:buNone/>
            </a:pPr>
            <a:r>
              <a:rPr lang="en-US" altLang="zh-TW" dirty="0" smtClean="0"/>
              <a:t>  (maybe other students also have the same question!)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 not show your code on </a:t>
            </a:r>
            <a:r>
              <a:rPr lang="en-US" altLang="zh-TW" dirty="0" err="1" smtClean="0">
                <a:solidFill>
                  <a:srgbClr val="FF0000"/>
                </a:solidFill>
              </a:rPr>
              <a:t>eeclass</a:t>
            </a:r>
            <a:r>
              <a:rPr lang="en-US" altLang="zh-TW" dirty="0" smtClean="0">
                <a:solidFill>
                  <a:srgbClr val="FF0000"/>
                </a:solidFill>
              </a:rPr>
              <a:t> discussion or email your code to TA. Coding and debugging by yourself!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Data Flow 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2" y="1446415"/>
            <a:ext cx="8181384" cy="2760418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4621877"/>
            <a:ext cx="7886700" cy="15354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Two single-port SRAM groups (A and B)</a:t>
            </a:r>
          </a:p>
          <a:p>
            <a:r>
              <a:rPr lang="en-US" altLang="zh-TW" sz="2400" dirty="0" smtClean="0"/>
              <a:t>You should access them in a </a:t>
            </a:r>
            <a:r>
              <a:rPr lang="en-US" altLang="zh-TW" sz="2400" b="1" dirty="0" smtClean="0"/>
              <a:t>ping-pong manner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466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Introduction of Different </a:t>
            </a:r>
            <a:r>
              <a:rPr lang="en-US" altLang="zh-TW" sz="3200" dirty="0" err="1" smtClean="0"/>
              <a:t>Convs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6721"/>
            <a:ext cx="7886700" cy="444181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There are </a:t>
            </a:r>
            <a:r>
              <a:rPr lang="en-US" altLang="zh-TW" sz="2400" b="1" dirty="0" smtClean="0"/>
              <a:t>three</a:t>
            </a:r>
            <a:r>
              <a:rPr lang="en-US" altLang="zh-TW" sz="2400" dirty="0" smtClean="0"/>
              <a:t> types of convolution layers in HW5.</a:t>
            </a:r>
          </a:p>
          <a:p>
            <a:pPr lvl="1"/>
            <a:r>
              <a:rPr lang="en-US" altLang="zh-TW" dirty="0" err="1" smtClean="0"/>
              <a:t>Depthwise</a:t>
            </a:r>
            <a:r>
              <a:rPr lang="en-US" altLang="zh-TW" dirty="0" smtClean="0"/>
              <a:t> Convolution (DWC)</a:t>
            </a:r>
          </a:p>
          <a:p>
            <a:pPr lvl="1"/>
            <a:r>
              <a:rPr lang="en-US" altLang="zh-TW" dirty="0" smtClean="0"/>
              <a:t>Pointwise Convolution (PWC)</a:t>
            </a:r>
          </a:p>
          <a:p>
            <a:pPr lvl="1"/>
            <a:r>
              <a:rPr lang="en-US" altLang="zh-TW" dirty="0" smtClean="0"/>
              <a:t>Standard Convolution </a:t>
            </a:r>
            <a:r>
              <a:rPr lang="en-US" altLang="zh-TW" dirty="0" smtClean="0"/>
              <a:t>(SC)</a:t>
            </a:r>
          </a:p>
          <a:p>
            <a:endParaRPr lang="en-US" altLang="zh-TW" dirty="0" smtClean="0"/>
          </a:p>
          <a:p>
            <a:pPr algn="just"/>
            <a:r>
              <a:rPr lang="en-US" altLang="zh-TW" sz="2400" dirty="0" smtClean="0"/>
              <a:t>Since </a:t>
            </a:r>
            <a:r>
              <a:rPr lang="en-US" altLang="zh-TW" sz="2400" dirty="0" smtClean="0"/>
              <a:t>Standard Convolution </a:t>
            </a:r>
            <a:r>
              <a:rPr lang="en-US" altLang="zh-TW" sz="2400" dirty="0" smtClean="0"/>
              <a:t>layer </a:t>
            </a:r>
            <a:r>
              <a:rPr lang="en-US" altLang="zh-TW" sz="2400" dirty="0" smtClean="0"/>
              <a:t>(SC</a:t>
            </a:r>
            <a:r>
              <a:rPr lang="en-US" altLang="zh-TW" sz="2400" dirty="0" smtClean="0"/>
              <a:t>) is the main component in CNNs, we need to be familiar with it first. </a:t>
            </a:r>
            <a:endParaRPr lang="en-US" altLang="zh-TW" sz="2400" dirty="0"/>
          </a:p>
          <a:p>
            <a:pPr algn="just"/>
            <a:endParaRPr lang="en-US" altLang="zh-TW" sz="2400" dirty="0" smtClean="0"/>
          </a:p>
          <a:p>
            <a:pPr marL="0" indent="0" algn="just">
              <a:buNone/>
            </a:pPr>
            <a:endParaRPr lang="en-US" altLang="zh-TW" sz="2400" dirty="0" smtClean="0"/>
          </a:p>
          <a:p>
            <a:pPr algn="just"/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右大括弧 4"/>
          <p:cNvSpPr/>
          <p:nvPr/>
        </p:nvSpPr>
        <p:spPr>
          <a:xfrm>
            <a:off x="5494713" y="1961804"/>
            <a:ext cx="307571" cy="72526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02284" y="2001272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Depthwise</a:t>
            </a:r>
            <a:r>
              <a:rPr lang="en-US" altLang="zh-TW" b="1" dirty="0" smtClean="0">
                <a:solidFill>
                  <a:srgbClr val="FF0000"/>
                </a:solidFill>
              </a:rPr>
              <a:t> Separable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Conv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(DSC)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0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2D Convolution Operation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142553"/>
                <a:ext cx="7886700" cy="93997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Convolving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feature map with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weight kernel.</a:t>
                </a:r>
              </a:p>
              <a:p>
                <a:r>
                  <a:rPr lang="en-US" altLang="zh-TW" sz="2400" dirty="0" smtClean="0"/>
                  <a:t>The output feature map size 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6×6</m:t>
                    </m:r>
                  </m:oMath>
                </a14:m>
                <a:r>
                  <a:rPr lang="en-US" altLang="zh-TW" sz="2400" dirty="0" smtClean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142553"/>
                <a:ext cx="7886700" cy="939972"/>
              </a:xfrm>
              <a:blipFill>
                <a:blip r:embed="rId2"/>
                <a:stretch>
                  <a:fillRect l="-1005" t="-8442" b="-84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388664" y="1058942"/>
            <a:ext cx="8190071" cy="3989275"/>
            <a:chOff x="388664" y="1058942"/>
            <a:chExt cx="8190071" cy="39892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64" y="1058942"/>
              <a:ext cx="8190071" cy="3989275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7207135" y="3915295"/>
              <a:ext cx="1308215" cy="750537"/>
              <a:chOff x="6943726" y="4044855"/>
              <a:chExt cx="1302499" cy="86880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943726" y="4044855"/>
                <a:ext cx="1302499" cy="868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982692" y="4133109"/>
                <a:ext cx="11887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TW" sz="1200" dirty="0" smtClean="0"/>
                  <a:t>No </a:t>
                </a:r>
                <a:r>
                  <a:rPr lang="en-US" altLang="zh-TW" sz="1200" dirty="0"/>
                  <a:t>padding is needed in this assignment.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40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Standard Convolution </a:t>
            </a:r>
            <a:r>
              <a:rPr lang="en-US" altLang="zh-TW" sz="3200" dirty="0" smtClean="0"/>
              <a:t>Layer Example (1/2)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28650" y="4210070"/>
            <a:ext cx="7886700" cy="20909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sz="2200" dirty="0" smtClean="0"/>
              <a:t>Different from 2D Convolution operation, 3D Convolution operation has </a:t>
            </a:r>
            <a:r>
              <a:rPr lang="en-US" altLang="zh-TW" sz="2200" b="1" dirty="0" smtClean="0"/>
              <a:t>3D input </a:t>
            </a:r>
            <a:r>
              <a:rPr lang="en-US" altLang="zh-TW" sz="2200" dirty="0" smtClean="0"/>
              <a:t>and </a:t>
            </a:r>
            <a:r>
              <a:rPr lang="en-US" altLang="zh-TW" sz="2200" b="1" dirty="0" smtClean="0"/>
              <a:t>3D kernel</a:t>
            </a:r>
            <a:r>
              <a:rPr lang="en-US" altLang="zh-TW" sz="2200" dirty="0" smtClean="0"/>
              <a:t>.</a:t>
            </a:r>
          </a:p>
          <a:p>
            <a:pPr algn="just"/>
            <a:r>
              <a:rPr lang="en-US" altLang="zh-TW" sz="2200" dirty="0" smtClean="0"/>
              <a:t>Input feature map and weight kernel have same number of channels.</a:t>
            </a:r>
          </a:p>
          <a:p>
            <a:pPr algn="just"/>
            <a:r>
              <a:rPr lang="en-US" altLang="zh-TW" sz="2200" dirty="0" smtClean="0"/>
              <a:t>The channel numbers of output feature map is equal to number of 3D weight kernels. 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717161" y="1213658"/>
            <a:ext cx="7342909" cy="3028950"/>
            <a:chOff x="426216" y="1213658"/>
            <a:chExt cx="8169144" cy="336977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16" y="1213658"/>
              <a:ext cx="8169144" cy="33697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776549" y="1695006"/>
                  <a:ext cx="11380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lang="zh-TW" altLang="en-US" sz="1400" b="1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49" y="1695006"/>
                  <a:ext cx="1138067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786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102534" y="1695006"/>
                  <a:ext cx="12454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zh-TW" altLang="en-US" sz="1400" b="1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534" y="1695006"/>
                  <a:ext cx="12454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2174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手繪多邊形 10"/>
          <p:cNvSpPr/>
          <p:nvPr/>
        </p:nvSpPr>
        <p:spPr>
          <a:xfrm>
            <a:off x="598343" y="1770611"/>
            <a:ext cx="3278854" cy="1824406"/>
          </a:xfrm>
          <a:custGeom>
            <a:avLst/>
            <a:gdLst>
              <a:gd name="connsiteX0" fmla="*/ 2045104 w 3278854"/>
              <a:gd name="connsiteY0" fmla="*/ 1296785 h 1824406"/>
              <a:gd name="connsiteX1" fmla="*/ 1429962 w 3278854"/>
              <a:gd name="connsiteY1" fmla="*/ 1579418 h 1824406"/>
              <a:gd name="connsiteX2" fmla="*/ 432435 w 3278854"/>
              <a:gd name="connsiteY2" fmla="*/ 1812174 h 1824406"/>
              <a:gd name="connsiteX3" fmla="*/ 173 w 3278854"/>
              <a:gd name="connsiteY3" fmla="*/ 1188720 h 1824406"/>
              <a:gd name="connsiteX4" fmla="*/ 473999 w 3278854"/>
              <a:gd name="connsiteY4" fmla="*/ 257694 h 1824406"/>
              <a:gd name="connsiteX5" fmla="*/ 1612842 w 3278854"/>
              <a:gd name="connsiteY5" fmla="*/ 199505 h 1824406"/>
              <a:gd name="connsiteX6" fmla="*/ 2527242 w 3278854"/>
              <a:gd name="connsiteY6" fmla="*/ 0 h 1824406"/>
              <a:gd name="connsiteX7" fmla="*/ 3275388 w 3278854"/>
              <a:gd name="connsiteY7" fmla="*/ 199505 h 1824406"/>
              <a:gd name="connsiteX8" fmla="*/ 2784937 w 3278854"/>
              <a:gd name="connsiteY8" fmla="*/ 606829 h 1824406"/>
              <a:gd name="connsiteX9" fmla="*/ 2277861 w 3278854"/>
              <a:gd name="connsiteY9" fmla="*/ 739833 h 1824406"/>
              <a:gd name="connsiteX10" fmla="*/ 2119919 w 3278854"/>
              <a:gd name="connsiteY10" fmla="*/ 1172094 h 1824406"/>
              <a:gd name="connsiteX11" fmla="*/ 1995228 w 3278854"/>
              <a:gd name="connsiteY11" fmla="*/ 1338349 h 182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78854" h="1824406">
                <a:moveTo>
                  <a:pt x="2045104" y="1296785"/>
                </a:moveTo>
                <a:cubicBezTo>
                  <a:pt x="1871922" y="1395152"/>
                  <a:pt x="1698740" y="1493520"/>
                  <a:pt x="1429962" y="1579418"/>
                </a:cubicBezTo>
                <a:cubicBezTo>
                  <a:pt x="1161184" y="1665316"/>
                  <a:pt x="670733" y="1877290"/>
                  <a:pt x="432435" y="1812174"/>
                </a:cubicBezTo>
                <a:cubicBezTo>
                  <a:pt x="194137" y="1747058"/>
                  <a:pt x="-6754" y="1447800"/>
                  <a:pt x="173" y="1188720"/>
                </a:cubicBezTo>
                <a:cubicBezTo>
                  <a:pt x="7100" y="929640"/>
                  <a:pt x="205221" y="422563"/>
                  <a:pt x="473999" y="257694"/>
                </a:cubicBezTo>
                <a:cubicBezTo>
                  <a:pt x="742777" y="92825"/>
                  <a:pt x="1270635" y="242454"/>
                  <a:pt x="1612842" y="199505"/>
                </a:cubicBezTo>
                <a:cubicBezTo>
                  <a:pt x="1955049" y="156556"/>
                  <a:pt x="2250151" y="0"/>
                  <a:pt x="2527242" y="0"/>
                </a:cubicBezTo>
                <a:cubicBezTo>
                  <a:pt x="2804333" y="0"/>
                  <a:pt x="3232439" y="98367"/>
                  <a:pt x="3275388" y="199505"/>
                </a:cubicBezTo>
                <a:cubicBezTo>
                  <a:pt x="3318337" y="300643"/>
                  <a:pt x="2951191" y="516774"/>
                  <a:pt x="2784937" y="606829"/>
                </a:cubicBezTo>
                <a:cubicBezTo>
                  <a:pt x="2618683" y="696884"/>
                  <a:pt x="2388697" y="645622"/>
                  <a:pt x="2277861" y="739833"/>
                </a:cubicBezTo>
                <a:cubicBezTo>
                  <a:pt x="2167025" y="834044"/>
                  <a:pt x="2167024" y="1072342"/>
                  <a:pt x="2119919" y="1172094"/>
                </a:cubicBezTo>
                <a:cubicBezTo>
                  <a:pt x="2072814" y="1271846"/>
                  <a:pt x="2034021" y="1305097"/>
                  <a:pt x="1995228" y="1338349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61881" y="3617745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3D Convolution operation</a:t>
            </a:r>
            <a:endParaRPr lang="zh-TW" altLang="en-US" sz="1400" b="1" dirty="0"/>
          </a:p>
        </p:txBody>
      </p:sp>
      <p:sp>
        <p:nvSpPr>
          <p:cNvPr id="14" name="手繪多邊形 13"/>
          <p:cNvSpPr/>
          <p:nvPr/>
        </p:nvSpPr>
        <p:spPr>
          <a:xfrm>
            <a:off x="456597" y="3225338"/>
            <a:ext cx="374676" cy="415637"/>
          </a:xfrm>
          <a:custGeom>
            <a:avLst/>
            <a:gdLst>
              <a:gd name="connsiteX0" fmla="*/ 208421 w 374676"/>
              <a:gd name="connsiteY0" fmla="*/ 0 h 415637"/>
              <a:gd name="connsiteX1" fmla="*/ 603 w 374676"/>
              <a:gd name="connsiteY1" fmla="*/ 241069 h 415637"/>
              <a:gd name="connsiteX2" fmla="*/ 266610 w 374676"/>
              <a:gd name="connsiteY2" fmla="*/ 290946 h 415637"/>
              <a:gd name="connsiteX3" fmla="*/ 374676 w 374676"/>
              <a:gd name="connsiteY3" fmla="*/ 415637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76" h="415637">
                <a:moveTo>
                  <a:pt x="208421" y="0"/>
                </a:moveTo>
                <a:cubicBezTo>
                  <a:pt x="99663" y="96289"/>
                  <a:pt x="-9095" y="192578"/>
                  <a:pt x="603" y="241069"/>
                </a:cubicBezTo>
                <a:cubicBezTo>
                  <a:pt x="10301" y="289560"/>
                  <a:pt x="204264" y="261851"/>
                  <a:pt x="266610" y="290946"/>
                </a:cubicBezTo>
                <a:cubicBezTo>
                  <a:pt x="328956" y="320041"/>
                  <a:pt x="351816" y="367839"/>
                  <a:pt x="374676" y="41563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10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3D Convolution Operation (2/2)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28650" y="3789210"/>
            <a:ext cx="7886700" cy="253677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200" dirty="0" smtClean="0"/>
              <a:t>Doing 3D Convolution operation needs to </a:t>
            </a:r>
            <a:r>
              <a:rPr lang="en-US" altLang="zh-TW" sz="2200" b="1" dirty="0" smtClean="0"/>
              <a:t>perform 2D convolution operation on each channel, and summing them up along the channel dimension.</a:t>
            </a:r>
          </a:p>
          <a:p>
            <a:pPr algn="just"/>
            <a:r>
              <a:rPr lang="en-US" altLang="zh-TW" sz="2200" dirty="0" smtClean="0"/>
              <a:t>In this </a:t>
            </a:r>
            <a:r>
              <a:rPr lang="en-US" altLang="zh-TW" sz="2200" dirty="0" smtClean="0"/>
              <a:t>Standard Convolution </a:t>
            </a:r>
            <a:r>
              <a:rPr lang="en-US" altLang="zh-TW" sz="2200" dirty="0" smtClean="0"/>
              <a:t>layer, since the channel number of output feature map is 12, we need to perform 3D convolution operation on input feature map 12 times, and each time use different 3D kernel.</a:t>
            </a:r>
            <a:endParaRPr lang="zh-TW" altLang="en-US" sz="22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032061" y="1646320"/>
            <a:ext cx="6766529" cy="307777"/>
            <a:chOff x="776549" y="1695006"/>
            <a:chExt cx="7527909" cy="342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776549" y="1695006"/>
                  <a:ext cx="11380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lang="zh-TW" altLang="en-US" sz="1400" b="1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49" y="1695006"/>
                  <a:ext cx="1138067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786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7102534" y="1695006"/>
                  <a:ext cx="1201924" cy="3424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a14:m>
                  <a:endParaRPr lang="zh-TW" altLang="en-US" sz="1400" b="1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534" y="1695006"/>
                  <a:ext cx="1201924" cy="342409"/>
                </a:xfrm>
                <a:prstGeom prst="rect">
                  <a:avLst/>
                </a:prstGeom>
                <a:blipFill>
                  <a:blip r:embed="rId3"/>
                  <a:stretch>
                    <a:fillRect l="-1695" t="-3922" b="-196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7" y="1388827"/>
            <a:ext cx="7522530" cy="24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210577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/>
              <a:t>Depthwise</a:t>
            </a:r>
            <a:r>
              <a:rPr lang="en-US" altLang="zh-TW" sz="3200" dirty="0" smtClean="0"/>
              <a:t> Separable Convolution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(1/3)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" y="1230233"/>
            <a:ext cx="8794865" cy="2822449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28650" y="4150554"/>
            <a:ext cx="7886700" cy="2174908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Depthwise</a:t>
            </a:r>
            <a:r>
              <a:rPr lang="en-US" altLang="zh-TW" sz="2400" dirty="0" smtClean="0"/>
              <a:t> Separable Convolution (DSC)</a:t>
            </a:r>
          </a:p>
          <a:p>
            <a:pPr marL="0" indent="0">
              <a:buNone/>
            </a:pPr>
            <a:r>
              <a:rPr lang="en-US" altLang="zh-TW" sz="2000" dirty="0" smtClean="0"/>
              <a:t>=  </a:t>
            </a:r>
            <a:r>
              <a:rPr lang="en-US" altLang="zh-TW" sz="2000" dirty="0" err="1" smtClean="0"/>
              <a:t>Depthwise</a:t>
            </a:r>
            <a:r>
              <a:rPr lang="en-US" altLang="zh-TW" sz="2000" dirty="0" smtClean="0"/>
              <a:t> Convolution (DWC) + Pointwise Convolution (PWC)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en-US" altLang="zh-TW" sz="2400" dirty="0" smtClean="0"/>
              <a:t>Compared to </a:t>
            </a:r>
            <a:r>
              <a:rPr lang="en-US" altLang="zh-TW" sz="2400" dirty="0" smtClean="0"/>
              <a:t>Standard Convolution</a:t>
            </a:r>
            <a:r>
              <a:rPr lang="en-US" altLang="zh-TW" sz="2400" dirty="0" smtClean="0"/>
              <a:t>, DSC can reduce </a:t>
            </a:r>
            <a:r>
              <a:rPr lang="en-US" altLang="zh-TW" sz="2400" dirty="0" smtClean="0"/>
              <a:t>the number </a:t>
            </a:r>
            <a:r>
              <a:rPr lang="en-US" altLang="zh-TW" sz="2400" dirty="0" smtClean="0"/>
              <a:t>of </a:t>
            </a:r>
            <a:r>
              <a:rPr lang="en-US" altLang="zh-TW" sz="2400" dirty="0" smtClean="0"/>
              <a:t>operations and parameters.</a:t>
            </a:r>
            <a:endParaRPr lang="en-US" altLang="zh-TW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82185" y="1567443"/>
                <a:ext cx="1022962" cy="27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zh-TW" altLang="en-US" sz="1400" b="1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85" y="1567443"/>
                <a:ext cx="1022962" cy="276648"/>
              </a:xfrm>
              <a:prstGeom prst="rect">
                <a:avLst/>
              </a:prstGeom>
              <a:blipFill>
                <a:blip r:embed="rId3"/>
                <a:stretch>
                  <a:fillRect r="-1786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11117" y="1567443"/>
                <a:ext cx="1119501" cy="276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TW" altLang="en-US" sz="14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17" y="1567443"/>
                <a:ext cx="1119501" cy="276648"/>
              </a:xfrm>
              <a:prstGeom prst="rect">
                <a:avLst/>
              </a:prstGeom>
              <a:blipFill>
                <a:blip r:embed="rId4"/>
                <a:stretch>
                  <a:fillRect r="-2732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06386" y="1567443"/>
                <a:ext cx="1080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4</a:t>
                </a:r>
                <a14:m>
                  <m:oMath xmlns:m="http://schemas.openxmlformats.org/officeDocument/2006/math"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zh-TW" altLang="en-US" sz="14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86" y="1567443"/>
                <a:ext cx="1080360" cy="307777"/>
              </a:xfrm>
              <a:prstGeom prst="rect">
                <a:avLst/>
              </a:prstGeom>
              <a:blipFill>
                <a:blip r:embed="rId5"/>
                <a:stretch>
                  <a:fillRect l="-1695" t="-392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29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ng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2DFE5C12659264F9CD8B56860A4A801" ma:contentTypeVersion="2" ma:contentTypeDescription="建立新的文件。" ma:contentTypeScope="" ma:versionID="4ed5c55e2739c48ff5799b53dc6a5717">
  <xsd:schema xmlns:xsd="http://www.w3.org/2001/XMLSchema" xmlns:xs="http://www.w3.org/2001/XMLSchema" xmlns:p="http://schemas.microsoft.com/office/2006/metadata/properties" xmlns:ns2="0ad0892e-a943-4ec0-99d1-6459c0d2b58a" targetNamespace="http://schemas.microsoft.com/office/2006/metadata/properties" ma:root="true" ma:fieldsID="3151cefa0e9b1f0f97423572f3bfd68a" ns2:_="">
    <xsd:import namespace="0ad0892e-a943-4ec0-99d1-6459c0d2b5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892e-a943-4ec0-99d1-6459c0d2b5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406DC6-6A52-4791-8E23-4A062B6BAC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B17D2F-9887-4178-AB18-2027AF5681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892e-a943-4ec0-99d1-6459c0d2b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C8048-56AE-4AFA-BABB-CE8284F8CB07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ad0892e-a943-4ec0-99d1-6459c0d2b58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147125</TotalTime>
  <Words>1528</Words>
  <Application>Microsoft Office PowerPoint</Application>
  <PresentationFormat>如螢幕大小 (4:3)</PresentationFormat>
  <Paragraphs>234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Arial Unicode MS</vt:lpstr>
      <vt:lpstr>Kaiti TC</vt:lpstr>
      <vt:lpstr>新細明體</vt:lpstr>
      <vt:lpstr>標楷體</vt:lpstr>
      <vt:lpstr>Arial</vt:lpstr>
      <vt:lpstr>Calibri</vt:lpstr>
      <vt:lpstr>Cambria Math</vt:lpstr>
      <vt:lpstr>Office 佈景主題</vt:lpstr>
      <vt:lpstr>PowerPoint 簡報</vt:lpstr>
      <vt:lpstr>Introduction</vt:lpstr>
      <vt:lpstr>Model Architecture </vt:lpstr>
      <vt:lpstr>Data Flow </vt:lpstr>
      <vt:lpstr>Introduction of Different Convs</vt:lpstr>
      <vt:lpstr>2D Convolution Operation</vt:lpstr>
      <vt:lpstr>Standard Convolution Layer Example (1/2)</vt:lpstr>
      <vt:lpstr>3D Convolution Operation (2/2)</vt:lpstr>
      <vt:lpstr>Depthwise Separable Convolution (1/3)</vt:lpstr>
      <vt:lpstr>Depthwise Convolution (2/3)</vt:lpstr>
      <vt:lpstr>Pointwise Convolution (3/3)</vt:lpstr>
      <vt:lpstr>Pooling layer </vt:lpstr>
      <vt:lpstr>ReLU</vt:lpstr>
      <vt:lpstr>Hardware Design for</vt:lpstr>
      <vt:lpstr>Details of feature map SRAM (1/2)</vt:lpstr>
      <vt:lpstr>Details of feature map SRAM (2/2)</vt:lpstr>
      <vt:lpstr>SRAM mapping for each layer (1/2)</vt:lpstr>
      <vt:lpstr>SRAM mapping for each layer (2/2)</vt:lpstr>
      <vt:lpstr>SRAM behavior with 16-bit word mask</vt:lpstr>
      <vt:lpstr>Details of parameter SRAM (1/3)</vt:lpstr>
      <vt:lpstr>Details of parameter SRAM (2/3)</vt:lpstr>
      <vt:lpstr>Details of parameter SRAM (3/3)</vt:lpstr>
      <vt:lpstr>Quantization </vt:lpstr>
      <vt:lpstr>Simulation (1/1)</vt:lpstr>
      <vt:lpstr>Simulation Flag (2/2)</vt:lpstr>
      <vt:lpstr>Grading Policy (1/5)</vt:lpstr>
      <vt:lpstr>Grading Policy (2/5)</vt:lpstr>
      <vt:lpstr>Grading Policy (3/5)</vt:lpstr>
      <vt:lpstr>Grading Policy (4/5)</vt:lpstr>
      <vt:lpstr>Bonus &amp; PI Score Board (5/5)</vt:lpstr>
      <vt:lpstr>Notice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Vision</dc:title>
  <dc:creator>WeiHan</dc:creator>
  <cp:lastModifiedBy>886972089585</cp:lastModifiedBy>
  <cp:revision>5493</cp:revision>
  <dcterms:created xsi:type="dcterms:W3CDTF">2015-09-23T09:16:34Z</dcterms:created>
  <dcterms:modified xsi:type="dcterms:W3CDTF">2022-11-16T05:45:26Z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0x010100D2DFE5C12659264F9CD8B56860A4A801</vt:lpwstr>
  </property>
</Properties>
</file>