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328" r:id="rId5"/>
    <p:sldId id="329" r:id="rId6"/>
    <p:sldId id="331" r:id="rId7"/>
    <p:sldId id="337" r:id="rId8"/>
    <p:sldId id="349" r:id="rId9"/>
    <p:sldId id="351" r:id="rId10"/>
    <p:sldId id="352" r:id="rId11"/>
    <p:sldId id="330" r:id="rId12"/>
    <p:sldId id="334" r:id="rId13"/>
    <p:sldId id="336" r:id="rId14"/>
    <p:sldId id="339" r:id="rId15"/>
    <p:sldId id="338" r:id="rId16"/>
    <p:sldId id="356" r:id="rId17"/>
    <p:sldId id="340" r:id="rId18"/>
    <p:sldId id="354" r:id="rId19"/>
    <p:sldId id="341" r:id="rId20"/>
    <p:sldId id="342" r:id="rId21"/>
    <p:sldId id="344" r:id="rId22"/>
    <p:sldId id="345" r:id="rId23"/>
    <p:sldId id="346" r:id="rId24"/>
    <p:sldId id="353" r:id="rId25"/>
    <p:sldId id="355" r:id="rId26"/>
    <p:sldId id="347" r:id="rId27"/>
    <p:sldId id="33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E5ECE"/>
    <a:srgbClr val="AFB1B5"/>
    <a:srgbClr val="EAEFF7"/>
    <a:srgbClr val="FFCCFF"/>
    <a:srgbClr val="FFFFFF"/>
    <a:srgbClr val="5B9BD5"/>
    <a:srgbClr val="D2DEEF"/>
    <a:srgbClr val="FF505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902" autoAdjust="0"/>
  </p:normalViewPr>
  <p:slideViewPr>
    <p:cSldViewPr snapToGrid="0">
      <p:cViewPr varScale="1">
        <p:scale>
          <a:sx n="115" d="100"/>
          <a:sy n="115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1842C-1D93-453F-86AC-70661E80FBC9}" type="datetimeFigureOut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8AEE3-F306-45E2-82DD-4A9A2B5F51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5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E5-F8D8-40DA-92C3-C3AFF6CC4C0A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http://adidos.cs.nthu.edu.tw/ADiDoS/imgs/NTH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53" y="89806"/>
            <a:ext cx="1167494" cy="115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 userDrawn="1"/>
        </p:nvSpPr>
        <p:spPr>
          <a:xfrm>
            <a:off x="3380584" y="6533018"/>
            <a:ext cx="2467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3DCD-14C0-41B3-B9D4-4F8ACD529429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8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596F-68FA-4C6E-9AE7-15A1DF841E1B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03E7-3DFB-445E-9024-454DADE4FB8C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A316-33AB-48D3-A775-B2C29C422B5C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12C1-3505-4B5B-A681-93437331FCE5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31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BE75-B540-4E64-99C0-957A22601485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9E28-6FA1-45AD-82CD-22CC8422846E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5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14B7-F20F-42BC-96E1-1ACBB1F1A90F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5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739E-16F7-4305-96FE-CAD60E917376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55B-4B4E-4637-9CC2-9BE06DB75631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31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46928"/>
            <a:ext cx="7886700" cy="453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2FDD-EFD4-4A93-85F8-0B9D0C5379FD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725" y="6082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6470647"/>
            <a:ext cx="9144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778340" y="653301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NTHU EE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adidos.cs.nthu.edu.tw/ADiDoS/imgs/NTH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79" y="6492779"/>
            <a:ext cx="348063" cy="34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3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bkkiGtJmkM&amp;t=202s&amp;ab_channel=JaredOw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954968" y="4804140"/>
            <a:ext cx="3227294" cy="98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altLang="en-US" b="1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林俊曄</a:t>
            </a:r>
            <a:endParaRPr lang="en-US" b="1" i="0" u="none" strike="noStrike" cap="none" dirty="0" smtClean="0">
              <a:solidFill>
                <a:schemeClr val="dk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Calibri"/>
            </a:endParaRPr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202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2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/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10/13 (</a:t>
            </a:r>
            <a:r>
              <a:rPr lang="zh-TW" alt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四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)</a:t>
            </a:r>
            <a:endParaRPr lang="en-US" b="1" dirty="0">
              <a:solidFill>
                <a:schemeClr val="dk1"/>
              </a:solidFill>
              <a:ea typeface="Kaiti TC" charset="-120"/>
              <a:cs typeface="Kaiti TC" charset="-120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sz="quarter" idx="12"/>
          </p:nvPr>
        </p:nvSpPr>
        <p:spPr>
          <a:xfrm>
            <a:off x="6891358" y="60807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24724" y="1563011"/>
            <a:ext cx="8487783" cy="186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altLang="zh-TW" sz="48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Calibri"/>
              </a:rPr>
              <a:t>HW2</a:t>
            </a:r>
          </a:p>
          <a:p>
            <a:pPr lvl="0" algn="ctr"/>
            <a:r>
              <a:rPr lang="en-US" altLang="zh-TW" sz="48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Calibri"/>
              </a:rPr>
              <a:t>Enigma</a:t>
            </a:r>
            <a:endParaRPr lang="en-US" altLang="zh-TW" sz="4800" dirty="0">
              <a:solidFill>
                <a:srgbClr val="7030A0"/>
              </a:solidFill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RotorA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RotA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>
              <a:xfrm>
                <a:off x="5212185" y="1526721"/>
                <a:ext cx="3436515" cy="4985447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TW" sz="2000" dirty="0" smtClean="0"/>
                  <a:t>RotA receives the initial permutation </a:t>
                </a:r>
                <a:r>
                  <a:rPr lang="en-US" altLang="zh-TW" sz="1600" dirty="0" smtClean="0"/>
                  <a:t>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𝑟𝑜𝑢𝑛𝑑</m:t>
                    </m:r>
                  </m:oMath>
                </a14:m>
                <a:r>
                  <a:rPr lang="en-US" altLang="zh-TW" sz="1600" dirty="0" smtClean="0"/>
                  <a:t>) </a:t>
                </a:r>
                <a:r>
                  <a:rPr lang="en-US" altLang="zh-TW" sz="2000" dirty="0" smtClean="0"/>
                  <a:t>in LOAD state.</a:t>
                </a:r>
              </a:p>
              <a:p>
                <a:pPr marL="0" indent="0" algn="just">
                  <a:buNone/>
                </a:pPr>
                <a:endParaRPr lang="en-US" altLang="zh-TW" sz="2000" dirty="0"/>
              </a:p>
              <a:p>
                <a:pPr algn="just"/>
                <a:r>
                  <a:rPr lang="en-US" altLang="zh-TW" sz="2000" dirty="0" smtClean="0"/>
                  <a:t>Depending on different </a:t>
                </a:r>
                <a:r>
                  <a:rPr lang="en-US" altLang="zh-TW" sz="2000" dirty="0" err="1" smtClean="0"/>
                  <a:t>RotA</a:t>
                </a:r>
                <a:r>
                  <a:rPr lang="en-US" altLang="zh-TW" sz="2000" dirty="0" smtClean="0"/>
                  <a:t> modes, </a:t>
                </a:r>
                <a:r>
                  <a:rPr lang="en-US" altLang="zh-TW" sz="2000" dirty="0" err="1" smtClean="0"/>
                  <a:t>RotA</a:t>
                </a:r>
                <a:r>
                  <a:rPr lang="en-US" altLang="zh-TW" sz="2000" dirty="0" smtClean="0"/>
                  <a:t> shifts right 0-3 symbols after encrypting one symbol.</a:t>
                </a:r>
                <a:endParaRPr lang="en-US" altLang="zh-TW" sz="1600" dirty="0" smtClean="0"/>
              </a:p>
              <a:p>
                <a:pPr algn="just"/>
                <a:endParaRPr lang="en-US" altLang="zh-TW" sz="1600" dirty="0" smtClean="0"/>
              </a:p>
              <a:p>
                <a:pPr algn="just"/>
                <a:r>
                  <a:rPr lang="en-US" altLang="zh-TW" sz="2000" dirty="0" smtClean="0"/>
                  <a:t>In encryption operation, the least significant two bits of the </a:t>
                </a:r>
                <a:r>
                  <a:rPr lang="en-US" altLang="zh-TW" sz="2000" dirty="0" err="1" smtClean="0"/>
                  <a:t>rotA</a:t>
                </a:r>
                <a:r>
                  <a:rPr lang="en-US" altLang="zh-TW" sz="2000" dirty="0" smtClean="0"/>
                  <a:t> output are used to decide </a:t>
                </a:r>
                <a:r>
                  <a:rPr lang="en-US" altLang="zh-TW" sz="2000" dirty="0" err="1" smtClean="0"/>
                  <a:t>rotA</a:t>
                </a:r>
                <a:r>
                  <a:rPr lang="en-US" altLang="zh-TW" sz="2000" dirty="0" smtClean="0"/>
                  <a:t> mode.</a:t>
                </a:r>
              </a:p>
              <a:p>
                <a:pPr marL="0" indent="0" algn="just">
                  <a:buNone/>
                </a:pPr>
                <a:r>
                  <a:rPr lang="en-US" altLang="zh-TW" sz="1600" dirty="0" smtClean="0"/>
                  <a:t>    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𝑟𝑜𝑢𝑛𝑑</m:t>
                    </m:r>
                  </m:oMath>
                </a14:m>
                <a:r>
                  <a:rPr lang="en-US" altLang="zh-TW" sz="16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>          </a:t>
                </a:r>
                <a:r>
                  <a:rPr lang="en-US" altLang="zh-TW" sz="1600" dirty="0" err="1" smtClean="0"/>
                  <a:t>rotA</a:t>
                </a:r>
                <a:r>
                  <a:rPr lang="en-US" altLang="zh-TW" sz="1600" dirty="0" smtClean="0"/>
                  <a:t> output = ‘_’ = </a:t>
                </a:r>
                <a:r>
                  <a:rPr lang="en-US" altLang="zh-TW" sz="1600" b="1" dirty="0" smtClean="0"/>
                  <a:t>6’b1111</a:t>
                </a:r>
                <a:r>
                  <a:rPr lang="en-US" altLang="zh-TW" sz="1600" b="1" dirty="0" smtClean="0">
                    <a:solidFill>
                      <a:srgbClr val="FF0000"/>
                    </a:solidFill>
                  </a:rPr>
                  <a:t>01</a:t>
                </a:r>
                <a:endParaRPr lang="en-US" altLang="zh-TW" sz="1600" b="1" dirty="0" smtClean="0"/>
              </a:p>
              <a:p>
                <a:pPr marL="0" indent="0" algn="just">
                  <a:buNone/>
                </a:pPr>
                <a:r>
                  <a:rPr lang="zh-TW" altLang="en-US" sz="1600" dirty="0" smtClean="0"/>
                  <a:t>       → </a:t>
                </a:r>
                <a:r>
                  <a:rPr lang="en-US" altLang="zh-TW" sz="1600" dirty="0" err="1" smtClean="0"/>
                  <a:t>rotA</a:t>
                </a:r>
                <a:r>
                  <a:rPr lang="zh-TW" altLang="en-US" sz="1600" dirty="0" smtClean="0"/>
                  <a:t> </a:t>
                </a:r>
                <a:r>
                  <a:rPr lang="en-US" altLang="zh-TW" sz="1600" dirty="0" smtClean="0"/>
                  <a:t>mode1 (i.e. shift right 1)</a:t>
                </a:r>
                <a:endParaRPr lang="en-US" altLang="zh-TW" sz="1600" dirty="0"/>
              </a:p>
              <a:p>
                <a:pPr marL="0" indent="0" algn="just">
                  <a:buNone/>
                </a:pPr>
                <a:endParaRPr lang="en-US" altLang="zh-TW" sz="1600" dirty="0"/>
              </a:p>
              <a:p>
                <a:pPr algn="just"/>
                <a:endParaRPr lang="zh-TW" altLang="en-US" sz="2000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185" y="1526721"/>
                <a:ext cx="3436515" cy="4985447"/>
              </a:xfrm>
              <a:blipFill>
                <a:blip r:embed="rId2"/>
                <a:stretch>
                  <a:fillRect l="-1596" t="-1711" r="-1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圓角矩形 9"/>
          <p:cNvSpPr/>
          <p:nvPr/>
        </p:nvSpPr>
        <p:spPr>
          <a:xfrm>
            <a:off x="435340" y="1713948"/>
            <a:ext cx="4550374" cy="437564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163088" y="2083883"/>
            <a:ext cx="242257" cy="2725900"/>
            <a:chOff x="3467411" y="3714722"/>
            <a:chExt cx="216638" cy="2160000"/>
          </a:xfrm>
        </p:grpSpPr>
        <p:sp>
          <p:nvSpPr>
            <p:cNvPr id="100" name="矩形 99"/>
            <p:cNvSpPr/>
            <p:nvPr/>
          </p:nvSpPr>
          <p:spPr>
            <a:xfrm>
              <a:off x="3468049" y="3714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j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468049" y="3930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X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68049" y="4146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68049" y="4362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g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467411" y="4578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?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3467411" y="4794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·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··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467411" y="5226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3467411" y="5010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·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··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467411" y="5658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Y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67411" y="5442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W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25287" y="208388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00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287" y="235647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5287" y="262906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5287" y="2901652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4573" y="317424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16200000">
            <a:off x="809050" y="3462356"/>
            <a:ext cx="272590" cy="24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·</a:t>
            </a:r>
            <a:r>
              <a:rPr lang="en-US" altLang="zh-TW" sz="1100" dirty="0" smtClean="0">
                <a:solidFill>
                  <a:schemeClr val="tx1"/>
                </a:solidFill>
              </a:rPr>
              <a:t>··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4573" y="399201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6200000">
            <a:off x="809050" y="3734946"/>
            <a:ext cx="272590" cy="24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·</a:t>
            </a:r>
            <a:r>
              <a:rPr lang="en-US" altLang="zh-TW" sz="1100" dirty="0" smtClean="0">
                <a:solidFill>
                  <a:schemeClr val="tx1"/>
                </a:solidFill>
              </a:rPr>
              <a:t>··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4573" y="453719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4573" y="4273405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5287" y="1830663"/>
            <a:ext cx="241544" cy="27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b="1" dirty="0" err="1">
                <a:solidFill>
                  <a:schemeClr val="tx1"/>
                </a:solidFill>
              </a:rPr>
              <a:t>i</a:t>
            </a:r>
            <a:r>
              <a:rPr lang="en-US" altLang="zh-TW" sz="1100" b="1" dirty="0" err="1" smtClean="0">
                <a:solidFill>
                  <a:schemeClr val="tx1"/>
                </a:solidFill>
              </a:rPr>
              <a:t>dx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8963" y="1827889"/>
            <a:ext cx="220787" cy="275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b="1" dirty="0" smtClean="0">
                <a:solidFill>
                  <a:schemeClr val="tx1"/>
                </a:solidFill>
              </a:rPr>
              <a:t>value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06674" y="208388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00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06674" y="235647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6674" y="262906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06674" y="2901652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5962" y="317424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16200000">
            <a:off x="2090438" y="3462356"/>
            <a:ext cx="272590" cy="24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·</a:t>
            </a:r>
            <a:r>
              <a:rPr lang="en-US" altLang="zh-TW" sz="1100" dirty="0" smtClean="0">
                <a:solidFill>
                  <a:schemeClr val="tx1"/>
                </a:solidFill>
              </a:rPr>
              <a:t>··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05962" y="399201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rot="16200000">
            <a:off x="2090438" y="3734946"/>
            <a:ext cx="272590" cy="24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·</a:t>
            </a:r>
            <a:r>
              <a:rPr lang="en-US" altLang="zh-TW" sz="1100" dirty="0" smtClean="0">
                <a:solidFill>
                  <a:schemeClr val="tx1"/>
                </a:solidFill>
              </a:rPr>
              <a:t>··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05962" y="453719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05962" y="4273405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06674" y="1830663"/>
            <a:ext cx="241544" cy="27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b="1" dirty="0" err="1">
                <a:solidFill>
                  <a:schemeClr val="tx1"/>
                </a:solidFill>
              </a:rPr>
              <a:t>i</a:t>
            </a:r>
            <a:r>
              <a:rPr lang="en-US" altLang="zh-TW" sz="1100" b="1" dirty="0" err="1" smtClean="0">
                <a:solidFill>
                  <a:schemeClr val="tx1"/>
                </a:solidFill>
              </a:rPr>
              <a:t>dx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60351" y="1827889"/>
            <a:ext cx="220787" cy="275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b="1" dirty="0" smtClean="0">
                <a:solidFill>
                  <a:schemeClr val="tx1"/>
                </a:solidFill>
              </a:rPr>
              <a:t>value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1413460" y="3183047"/>
            <a:ext cx="743282" cy="577783"/>
            <a:chOff x="4982774" y="4719466"/>
            <a:chExt cx="664677" cy="457833"/>
          </a:xfrm>
        </p:grpSpPr>
        <p:sp>
          <p:nvSpPr>
            <p:cNvPr id="88" name="向右箭號 87"/>
            <p:cNvSpPr/>
            <p:nvPr/>
          </p:nvSpPr>
          <p:spPr>
            <a:xfrm>
              <a:off x="5200926" y="4719466"/>
              <a:ext cx="237118" cy="9576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982774" y="4835866"/>
              <a:ext cx="664677" cy="34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/>
                <a:t>shift right 1  </a:t>
              </a:r>
              <a:endParaRPr lang="zh-TW" alt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945345" y="5007281"/>
                <a:ext cx="6774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p>
                      </m:sSup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𝒓𝒐𝒖𝒏𝒅</m:t>
                      </m:r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45" y="5007281"/>
                <a:ext cx="677429" cy="276999"/>
              </a:xfrm>
              <a:prstGeom prst="rect">
                <a:avLst/>
              </a:prstGeom>
              <a:blipFill>
                <a:blip r:embed="rId3"/>
                <a:stretch>
                  <a:fillRect l="-12613" r="-7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群組 110"/>
          <p:cNvGrpSpPr/>
          <p:nvPr/>
        </p:nvGrpSpPr>
        <p:grpSpPr>
          <a:xfrm>
            <a:off x="2438881" y="2083883"/>
            <a:ext cx="242257" cy="2725900"/>
            <a:chOff x="3467411" y="3714722"/>
            <a:chExt cx="216638" cy="2160000"/>
          </a:xfrm>
        </p:grpSpPr>
        <p:sp>
          <p:nvSpPr>
            <p:cNvPr id="112" name="矩形 111"/>
            <p:cNvSpPr/>
            <p:nvPr/>
          </p:nvSpPr>
          <p:spPr>
            <a:xfrm>
              <a:off x="3468049" y="3714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Y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468049" y="3930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j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468049" y="4146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X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68049" y="4362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467411" y="4578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g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 rot="16200000">
              <a:off x="3467411" y="4794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·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··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3467411" y="5226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Q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 rot="16200000">
              <a:off x="3467411" y="5010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·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··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467411" y="5658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W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467411" y="5442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/>
              <p:cNvSpPr txBox="1"/>
              <p:nvPr/>
            </p:nvSpPr>
            <p:spPr>
              <a:xfrm>
                <a:off x="2258939" y="5009510"/>
                <a:ext cx="6774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𝒏𝒅</m:t>
                          </m:r>
                        </m:sup>
                      </m:sSup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𝒓𝒐𝒖𝒏𝒅</m:t>
                      </m:r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939" y="5009510"/>
                <a:ext cx="677429" cy="283989"/>
              </a:xfrm>
              <a:prstGeom prst="rect">
                <a:avLst/>
              </a:prstGeom>
              <a:blipFill>
                <a:blip r:embed="rId4"/>
                <a:stretch>
                  <a:fillRect l="-16216" r="-99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矩形 122"/>
          <p:cNvSpPr/>
          <p:nvPr/>
        </p:nvSpPr>
        <p:spPr>
          <a:xfrm>
            <a:off x="3514772" y="208388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00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514772" y="235647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14772" y="262906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514772" y="2901652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514060" y="317424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04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 rot="16200000">
            <a:off x="3498536" y="3462356"/>
            <a:ext cx="272590" cy="24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·</a:t>
            </a:r>
            <a:r>
              <a:rPr lang="en-US" altLang="zh-TW" sz="1100" dirty="0" smtClean="0">
                <a:solidFill>
                  <a:schemeClr val="tx1"/>
                </a:solidFill>
              </a:rPr>
              <a:t>··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514060" y="399201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 rot="16200000">
            <a:off x="3498536" y="3734946"/>
            <a:ext cx="272590" cy="24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·</a:t>
            </a:r>
            <a:r>
              <a:rPr lang="en-US" altLang="zh-TW" sz="1100" dirty="0" smtClean="0">
                <a:solidFill>
                  <a:schemeClr val="tx1"/>
                </a:solidFill>
              </a:rPr>
              <a:t>··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514060" y="4537193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514060" y="4273405"/>
            <a:ext cx="241544" cy="27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62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514772" y="1830663"/>
            <a:ext cx="241544" cy="27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b="1" dirty="0" err="1">
                <a:solidFill>
                  <a:schemeClr val="tx1"/>
                </a:solidFill>
              </a:rPr>
              <a:t>i</a:t>
            </a:r>
            <a:r>
              <a:rPr lang="en-US" altLang="zh-TW" sz="1100" b="1" dirty="0" err="1" smtClean="0">
                <a:solidFill>
                  <a:schemeClr val="tx1"/>
                </a:solidFill>
              </a:rPr>
              <a:t>dx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868449" y="1827889"/>
            <a:ext cx="220787" cy="275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100" b="1" dirty="0" smtClean="0">
                <a:solidFill>
                  <a:schemeClr val="tx1"/>
                </a:solidFill>
              </a:rPr>
              <a:t>value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135" name="群組 134"/>
          <p:cNvGrpSpPr/>
          <p:nvPr/>
        </p:nvGrpSpPr>
        <p:grpSpPr>
          <a:xfrm>
            <a:off x="2806318" y="3175427"/>
            <a:ext cx="743282" cy="577783"/>
            <a:chOff x="4982774" y="4719466"/>
            <a:chExt cx="664677" cy="457833"/>
          </a:xfrm>
        </p:grpSpPr>
        <p:sp>
          <p:nvSpPr>
            <p:cNvPr id="136" name="向右箭號 135"/>
            <p:cNvSpPr/>
            <p:nvPr/>
          </p:nvSpPr>
          <p:spPr>
            <a:xfrm>
              <a:off x="5194112" y="4719466"/>
              <a:ext cx="237118" cy="9576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/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4982774" y="4835866"/>
              <a:ext cx="664677" cy="34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/>
                <a:t>shift right 3  </a:t>
              </a:r>
              <a:endParaRPr lang="zh-TW" altLang="en-US" sz="1100" dirty="0"/>
            </a:p>
          </p:txBody>
        </p:sp>
      </p:grpSp>
      <p:grpSp>
        <p:nvGrpSpPr>
          <p:cNvPr id="138" name="群組 137"/>
          <p:cNvGrpSpPr/>
          <p:nvPr/>
        </p:nvGrpSpPr>
        <p:grpSpPr>
          <a:xfrm>
            <a:off x="3846979" y="2083883"/>
            <a:ext cx="242257" cy="2725900"/>
            <a:chOff x="3467411" y="3714722"/>
            <a:chExt cx="216638" cy="2160000"/>
          </a:xfrm>
        </p:grpSpPr>
        <p:sp>
          <p:nvSpPr>
            <p:cNvPr id="139" name="矩形 138"/>
            <p:cNvSpPr/>
            <p:nvPr/>
          </p:nvSpPr>
          <p:spPr>
            <a:xfrm>
              <a:off x="3468049" y="3714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Q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468049" y="3930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468049" y="4146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W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468049" y="4362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Y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467411" y="4578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j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3467411" y="4794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·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··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3467411" y="5226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G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 rot="16200000">
              <a:off x="3467411" y="5010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·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··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3467411" y="5658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c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467411" y="544272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I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/>
              <p:cNvSpPr txBox="1"/>
              <p:nvPr/>
            </p:nvSpPr>
            <p:spPr>
              <a:xfrm>
                <a:off x="3674951" y="5000869"/>
                <a:ext cx="6774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𝒓𝒅</m:t>
                          </m:r>
                        </m:sup>
                      </m:sSup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𝒓𝒐𝒖𝒏𝒅</m:t>
                      </m:r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149" name="文字方塊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51" y="5000869"/>
                <a:ext cx="677429" cy="283989"/>
              </a:xfrm>
              <a:prstGeom prst="rect">
                <a:avLst/>
              </a:prstGeom>
              <a:blipFill>
                <a:blip r:embed="rId5"/>
                <a:stretch>
                  <a:fillRect l="-15315" r="-9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字方塊 149"/>
          <p:cNvSpPr txBox="1"/>
          <p:nvPr/>
        </p:nvSpPr>
        <p:spPr>
          <a:xfrm>
            <a:off x="700207" y="5384387"/>
            <a:ext cx="11673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1</a:t>
            </a:r>
          </a:p>
          <a:p>
            <a:pPr algn="ctr"/>
            <a:r>
              <a:rPr lang="en-US" altLang="zh-TW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(‘_’ = 6’b1111</a:t>
            </a:r>
            <a:r>
              <a:rPr lang="en-US" altLang="zh-TW" sz="10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altLang="zh-TW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981480" y="5369205"/>
            <a:ext cx="1178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3</a:t>
            </a:r>
          </a:p>
          <a:p>
            <a:pPr algn="ctr"/>
            <a:r>
              <a:rPr lang="en-US" altLang="zh-TW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(‘l’ = 6’b0010</a:t>
            </a:r>
            <a:r>
              <a:rPr lang="en-US" altLang="zh-TW" sz="1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TW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408371" y="535847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1</a:t>
            </a:r>
          </a:p>
          <a:p>
            <a:pPr algn="ctr"/>
            <a:r>
              <a:rPr lang="en-US" altLang="zh-TW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(‘J’ = 6’b1010</a:t>
            </a:r>
            <a:r>
              <a:rPr lang="en-US" altLang="zh-TW" sz="1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altLang="zh-TW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" name="群組 152"/>
          <p:cNvGrpSpPr/>
          <p:nvPr/>
        </p:nvGrpSpPr>
        <p:grpSpPr>
          <a:xfrm>
            <a:off x="4195128" y="3183047"/>
            <a:ext cx="743282" cy="577783"/>
            <a:chOff x="4982774" y="4719466"/>
            <a:chExt cx="664677" cy="457833"/>
          </a:xfrm>
        </p:grpSpPr>
        <p:sp>
          <p:nvSpPr>
            <p:cNvPr id="154" name="向右箭號 153"/>
            <p:cNvSpPr/>
            <p:nvPr/>
          </p:nvSpPr>
          <p:spPr>
            <a:xfrm>
              <a:off x="5200926" y="4719466"/>
              <a:ext cx="237118" cy="9576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4982774" y="4835866"/>
              <a:ext cx="664677" cy="34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/>
                <a:t>shift right 1  </a:t>
              </a:r>
              <a:endParaRPr lang="zh-TW" altLang="en-US" sz="1100" dirty="0"/>
            </a:p>
          </p:txBody>
        </p:sp>
      </p:grpSp>
      <p:sp>
        <p:nvSpPr>
          <p:cNvPr id="156" name="文字方塊 155"/>
          <p:cNvSpPr txBox="1"/>
          <p:nvPr/>
        </p:nvSpPr>
        <p:spPr>
          <a:xfrm>
            <a:off x="1018100" y="6110821"/>
            <a:ext cx="355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RotA</a:t>
            </a:r>
            <a:r>
              <a:rPr lang="en-US" altLang="zh-TW" b="1" dirty="0" smtClean="0"/>
              <a:t> behavior in READY state </a:t>
            </a:r>
            <a:endParaRPr lang="zh-TW" altLang="en-US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2700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RotorB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RotB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TW" dirty="0" err="1" smtClean="0"/>
                  <a:t>RotB</a:t>
                </a:r>
                <a:r>
                  <a:rPr lang="en-US" altLang="zh-TW" dirty="0" smtClean="0"/>
                  <a:t> has two-stage adaptive permutation after each symbol encryption/ decryption.</a:t>
                </a:r>
              </a:p>
              <a:p>
                <a:pPr lvl="1" algn="just"/>
                <a:r>
                  <a:rPr lang="en-US" altLang="zh-TW" dirty="0" smtClean="0"/>
                  <a:t>First stage: S-Box8 permutation</a:t>
                </a:r>
              </a:p>
              <a:p>
                <a:pPr lvl="1" algn="just"/>
                <a:r>
                  <a:rPr lang="en-US" altLang="zh-TW" dirty="0" smtClean="0"/>
                  <a:t>Second stage: S-Box64 permutation</a:t>
                </a:r>
              </a:p>
              <a:p>
                <a:pPr algn="just"/>
                <a:endParaRPr lang="en-US" altLang="zh-TW" dirty="0"/>
              </a:p>
              <a:p>
                <a:pPr algn="just"/>
                <a:r>
                  <a:rPr lang="en-US" altLang="zh-TW" dirty="0" err="1" smtClean="0"/>
                  <a:t>RotB</a:t>
                </a:r>
                <a:r>
                  <a:rPr lang="en-US" altLang="zh-TW" dirty="0" smtClean="0"/>
                  <a:t> receives </a:t>
                </a:r>
                <a:r>
                  <a:rPr lang="en-US" altLang="zh-TW" dirty="0"/>
                  <a:t>the initial permutation </a:t>
                </a:r>
                <a:r>
                  <a:rPr lang="en-US" altLang="zh-TW" sz="2000" dirty="0"/>
                  <a:t>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𝑟𝑜𝑢𝑛𝑑</m:t>
                    </m:r>
                  </m:oMath>
                </a14:m>
                <a:r>
                  <a:rPr lang="en-US" altLang="zh-TW" sz="2000" dirty="0"/>
                  <a:t>) </a:t>
                </a:r>
                <a:r>
                  <a:rPr lang="en-US" altLang="zh-TW" dirty="0"/>
                  <a:t>in LOAD state.</a:t>
                </a:r>
              </a:p>
              <a:p>
                <a:pPr algn="just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28" r="-1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6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RotB</a:t>
            </a:r>
            <a:r>
              <a:rPr lang="en-US" altLang="zh-TW" dirty="0" smtClean="0"/>
              <a:t> First Stage: S-Box8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50" y="1469571"/>
            <a:ext cx="7886700" cy="229554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The S-Box8 applies for each eight contiguous symbols and has eight possible modes.</a:t>
            </a:r>
          </a:p>
          <a:p>
            <a:pPr algn="just"/>
            <a:r>
              <a:rPr lang="en-US" altLang="zh-TW" dirty="0" smtClean="0"/>
              <a:t>In encryption, the </a:t>
            </a:r>
            <a:r>
              <a:rPr lang="en-US" altLang="zh-TW" dirty="0" smtClean="0"/>
              <a:t>modes are decided by the least significant three bits of the </a:t>
            </a:r>
            <a:r>
              <a:rPr lang="en-US" altLang="zh-TW" dirty="0" err="1" smtClean="0"/>
              <a:t>rotB</a:t>
            </a:r>
            <a:r>
              <a:rPr lang="en-US" altLang="zh-TW" dirty="0" smtClean="0"/>
              <a:t> output.</a:t>
            </a:r>
            <a:r>
              <a:rPr lang="en-US" altLang="zh-TW" sz="2000" dirty="0" smtClean="0"/>
              <a:t> </a:t>
            </a:r>
          </a:p>
          <a:p>
            <a:pPr marL="0" indent="0" algn="just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(e.g., ‘a’ = 6’b000</a:t>
            </a:r>
            <a:r>
              <a:rPr lang="en-US" altLang="zh-TW" sz="2400" dirty="0" smtClean="0">
                <a:solidFill>
                  <a:srgbClr val="FF0000"/>
                </a:solidFill>
              </a:rPr>
              <a:t>000 </a:t>
            </a:r>
            <a:r>
              <a:rPr lang="zh-TW" altLang="en-US" sz="2400" dirty="0" smtClean="0"/>
              <a:t>→ </a:t>
            </a:r>
            <a:r>
              <a:rPr lang="en-US" altLang="zh-TW" sz="2400" dirty="0" smtClean="0"/>
              <a:t>mode 0)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1104624" y="3786545"/>
            <a:ext cx="7117631" cy="2218265"/>
            <a:chOff x="1107891" y="3639343"/>
            <a:chExt cx="7117631" cy="221826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54"/>
            <a:stretch/>
          </p:blipFill>
          <p:spPr>
            <a:xfrm>
              <a:off x="1114425" y="3639343"/>
              <a:ext cx="7111097" cy="1123157"/>
            </a:xfrm>
            <a:prstGeom prst="rect">
              <a:avLst/>
            </a:prstGeom>
          </p:spPr>
        </p:pic>
        <p:pic>
          <p:nvPicPr>
            <p:cNvPr id="94" name="圖片 9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74"/>
            <a:stretch/>
          </p:blipFill>
          <p:spPr>
            <a:xfrm>
              <a:off x="1107891" y="4539517"/>
              <a:ext cx="7111097" cy="1318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317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RotB</a:t>
            </a:r>
            <a:r>
              <a:rPr lang="en-US" altLang="zh-TW" dirty="0" smtClean="0"/>
              <a:t> First Stage: S-Box8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97" b="58054"/>
          <a:stretch/>
        </p:blipFill>
        <p:spPr>
          <a:xfrm>
            <a:off x="3316778" y="4204459"/>
            <a:ext cx="2478739" cy="1631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4"/>
          <a:stretch/>
        </p:blipFill>
        <p:spPr>
          <a:xfrm>
            <a:off x="71437" y="2215380"/>
            <a:ext cx="9001125" cy="1434461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1197033" y="3474720"/>
            <a:ext cx="2119745" cy="920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4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RotB</a:t>
            </a:r>
            <a:r>
              <a:rPr lang="en-US" altLang="zh-TW" dirty="0" smtClean="0"/>
              <a:t> Second Stage: S-Box64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50" y="1469571"/>
            <a:ext cx="7886700" cy="229554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The second-stage S-Box64 follows a fixed permutation as shown in the following figure.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7" y="3553615"/>
            <a:ext cx="8409065" cy="6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5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RotB</a:t>
            </a:r>
            <a:r>
              <a:rPr lang="en-US" altLang="zh-TW" dirty="0"/>
              <a:t> Second Stage: S-Box64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73"/>
          <a:stretch/>
        </p:blipFill>
        <p:spPr>
          <a:xfrm>
            <a:off x="-41565" y="2239762"/>
            <a:ext cx="9144000" cy="1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Reflector (Ref)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50" y="1469571"/>
            <a:ext cx="7886700" cy="229554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The reflector is a fixed table that has the reverse order of the ASCII table.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09116"/>
            <a:ext cx="8648700" cy="9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76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in this homework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50" y="1469571"/>
            <a:ext cx="5303640" cy="4016829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/>
              <a:t>Part1 (</a:t>
            </a:r>
            <a:r>
              <a:rPr lang="en-US" altLang="zh-TW" sz="2400" dirty="0" err="1" smtClean="0"/>
              <a:t>rotA</a:t>
            </a:r>
            <a:r>
              <a:rPr lang="en-US" altLang="zh-TW" sz="2400" dirty="0" smtClean="0"/>
              <a:t> + ref) (2%)</a:t>
            </a:r>
          </a:p>
          <a:p>
            <a:pPr lvl="1" algn="just"/>
            <a:endParaRPr lang="en-US" altLang="zh-TW" sz="2000" b="1" dirty="0" smtClean="0"/>
          </a:p>
          <a:p>
            <a:pPr lvl="1" algn="just"/>
            <a:endParaRPr lang="en-US" altLang="zh-TW" sz="2000" b="1" dirty="0" smtClean="0"/>
          </a:p>
          <a:p>
            <a:pPr marL="457200" lvl="1" indent="0" algn="just">
              <a:buNone/>
            </a:pPr>
            <a:endParaRPr lang="en-US" altLang="zh-TW" sz="2000" b="1" dirty="0" smtClean="0"/>
          </a:p>
          <a:p>
            <a:pPr algn="just"/>
            <a:r>
              <a:rPr lang="en-US" altLang="zh-TW" sz="2400" dirty="0" smtClean="0"/>
              <a:t>Part2 (</a:t>
            </a:r>
            <a:r>
              <a:rPr lang="en-US" altLang="zh-TW" sz="2400" dirty="0" err="1" smtClean="0"/>
              <a:t>rotA</a:t>
            </a:r>
            <a:r>
              <a:rPr lang="en-US" altLang="zh-TW" sz="2400" dirty="0" smtClean="0"/>
              <a:t> + </a:t>
            </a:r>
            <a:r>
              <a:rPr lang="en-US" altLang="zh-TW" sz="2400" dirty="0" err="1" smtClean="0"/>
              <a:t>rotB</a:t>
            </a:r>
            <a:r>
              <a:rPr lang="en-US" altLang="zh-TW" sz="2400" dirty="0" smtClean="0"/>
              <a:t> + ref) (4%)</a:t>
            </a:r>
          </a:p>
          <a:p>
            <a:pPr algn="just"/>
            <a:endParaRPr lang="en-US" altLang="zh-TW" sz="2400" dirty="0" smtClean="0"/>
          </a:p>
          <a:p>
            <a:pPr algn="just"/>
            <a:endParaRPr lang="en-US" altLang="zh-TW" sz="2400" dirty="0" smtClean="0"/>
          </a:p>
          <a:p>
            <a:pPr algn="just"/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Part3 (PB + </a:t>
            </a:r>
            <a:r>
              <a:rPr lang="en-US" altLang="zh-TW" sz="2400" dirty="0" err="1" smtClean="0"/>
              <a:t>rotA</a:t>
            </a:r>
            <a:r>
              <a:rPr lang="en-US" altLang="zh-TW" sz="2400" dirty="0" smtClean="0"/>
              <a:t> + </a:t>
            </a:r>
            <a:r>
              <a:rPr lang="en-US" altLang="zh-TW" sz="2400" dirty="0" err="1" smtClean="0"/>
              <a:t>rotB</a:t>
            </a:r>
            <a:r>
              <a:rPr lang="en-US" altLang="zh-TW" sz="2400" dirty="0" smtClean="0"/>
              <a:t> + ref) (4%)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06" y="800420"/>
            <a:ext cx="1607176" cy="15495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71" y="2447689"/>
            <a:ext cx="2344446" cy="15431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4220645"/>
            <a:ext cx="2762587" cy="149668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47629" y="5607540"/>
            <a:ext cx="804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b="1" dirty="0" smtClean="0">
                <a:solidFill>
                  <a:srgbClr val="FF0000"/>
                </a:solidFill>
              </a:rPr>
              <a:t>Note: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Your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testbench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must follow the reference waveform. Otherwise, your RTL codes might not pass the simulation when TA uses his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testbench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to evaluate.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5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Part1 (</a:t>
            </a:r>
            <a:r>
              <a:rPr lang="en-US" altLang="zh-TW" dirty="0" err="1" smtClean="0"/>
              <a:t>rotA</a:t>
            </a:r>
            <a:r>
              <a:rPr lang="en-US" altLang="zh-TW" dirty="0" smtClean="0"/>
              <a:t> + ref) (2%)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50" y="1469571"/>
            <a:ext cx="7886700" cy="401682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Given the behavior model, implement the </a:t>
            </a:r>
            <a:r>
              <a:rPr lang="en-US" altLang="zh-TW" sz="2400" dirty="0" err="1" smtClean="0"/>
              <a:t>testbench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/>
              <a:t>test_enigma_part1.v</a:t>
            </a:r>
            <a:r>
              <a:rPr lang="en-US" altLang="zh-TW" sz="2400" dirty="0" smtClean="0"/>
              <a:t> for </a:t>
            </a:r>
            <a:r>
              <a:rPr lang="en-US" altLang="zh-TW" sz="2400" b="1" dirty="0" smtClean="0"/>
              <a:t>encrypting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/>
              <a:t>patten1</a:t>
            </a:r>
            <a:r>
              <a:rPr lang="en-US" altLang="zh-TW" sz="2400" dirty="0" smtClean="0"/>
              <a:t> (1%).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Change the behavior model to your synthesizable RTL code </a:t>
            </a:r>
            <a:r>
              <a:rPr lang="en-US" altLang="zh-TW" sz="2400" b="1" dirty="0" smtClean="0"/>
              <a:t>enigma_part1.v </a:t>
            </a:r>
            <a:r>
              <a:rPr lang="en-US" altLang="zh-TW" sz="2400" dirty="0" smtClean="0"/>
              <a:t>(1%)</a:t>
            </a:r>
            <a:endParaRPr lang="en-US" altLang="zh-TW" sz="2400" b="1" dirty="0" smtClean="0"/>
          </a:p>
          <a:p>
            <a:pPr lvl="1" algn="just"/>
            <a:endParaRPr lang="en-US" altLang="zh-TW" sz="2000" b="1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12" y="3632209"/>
            <a:ext cx="2232337" cy="215225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9069" y="5830007"/>
            <a:ext cx="804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b="1" dirty="0" smtClean="0">
                <a:solidFill>
                  <a:srgbClr val="FF0000"/>
                </a:solidFill>
              </a:rPr>
              <a:t>Note: Execute part1/sim/run_rtl.sh to check all the cases in Part1.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6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Part2 (</a:t>
            </a:r>
            <a:r>
              <a:rPr lang="en-US" altLang="zh-TW" dirty="0" err="1" smtClean="0"/>
              <a:t>rotA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rotB</a:t>
            </a:r>
            <a:r>
              <a:rPr lang="en-US" altLang="zh-TW" dirty="0" smtClean="0"/>
              <a:t> + ref) (4%)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50" y="1469571"/>
            <a:ext cx="7886700" cy="4016829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/>
              <a:t>Implement the synthesizable Enigma RTL code </a:t>
            </a:r>
            <a:r>
              <a:rPr lang="en-US" altLang="zh-TW" sz="2400" b="1" dirty="0" smtClean="0"/>
              <a:t>enigma_part2.v (2%)</a:t>
            </a:r>
          </a:p>
          <a:p>
            <a:pPr algn="just"/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Write the </a:t>
            </a:r>
            <a:r>
              <a:rPr lang="en-US" altLang="zh-TW" sz="2400" dirty="0" err="1" smtClean="0"/>
              <a:t>testbench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/>
              <a:t>test_enigma_part2.v </a:t>
            </a:r>
            <a:r>
              <a:rPr lang="en-US" altLang="zh-TW" sz="2400" dirty="0" smtClean="0"/>
              <a:t>for </a:t>
            </a:r>
            <a:r>
              <a:rPr lang="en-US" altLang="zh-TW" sz="2400" b="1" dirty="0" smtClean="0"/>
              <a:t>encrypting/ decrypting pattern1-2 (2%)</a:t>
            </a:r>
          </a:p>
          <a:p>
            <a:pPr lvl="1" algn="just"/>
            <a:endParaRPr lang="en-US" altLang="zh-TW" sz="2000" b="1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46" y="3684514"/>
            <a:ext cx="2344446" cy="154318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39069" y="5830007"/>
            <a:ext cx="804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b="1" dirty="0" smtClean="0">
                <a:solidFill>
                  <a:srgbClr val="FF0000"/>
                </a:solidFill>
              </a:rPr>
              <a:t>Note: Execute part2/sim/run_rtl.sh to check </a:t>
            </a:r>
            <a:r>
              <a:rPr lang="en-US" altLang="zh-TW" sz="1600" b="1" dirty="0">
                <a:solidFill>
                  <a:srgbClr val="FF0000"/>
                </a:solidFill>
              </a:rPr>
              <a:t>all the cases in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Part2.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1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</a:p>
          <a:p>
            <a:pPr lvl="1"/>
            <a:r>
              <a:rPr lang="en-US" altLang="zh-TW" dirty="0" smtClean="0"/>
              <a:t>The electro-mechanical rotor cipher machine</a:t>
            </a:r>
          </a:p>
          <a:p>
            <a:pPr lvl="1"/>
            <a:r>
              <a:rPr lang="en-US" altLang="zh-TW" dirty="0" smtClean="0"/>
              <a:t>Used by German military in World War II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Two operation mode:</a:t>
            </a:r>
          </a:p>
          <a:p>
            <a:pPr lvl="2"/>
            <a:r>
              <a:rPr lang="en-US" altLang="zh-TW" dirty="0" smtClean="0"/>
              <a:t>Encrypt: </a:t>
            </a:r>
          </a:p>
          <a:p>
            <a:pPr lvl="3"/>
            <a:r>
              <a:rPr lang="en-US" altLang="zh-TW" dirty="0" smtClean="0"/>
              <a:t>Input: 6-bits plaintext, Output: 6-bits </a:t>
            </a:r>
            <a:r>
              <a:rPr lang="en-US" altLang="zh-TW" dirty="0" err="1" smtClean="0"/>
              <a:t>ciphertext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E.g., Do you </a:t>
            </a:r>
            <a:r>
              <a:rPr lang="zh-TW" altLang="en-US" dirty="0" smtClean="0"/>
              <a:t>→ </a:t>
            </a:r>
            <a:r>
              <a:rPr lang="en-US" altLang="zh-TW" dirty="0" err="1" smtClean="0"/>
              <a:t>ut.hDd</a:t>
            </a:r>
            <a:endParaRPr lang="en-US" altLang="zh-TW" dirty="0" smtClean="0"/>
          </a:p>
          <a:p>
            <a:pPr marL="1371600" lvl="3" indent="0">
              <a:buNone/>
            </a:pPr>
            <a:endParaRPr lang="en-US" altLang="zh-TW" dirty="0" smtClean="0"/>
          </a:p>
          <a:p>
            <a:pPr lvl="2"/>
            <a:r>
              <a:rPr lang="en-US" altLang="zh-TW" dirty="0" smtClean="0"/>
              <a:t>Decrypt:</a:t>
            </a:r>
          </a:p>
          <a:p>
            <a:pPr lvl="3"/>
            <a:r>
              <a:rPr lang="en-US" altLang="zh-TW" dirty="0" smtClean="0"/>
              <a:t>Input: 6-bits </a:t>
            </a:r>
            <a:r>
              <a:rPr lang="en-US" altLang="zh-TW" dirty="0" err="1" smtClean="0"/>
              <a:t>ciphertext</a:t>
            </a:r>
            <a:r>
              <a:rPr lang="en-US" altLang="zh-TW" dirty="0" smtClean="0"/>
              <a:t>, Output: 6-bits plaintext</a:t>
            </a:r>
          </a:p>
          <a:p>
            <a:pPr lvl="3"/>
            <a:r>
              <a:rPr lang="en-US" altLang="zh-TW" dirty="0" smtClean="0"/>
              <a:t>E.g., </a:t>
            </a:r>
            <a:r>
              <a:rPr lang="en-US" altLang="zh-TW" dirty="0" err="1" smtClean="0"/>
              <a:t>ut.hDd</a:t>
            </a:r>
            <a:r>
              <a:rPr lang="en-US" altLang="zh-TW" dirty="0" smtClean="0"/>
              <a:t> </a:t>
            </a:r>
            <a:r>
              <a:rPr lang="zh-TW" altLang="en-US" dirty="0" smtClean="0"/>
              <a:t>→ </a:t>
            </a:r>
            <a:r>
              <a:rPr lang="en-US" altLang="zh-TW" dirty="0"/>
              <a:t>Do you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63440" y="6213761"/>
            <a:ext cx="4006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chemeClr val="bg2">
                    <a:lumMod val="50000"/>
                  </a:schemeClr>
                </a:solidFill>
              </a:rPr>
              <a:t>image ref: https://</a:t>
            </a:r>
            <a:r>
              <a:rPr lang="en-US" altLang="zh-TW" sz="1100" b="1" dirty="0" smtClean="0">
                <a:solidFill>
                  <a:schemeClr val="bg2">
                    <a:lumMod val="50000"/>
                  </a:schemeClr>
                </a:solidFill>
              </a:rPr>
              <a:t>en.wikipedia.org/wiki/Enigma_machine</a:t>
            </a:r>
            <a:endParaRPr lang="zh-TW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77" y="57150"/>
            <a:ext cx="1745928" cy="19030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44" y="174567"/>
            <a:ext cx="1190429" cy="17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Part3 (PB + </a:t>
            </a:r>
            <a:r>
              <a:rPr lang="en-US" altLang="zh-TW" dirty="0" err="1" smtClean="0"/>
              <a:t>rotA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rotB</a:t>
            </a:r>
            <a:r>
              <a:rPr lang="en-US" altLang="zh-TW" dirty="0" smtClean="0"/>
              <a:t> + ref) (4%)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50" y="1469571"/>
            <a:ext cx="7886700" cy="4016829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/>
              <a:t>Implement the synthesizable Enigma RTL code </a:t>
            </a:r>
            <a:r>
              <a:rPr lang="en-US" altLang="zh-TW" sz="2400" b="1" dirty="0" smtClean="0"/>
              <a:t>enigma_part3.v (2%)</a:t>
            </a:r>
          </a:p>
          <a:p>
            <a:pPr algn="just"/>
            <a:endParaRPr lang="en-US" altLang="zh-TW" sz="2400" b="1" dirty="0" smtClean="0"/>
          </a:p>
          <a:p>
            <a:pPr algn="just"/>
            <a:r>
              <a:rPr lang="en-US" altLang="zh-TW" sz="2400" dirty="0" smtClean="0"/>
              <a:t>Write the </a:t>
            </a:r>
            <a:r>
              <a:rPr lang="en-US" altLang="zh-TW" sz="2400" dirty="0" err="1" smtClean="0"/>
              <a:t>testbench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/>
              <a:t>test_enigma_part3.v </a:t>
            </a:r>
            <a:r>
              <a:rPr lang="en-US" altLang="zh-TW" sz="2400" dirty="0" smtClean="0"/>
              <a:t>for </a:t>
            </a:r>
            <a:r>
              <a:rPr lang="en-US" altLang="zh-TW" sz="2400" b="1" dirty="0" smtClean="0"/>
              <a:t>encrypting/ decrypting pattern1-2 (1%)</a:t>
            </a:r>
          </a:p>
          <a:p>
            <a:pPr algn="just"/>
            <a:endParaRPr lang="en-US" altLang="zh-TW" sz="2400" b="1" dirty="0" smtClean="0"/>
          </a:p>
          <a:p>
            <a:pPr algn="just"/>
            <a:r>
              <a:rPr lang="en-US" altLang="zh-TW" sz="2400" dirty="0" smtClean="0"/>
              <a:t>Write the </a:t>
            </a:r>
            <a:r>
              <a:rPr lang="en-US" altLang="zh-TW" sz="2400" dirty="0" err="1" smtClean="0"/>
              <a:t>testbench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/>
              <a:t>test_enigma_part3_display.v </a:t>
            </a:r>
            <a:r>
              <a:rPr lang="en-US" altLang="zh-TW" sz="2400" dirty="0" smtClean="0"/>
              <a:t>to </a:t>
            </a:r>
            <a:r>
              <a:rPr lang="en-US" altLang="zh-TW" sz="2400" b="1" dirty="0" smtClean="0"/>
              <a:t>decrypt 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/>
              <a:t>save </a:t>
            </a:r>
            <a:r>
              <a:rPr lang="en-US" altLang="zh-TW" sz="2400" dirty="0" smtClean="0"/>
              <a:t>the results of </a:t>
            </a:r>
            <a:r>
              <a:rPr lang="en-US" altLang="zh-TW" sz="2400" b="1" dirty="0" smtClean="0"/>
              <a:t>pattern2-3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in ASCII format </a:t>
            </a:r>
            <a:r>
              <a:rPr lang="en-US" altLang="zh-TW" sz="2400" b="1" dirty="0" smtClean="0"/>
              <a:t>(1%)</a:t>
            </a:r>
            <a:endParaRPr lang="en-US" altLang="zh-TW" sz="2000" b="1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39069" y="5830007"/>
            <a:ext cx="804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b="1" dirty="0" smtClean="0">
                <a:solidFill>
                  <a:srgbClr val="FF0000"/>
                </a:solidFill>
              </a:rPr>
              <a:t>Note: Execute part3/sim/run_rtl.sh and part3/sim/run_display.sh to check all the cases in part3.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4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Part3 Cont’d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need to decrypt and save pattern2-3 </a:t>
            </a:r>
            <a:r>
              <a:rPr lang="en-US" altLang="zh-TW" b="1" dirty="0" smtClean="0">
                <a:solidFill>
                  <a:srgbClr val="FF0000"/>
                </a:solidFill>
              </a:rPr>
              <a:t>in ASCII format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You can refer to </a:t>
            </a:r>
            <a:r>
              <a:rPr lang="en-US" altLang="zh-TW" dirty="0" err="1" smtClean="0"/>
              <a:t>display_enigma_code.v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show_enigma_code.v</a:t>
            </a:r>
            <a:r>
              <a:rPr lang="en-US" altLang="zh-TW" dirty="0" smtClean="0"/>
              <a:t> for displaying ASCII decrypted texts.</a:t>
            </a:r>
          </a:p>
          <a:p>
            <a:r>
              <a:rPr lang="en-US" altLang="zh-TW" dirty="0" smtClean="0"/>
              <a:t>e.g., 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$</a:t>
            </a:r>
            <a:r>
              <a:rPr lang="en-US" altLang="zh-TW" sz="2000" dirty="0" err="1" smtClean="0"/>
              <a:t>vcs</a:t>
            </a:r>
            <a:r>
              <a:rPr lang="en-US" altLang="zh-TW" sz="2000" dirty="0" smtClean="0"/>
              <a:t> –R +v2k –full64 </a:t>
            </a:r>
            <a:r>
              <a:rPr lang="en-US" altLang="zh-TW" sz="2000" dirty="0" err="1" smtClean="0"/>
              <a:t>show_enigma_code.v</a:t>
            </a:r>
            <a:r>
              <a:rPr lang="en-US" altLang="zh-TW" sz="2000" dirty="0" smtClean="0"/>
              <a:t> +define+PAT1 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$</a:t>
            </a:r>
            <a:r>
              <a:rPr lang="en-US" altLang="zh-TW" sz="2000" dirty="0" err="1"/>
              <a:t>vcs</a:t>
            </a:r>
            <a:r>
              <a:rPr lang="en-US" altLang="zh-TW" sz="2000" dirty="0"/>
              <a:t> –R +v2k –full64 </a:t>
            </a:r>
            <a:r>
              <a:rPr lang="en-US" altLang="zh-TW" sz="2000" dirty="0" err="1"/>
              <a:t>show_enigma_code.v</a:t>
            </a:r>
            <a:r>
              <a:rPr lang="en-US" altLang="zh-TW" sz="2000" dirty="0"/>
              <a:t> +</a:t>
            </a:r>
            <a:r>
              <a:rPr lang="en-US" altLang="zh-TW" sz="2000" dirty="0" smtClean="0"/>
              <a:t>define+PAT2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7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49" y="1469571"/>
            <a:ext cx="7792143" cy="401682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TW" sz="2400" dirty="0" smtClean="0"/>
              <a:t>Your </a:t>
            </a:r>
            <a:r>
              <a:rPr lang="en-US" altLang="zh-TW" sz="2400" dirty="0" err="1"/>
              <a:t>testbench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must </a:t>
            </a:r>
            <a:r>
              <a:rPr lang="en-US" altLang="zh-TW" sz="2400" b="1" dirty="0" smtClean="0"/>
              <a:t>follow the reference waveform</a:t>
            </a:r>
            <a:r>
              <a:rPr lang="en-US" altLang="zh-TW" sz="2400" dirty="0" smtClean="0"/>
              <a:t>. Otherwise, your RTL codes might not pass the simulation when TA uses his </a:t>
            </a:r>
            <a:r>
              <a:rPr lang="en-US" altLang="zh-TW" sz="2400" dirty="0" err="1" smtClean="0"/>
              <a:t>testbench</a:t>
            </a:r>
            <a:r>
              <a:rPr lang="en-US" altLang="zh-TW" sz="2400" dirty="0" smtClean="0"/>
              <a:t> to evaluate.</a:t>
            </a:r>
            <a:endParaRPr lang="zh-TW" altLang="en-US" sz="2400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n-US" altLang="zh-TW" sz="2400" dirty="0" smtClean="0"/>
          </a:p>
          <a:p>
            <a:pPr algn="just">
              <a:lnSpc>
                <a:spcPct val="100000"/>
              </a:lnSpc>
            </a:pPr>
            <a:r>
              <a:rPr lang="en-US" altLang="zh-TW" sz="2400" dirty="0" smtClean="0"/>
              <a:t>TA will use unreleased patterns to evaluate your homework. Therefore, </a:t>
            </a:r>
            <a:r>
              <a:rPr lang="en-US" altLang="zh-TW" sz="2400" b="1" dirty="0" smtClean="0"/>
              <a:t>Do not design your hardware by the given datasets</a:t>
            </a:r>
            <a:r>
              <a:rPr lang="en-US" altLang="zh-TW" sz="2400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e.g., Different 16 lines for PB connection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509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10/27</a:t>
            </a:r>
            <a:r>
              <a:rPr lang="zh-TW" altLang="en-US" dirty="0" smtClean="0"/>
              <a:t> </a:t>
            </a:r>
            <a:r>
              <a:rPr lang="en-US" altLang="zh-TW" dirty="0" smtClean="0"/>
              <a:t>11:59 p.m.</a:t>
            </a:r>
          </a:p>
          <a:p>
            <a:r>
              <a:rPr lang="en-US" altLang="zh-TW" dirty="0" smtClean="0"/>
              <a:t>Submit to </a:t>
            </a:r>
            <a:r>
              <a:rPr lang="en-US" altLang="zh-TW" dirty="0" err="1" smtClean="0"/>
              <a:t>eeclass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Make sure the file delivery and organization meet the requirement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Wrong file delivery or organization will get 1% punishment</a:t>
            </a:r>
          </a:p>
          <a:p>
            <a:r>
              <a:rPr lang="en-US" altLang="zh-TW" dirty="0" smtClean="0"/>
              <a:t>If you have any question</a:t>
            </a:r>
          </a:p>
          <a:p>
            <a:pPr lvl="1"/>
            <a:r>
              <a:rPr lang="en-US" altLang="zh-TW" dirty="0" smtClean="0"/>
              <a:t>Feel free to ask on </a:t>
            </a:r>
            <a:r>
              <a:rPr lang="en-US" altLang="zh-TW" dirty="0" err="1" smtClean="0"/>
              <a:t>eeclass</a:t>
            </a:r>
            <a:r>
              <a:rPr lang="en-US" altLang="zh-TW" dirty="0" smtClean="0"/>
              <a:t> discussion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(maybe other students also have the same question!)</a:t>
            </a:r>
          </a:p>
          <a:p>
            <a:pPr lvl="1"/>
            <a:r>
              <a:rPr lang="en-US" altLang="zh-TW" dirty="0" smtClean="0"/>
              <a:t>Do not show your code or email your code to TA.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Coding by yourself!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4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dirty="0">
              <a:hlinkClick r:id="rId2"/>
            </a:endParaRPr>
          </a:p>
          <a:p>
            <a:r>
              <a:rPr lang="zh-TW" altLang="en-US" sz="2000" dirty="0" smtClean="0">
                <a:hlinkClick r:id="rId2"/>
              </a:rPr>
              <a:t>https</a:t>
            </a:r>
            <a:r>
              <a:rPr lang="zh-TW" altLang="en-US" sz="2000" dirty="0">
                <a:hlinkClick r:id="rId2"/>
              </a:rPr>
              <a:t>://www.youtube.com/watch?v=ybkkiGtJmkM&amp;t=202s&amp;ab_channel</a:t>
            </a:r>
            <a:r>
              <a:rPr lang="zh-TW" altLang="en-US" sz="2000" dirty="0" smtClean="0">
                <a:hlinkClick r:id="rId2"/>
              </a:rPr>
              <a:t>=JaredOwen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0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 FSM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IDLE state:</a:t>
            </a:r>
          </a:p>
          <a:p>
            <a:pPr lvl="1"/>
            <a:r>
              <a:rPr lang="en-US" altLang="zh-TW" dirty="0" smtClean="0"/>
              <a:t>Do not thing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LOAD state: </a:t>
            </a:r>
          </a:p>
          <a:p>
            <a:pPr lvl="1"/>
            <a:r>
              <a:rPr lang="en-US" altLang="zh-TW" dirty="0" smtClean="0"/>
              <a:t>Initialize rotors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READY state:</a:t>
            </a:r>
          </a:p>
          <a:p>
            <a:pPr lvl="1"/>
            <a:r>
              <a:rPr lang="en-US" altLang="zh-TW" dirty="0" smtClean="0"/>
              <a:t>Perform encryption or decryption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41" y="1365895"/>
            <a:ext cx="3177430" cy="241015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 Mechanism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Flow: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/>
              <a:t>Forward </a:t>
            </a:r>
            <a:r>
              <a:rPr lang="en-US" altLang="zh-TW" dirty="0" smtClean="0"/>
              <a:t>rotor mapping + </a:t>
            </a:r>
            <a:r>
              <a:rPr lang="en-US" altLang="zh-TW" dirty="0" smtClean="0"/>
              <a:t>Inverse </a:t>
            </a:r>
            <a:r>
              <a:rPr lang="en-US" altLang="zh-TW" dirty="0" smtClean="0"/>
              <a:t>rotor mapping</a:t>
            </a:r>
          </a:p>
          <a:p>
            <a:endParaRPr lang="en-US" altLang="zh-TW" dirty="0"/>
          </a:p>
          <a:p>
            <a:r>
              <a:rPr lang="en-US" altLang="zh-TW" dirty="0" smtClean="0"/>
              <a:t>Forward rotor mapping (solid arrows)</a:t>
            </a:r>
          </a:p>
          <a:p>
            <a:pPr lvl="1"/>
            <a:r>
              <a:rPr lang="en-US" altLang="zh-TW" dirty="0" smtClean="0"/>
              <a:t>Input: index; Output: value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Inverse rotor mapping (dotted arrows)</a:t>
            </a:r>
          </a:p>
          <a:p>
            <a:pPr lvl="1"/>
            <a:r>
              <a:rPr lang="en-US" altLang="zh-TW" dirty="0" smtClean="0"/>
              <a:t>Input: value; Output: index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8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Toy Example (6 symbols)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280813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Structure: Rot + </a:t>
            </a:r>
            <a:r>
              <a:rPr lang="en-US" altLang="zh-TW" dirty="0" smtClean="0"/>
              <a:t>Ref</a:t>
            </a:r>
            <a:r>
              <a:rPr lang="zh-TW" altLang="en-US" dirty="0" smtClean="0"/>
              <a:t> </a:t>
            </a:r>
            <a:r>
              <a:rPr lang="en-US" altLang="zh-TW" dirty="0" smtClean="0"/>
              <a:t>(Fixed)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Rot[6] = {01, 02, 03, 00, 05, 04}</a:t>
            </a:r>
          </a:p>
          <a:p>
            <a:r>
              <a:rPr lang="en-US" altLang="zh-TW" dirty="0" smtClean="0"/>
              <a:t>Ref[6] = {05, 04, 03, 02, 01, 00}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20185"/>
              </p:ext>
            </p:extLst>
          </p:nvPr>
        </p:nvGraphicFramePr>
        <p:xfrm>
          <a:off x="6418914" y="454750"/>
          <a:ext cx="23241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653">
                  <a:extLst>
                    <a:ext uri="{9D8B030D-6E8A-4147-A177-3AD203B41FA5}">
                      <a16:colId xmlns:a16="http://schemas.microsoft.com/office/drawing/2014/main" val="3641867768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238605992"/>
                    </a:ext>
                  </a:extLst>
                </a:gridCol>
              </a:tblGrid>
              <a:tr h="33578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symbol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hex</a:t>
                      </a:r>
                      <a:r>
                        <a:rPr lang="en-US" altLang="zh-TW" b="1" baseline="0" dirty="0" smtClean="0"/>
                        <a:t> </a:t>
                      </a:r>
                      <a:r>
                        <a:rPr lang="en-US" altLang="zh-TW" b="1" baseline="0" dirty="0" err="1" smtClean="0"/>
                        <a:t>num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083924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467869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002671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568987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079360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855691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43695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694204" y="3015070"/>
            <a:ext cx="177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toy </a:t>
            </a:r>
            <a:r>
              <a:rPr lang="en-US" altLang="zh-TW" b="1" dirty="0" err="1" smtClean="0"/>
              <a:t>ascii</a:t>
            </a:r>
            <a:r>
              <a:rPr lang="en-US" altLang="zh-TW" b="1" dirty="0" smtClean="0"/>
              <a:t> table</a:t>
            </a:r>
            <a:endParaRPr lang="zh-TW" altLang="en-US" b="1" dirty="0"/>
          </a:p>
        </p:txBody>
      </p:sp>
      <p:grpSp>
        <p:nvGrpSpPr>
          <p:cNvPr id="27" name="群組 26"/>
          <p:cNvGrpSpPr/>
          <p:nvPr/>
        </p:nvGrpSpPr>
        <p:grpSpPr>
          <a:xfrm>
            <a:off x="653680" y="4394900"/>
            <a:ext cx="3867143" cy="1353611"/>
            <a:chOff x="2247902" y="4402368"/>
            <a:chExt cx="3867143" cy="1353611"/>
          </a:xfrm>
        </p:grpSpPr>
        <p:grpSp>
          <p:nvGrpSpPr>
            <p:cNvPr id="6" name="群組 5"/>
            <p:cNvGrpSpPr/>
            <p:nvPr/>
          </p:nvGrpSpPr>
          <p:grpSpPr>
            <a:xfrm>
              <a:off x="2800351" y="4771700"/>
              <a:ext cx="3314694" cy="533075"/>
              <a:chOff x="1685926" y="3347882"/>
              <a:chExt cx="3314694" cy="53307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685926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>
                    <a:solidFill>
                      <a:schemeClr val="tx1"/>
                    </a:solidFill>
                  </a:rPr>
                  <a:t>b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38375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790824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>
                    <a:solidFill>
                      <a:schemeClr val="tx1"/>
                    </a:solidFill>
                  </a:rPr>
                  <a:t>d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343273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895722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448171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>
                    <a:solidFill>
                      <a:schemeClr val="tx1"/>
                    </a:solidFill>
                  </a:rPr>
                  <a:t>e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2284318" y="530477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idx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2800351" y="5222904"/>
              <a:ext cx="3314694" cy="533075"/>
              <a:chOff x="1685926" y="3347882"/>
              <a:chExt cx="3314694" cy="53307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685926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00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238375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790824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02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43273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03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95722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04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448171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05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247902" y="4402368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Rot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60632" y="4351073"/>
            <a:ext cx="3867143" cy="1353611"/>
            <a:chOff x="2247902" y="4402368"/>
            <a:chExt cx="3867143" cy="1353611"/>
          </a:xfrm>
        </p:grpSpPr>
        <p:grpSp>
          <p:nvGrpSpPr>
            <p:cNvPr id="29" name="群組 28"/>
            <p:cNvGrpSpPr/>
            <p:nvPr/>
          </p:nvGrpSpPr>
          <p:grpSpPr>
            <a:xfrm>
              <a:off x="2800351" y="4771700"/>
              <a:ext cx="3314694" cy="533075"/>
              <a:chOff x="1685926" y="3347882"/>
              <a:chExt cx="3314694" cy="53307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685926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38375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790824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>
                    <a:solidFill>
                      <a:schemeClr val="tx1"/>
                    </a:solidFill>
                  </a:rPr>
                  <a:t>d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343273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895722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48171" y="3347882"/>
                <a:ext cx="552449" cy="5330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文字方塊 29"/>
            <p:cNvSpPr txBox="1"/>
            <p:nvPr/>
          </p:nvSpPr>
          <p:spPr>
            <a:xfrm>
              <a:off x="2284318" y="530477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idx</a:t>
              </a:r>
              <a:endParaRPr lang="zh-TW" altLang="en-US" dirty="0"/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2800351" y="5222904"/>
              <a:ext cx="3314694" cy="533075"/>
              <a:chOff x="1685926" y="3347882"/>
              <a:chExt cx="3314694" cy="533075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685926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00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238375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790824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02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43273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03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895722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04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448171" y="3347882"/>
                <a:ext cx="552449" cy="533075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05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2247902" y="4402368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/>
                <a:t>Ref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016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Encrypt “e”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974709" y="3174854"/>
            <a:ext cx="3314694" cy="533075"/>
            <a:chOff x="1685926" y="3347882"/>
            <a:chExt cx="3314694" cy="533075"/>
          </a:xfrm>
        </p:grpSpPr>
        <p:sp>
          <p:nvSpPr>
            <p:cNvPr id="7" name="矩形 6"/>
            <p:cNvSpPr/>
            <p:nvPr/>
          </p:nvSpPr>
          <p:spPr>
            <a:xfrm>
              <a:off x="1685926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b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38375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c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90824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d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43273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a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22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f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48171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e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8156053" y="1632893"/>
            <a:ext cx="98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toy </a:t>
            </a:r>
            <a:r>
              <a:rPr lang="en-US" altLang="zh-TW" b="1" dirty="0" err="1" smtClean="0"/>
              <a:t>ascii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table</a:t>
            </a:r>
            <a:endParaRPr lang="zh-TW" altLang="en-US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933468" y="1696260"/>
            <a:ext cx="3371844" cy="533075"/>
            <a:chOff x="1752601" y="3347882"/>
            <a:chExt cx="3371844" cy="533075"/>
          </a:xfrm>
        </p:grpSpPr>
        <p:sp>
          <p:nvSpPr>
            <p:cNvPr id="16" name="矩形 15"/>
            <p:cNvSpPr/>
            <p:nvPr/>
          </p:nvSpPr>
          <p:spPr>
            <a:xfrm>
              <a:off x="1752601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4575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886074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57573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000497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1996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345359" y="32362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Rot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969309" y="4596298"/>
            <a:ext cx="3314694" cy="533075"/>
            <a:chOff x="1685926" y="3347882"/>
            <a:chExt cx="3314694" cy="533075"/>
          </a:xfrm>
        </p:grpSpPr>
        <p:sp>
          <p:nvSpPr>
            <p:cNvPr id="39" name="矩形 38"/>
            <p:cNvSpPr/>
            <p:nvPr/>
          </p:nvSpPr>
          <p:spPr>
            <a:xfrm>
              <a:off x="1685926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f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238375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e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790824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d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343273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c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895722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b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48171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a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422302" y="470780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Ref</a:t>
            </a:r>
            <a:endParaRPr lang="zh-TW" altLang="en-US" b="1" dirty="0"/>
          </a:p>
        </p:txBody>
      </p:sp>
      <p:grpSp>
        <p:nvGrpSpPr>
          <p:cNvPr id="52" name="群組 51"/>
          <p:cNvGrpSpPr/>
          <p:nvPr/>
        </p:nvGrpSpPr>
        <p:grpSpPr>
          <a:xfrm>
            <a:off x="4948390" y="2105628"/>
            <a:ext cx="3352794" cy="533075"/>
            <a:chOff x="1685926" y="3347882"/>
            <a:chExt cx="3352794" cy="533075"/>
          </a:xfrm>
        </p:grpSpPr>
        <p:sp>
          <p:nvSpPr>
            <p:cNvPr id="53" name="矩形 52"/>
            <p:cNvSpPr/>
            <p:nvPr/>
          </p:nvSpPr>
          <p:spPr>
            <a:xfrm>
              <a:off x="1685926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a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257425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b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809874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c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371848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d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19533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e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486271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f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單箭頭接點 23"/>
          <p:cNvCxnSpPr>
            <a:stCxn id="57" idx="2"/>
            <a:endCxn id="11" idx="0"/>
          </p:cNvCxnSpPr>
          <p:nvPr/>
        </p:nvCxnSpPr>
        <p:spPr>
          <a:xfrm>
            <a:off x="7458222" y="2638703"/>
            <a:ext cx="2508" cy="536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11" idx="2"/>
          </p:cNvCxnSpPr>
          <p:nvPr/>
        </p:nvCxnSpPr>
        <p:spPr>
          <a:xfrm rot="16200000" flipH="1">
            <a:off x="7355599" y="3813059"/>
            <a:ext cx="879376" cy="669115"/>
          </a:xfrm>
          <a:prstGeom prst="bentConnector3">
            <a:avLst>
              <a:gd name="adj1" fmla="val 367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44" idx="0"/>
            <a:endCxn id="10" idx="2"/>
          </p:cNvCxnSpPr>
          <p:nvPr/>
        </p:nvCxnSpPr>
        <p:spPr>
          <a:xfrm rot="16200000" flipV="1">
            <a:off x="7013846" y="3602365"/>
            <a:ext cx="888369" cy="10994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10" idx="0"/>
            <a:endCxn id="56" idx="2"/>
          </p:cNvCxnSpPr>
          <p:nvPr/>
        </p:nvCxnSpPr>
        <p:spPr>
          <a:xfrm rot="5400000" flipH="1" flipV="1">
            <a:off x="6641334" y="2905651"/>
            <a:ext cx="536151" cy="22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526721"/>
                <a:ext cx="3752369" cy="40760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𝑅𝑜𝑡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𝑅𝑜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7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526721"/>
                <a:ext cx="3752369" cy="40760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8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Decrypt “d”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974709" y="3174854"/>
            <a:ext cx="3314694" cy="533075"/>
            <a:chOff x="1685926" y="3347882"/>
            <a:chExt cx="3314694" cy="533075"/>
          </a:xfrm>
        </p:grpSpPr>
        <p:sp>
          <p:nvSpPr>
            <p:cNvPr id="7" name="矩形 6"/>
            <p:cNvSpPr/>
            <p:nvPr/>
          </p:nvSpPr>
          <p:spPr>
            <a:xfrm>
              <a:off x="1685926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b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38375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c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90824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d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43273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a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22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f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48171" y="3347882"/>
              <a:ext cx="552449" cy="533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e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8156053" y="1632893"/>
            <a:ext cx="98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toy </a:t>
            </a:r>
            <a:r>
              <a:rPr lang="en-US" altLang="zh-TW" b="1" dirty="0" err="1" smtClean="0"/>
              <a:t>ascii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table</a:t>
            </a:r>
            <a:endParaRPr lang="zh-TW" altLang="en-US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933468" y="1696260"/>
            <a:ext cx="3371844" cy="533075"/>
            <a:chOff x="1752601" y="3347882"/>
            <a:chExt cx="3371844" cy="533075"/>
          </a:xfrm>
        </p:grpSpPr>
        <p:sp>
          <p:nvSpPr>
            <p:cNvPr id="16" name="矩形 15"/>
            <p:cNvSpPr/>
            <p:nvPr/>
          </p:nvSpPr>
          <p:spPr>
            <a:xfrm>
              <a:off x="1752601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4575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886074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57573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000497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1996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409478" y="323982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Rot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969309" y="4596298"/>
            <a:ext cx="3314694" cy="533075"/>
            <a:chOff x="1685926" y="3347882"/>
            <a:chExt cx="3314694" cy="533075"/>
          </a:xfrm>
        </p:grpSpPr>
        <p:sp>
          <p:nvSpPr>
            <p:cNvPr id="39" name="矩形 38"/>
            <p:cNvSpPr/>
            <p:nvPr/>
          </p:nvSpPr>
          <p:spPr>
            <a:xfrm>
              <a:off x="1685926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f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238375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e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790824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d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343273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c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895722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b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48171" y="3347882"/>
              <a:ext cx="552449" cy="5330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a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422302" y="470780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Ref</a:t>
            </a:r>
            <a:endParaRPr lang="zh-TW" altLang="en-US" b="1" dirty="0"/>
          </a:p>
        </p:txBody>
      </p:sp>
      <p:grpSp>
        <p:nvGrpSpPr>
          <p:cNvPr id="52" name="群組 51"/>
          <p:cNvGrpSpPr/>
          <p:nvPr/>
        </p:nvGrpSpPr>
        <p:grpSpPr>
          <a:xfrm>
            <a:off x="4948390" y="2105628"/>
            <a:ext cx="3352794" cy="533075"/>
            <a:chOff x="1685926" y="3347882"/>
            <a:chExt cx="3352794" cy="533075"/>
          </a:xfrm>
        </p:grpSpPr>
        <p:sp>
          <p:nvSpPr>
            <p:cNvPr id="53" name="矩形 52"/>
            <p:cNvSpPr/>
            <p:nvPr/>
          </p:nvSpPr>
          <p:spPr>
            <a:xfrm>
              <a:off x="1685926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a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257425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b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809874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c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371848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d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19533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e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486271" y="3347882"/>
              <a:ext cx="552449" cy="5330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f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單箭頭接點 23"/>
          <p:cNvCxnSpPr/>
          <p:nvPr/>
        </p:nvCxnSpPr>
        <p:spPr>
          <a:xfrm>
            <a:off x="6901011" y="2635627"/>
            <a:ext cx="2508" cy="536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/>
          <p:nvPr/>
        </p:nvCxnSpPr>
        <p:spPr>
          <a:xfrm rot="5400000">
            <a:off x="5577545" y="3334694"/>
            <a:ext cx="888369" cy="1662747"/>
          </a:xfrm>
          <a:prstGeom prst="bentConnector3">
            <a:avLst>
              <a:gd name="adj1" fmla="val 350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526721"/>
                <a:ext cx="3752369" cy="40760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𝑅𝑜𝑡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𝑅𝑜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TW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7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526721"/>
                <a:ext cx="3752369" cy="40760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肘形接點 58"/>
          <p:cNvCxnSpPr>
            <a:stCxn id="39" idx="0"/>
            <a:endCxn id="11" idx="2"/>
          </p:cNvCxnSpPr>
          <p:nvPr/>
        </p:nvCxnSpPr>
        <p:spPr>
          <a:xfrm rot="5400000" flipH="1" flipV="1">
            <a:off x="5908948" y="3044516"/>
            <a:ext cx="888369" cy="2215196"/>
          </a:xfrm>
          <a:prstGeom prst="bentConnector3">
            <a:avLst>
              <a:gd name="adj1" fmla="val 31285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1" idx="0"/>
            <a:endCxn id="57" idx="2"/>
          </p:cNvCxnSpPr>
          <p:nvPr/>
        </p:nvCxnSpPr>
        <p:spPr>
          <a:xfrm flipH="1" flipV="1">
            <a:off x="7458222" y="2638703"/>
            <a:ext cx="2508" cy="5361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4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Plug Board x 1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dirty="0" smtClean="0"/>
              <a:t>ot fixed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Rotors x 2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dirty="0" smtClean="0"/>
              <a:t>ot fixed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Reflector x 1</a:t>
            </a:r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ixed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60" y="2185462"/>
            <a:ext cx="4760316" cy="257899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495367" y="4670446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Structure </a:t>
            </a:r>
            <a:r>
              <a:rPr lang="en-US" altLang="zh-TW" sz="1100" b="1" dirty="0" smtClean="0"/>
              <a:t>of our </a:t>
            </a:r>
            <a:r>
              <a:rPr lang="en-US" altLang="zh-TW" sz="1100" b="1" dirty="0"/>
              <a:t>Enigma</a:t>
            </a:r>
            <a:endParaRPr lang="zh-TW" altLang="en-US" sz="11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18891" y="5423195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If all tables are fixed, than the encryption would be easy to crack !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Plug Board (PB)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5036" y="1994314"/>
            <a:ext cx="3278389" cy="418265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The PB doesn’t move after initialization.</a:t>
            </a:r>
          </a:p>
          <a:p>
            <a:pPr algn="just"/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One line connects two letters together.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 smtClean="0"/>
              <a:t>There are 16 lines on PB.</a:t>
            </a:r>
          </a:p>
          <a:p>
            <a:pPr algn="just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50" y="272422"/>
            <a:ext cx="3352873" cy="118372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0576" y="1452338"/>
            <a:ext cx="3576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chemeClr val="bg2">
                    <a:lumMod val="50000"/>
                  </a:schemeClr>
                </a:solidFill>
              </a:rPr>
              <a:t>image ref: https://piotte13.github.io/enigma-cipher/</a:t>
            </a:r>
            <a:endParaRPr lang="zh-TW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35340" y="1713948"/>
            <a:ext cx="4691996" cy="4375644"/>
            <a:chOff x="309682" y="2146352"/>
            <a:chExt cx="4817906" cy="4092724"/>
          </a:xfrm>
        </p:grpSpPr>
        <p:sp>
          <p:nvSpPr>
            <p:cNvPr id="12" name="圓角矩形 11"/>
            <p:cNvSpPr/>
            <p:nvPr/>
          </p:nvSpPr>
          <p:spPr>
            <a:xfrm>
              <a:off x="309682" y="2146352"/>
              <a:ext cx="4672484" cy="40927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56977" y="2492368"/>
              <a:ext cx="248759" cy="2549649"/>
              <a:chOff x="3467411" y="3714722"/>
              <a:chExt cx="216638" cy="216000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3468049" y="3714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468049" y="3930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468049" y="4146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468049" y="4362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d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3467411" y="4578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e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16200000">
                <a:off x="3467411" y="4794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·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··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467411" y="5226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_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16200000">
                <a:off x="3467411" y="5010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·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··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3467411" y="5658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&amp;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16200000">
                <a:off x="3467411" y="5442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+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10093" y="2492368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00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0093" y="2747333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01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0093" y="3002298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02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10093" y="3257262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03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09360" y="3512227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04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705891" y="3770662"/>
              <a:ext cx="254965" cy="248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·</a:t>
              </a:r>
              <a:r>
                <a:rPr lang="en-US" altLang="zh-TW" sz="1100" dirty="0" smtClean="0">
                  <a:solidFill>
                    <a:schemeClr val="tx1"/>
                  </a:solidFill>
                </a:rPr>
                <a:t>··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09360" y="4277122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61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705891" y="4025627"/>
              <a:ext cx="254965" cy="248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·</a:t>
              </a:r>
              <a:r>
                <a:rPr lang="en-US" altLang="zh-TW" sz="1100" dirty="0" smtClean="0">
                  <a:solidFill>
                    <a:schemeClr val="tx1"/>
                  </a:solidFill>
                </a:rPr>
                <a:t>··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09360" y="4787052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63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09360" y="4540320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62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10093" y="2255520"/>
              <a:ext cx="248026" cy="254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TW" sz="1100" b="1" dirty="0" err="1" smtClean="0">
                  <a:solidFill>
                    <a:schemeClr val="tx1"/>
                  </a:solidFill>
                </a:rPr>
                <a:t>dx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73260" y="2252926"/>
              <a:ext cx="226712" cy="257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b="1" dirty="0" smtClean="0">
                  <a:solidFill>
                    <a:schemeClr val="tx1"/>
                  </a:solidFill>
                </a:rPr>
                <a:t>value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2247556" y="2492368"/>
              <a:ext cx="248760" cy="2549649"/>
              <a:chOff x="3467410" y="3714722"/>
              <a:chExt cx="216639" cy="21600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468049" y="3714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smtClean="0">
                    <a:solidFill>
                      <a:schemeClr val="tx1"/>
                    </a:solidFill>
                  </a:rPr>
                  <a:t>d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468049" y="3930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468049" y="4146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468049" y="4362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3467410" y="4578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e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16200000">
                <a:off x="3467411" y="4794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·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··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67411" y="5226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_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16200000">
                <a:off x="3467411" y="5010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·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··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467411" y="5658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&amp;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16200000">
                <a:off x="3467411" y="5442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+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900675" y="2492368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00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00675" y="2747333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01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00675" y="3002298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02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0675" y="3257262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03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899943" y="3512227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04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6200000">
              <a:off x="1896473" y="3770662"/>
              <a:ext cx="254965" cy="248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·</a:t>
              </a:r>
              <a:r>
                <a:rPr lang="en-US" altLang="zh-TW" sz="1100" dirty="0" smtClean="0">
                  <a:solidFill>
                    <a:schemeClr val="tx1"/>
                  </a:solidFill>
                </a:rPr>
                <a:t>··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99943" y="4277122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61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1896473" y="4025627"/>
              <a:ext cx="254965" cy="248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·</a:t>
              </a:r>
              <a:r>
                <a:rPr lang="en-US" altLang="zh-TW" sz="1100" dirty="0" smtClean="0">
                  <a:solidFill>
                    <a:schemeClr val="tx1"/>
                  </a:solidFill>
                </a:rPr>
                <a:t>··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899943" y="4787052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63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99943" y="4540320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62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900675" y="2255520"/>
              <a:ext cx="248026" cy="254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TW" sz="1100" b="1" dirty="0" err="1" smtClean="0">
                  <a:solidFill>
                    <a:schemeClr val="tx1"/>
                  </a:solidFill>
                </a:rPr>
                <a:t>dx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73623" y="2252926"/>
              <a:ext cx="226712" cy="257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b="1" dirty="0" smtClean="0">
                  <a:solidFill>
                    <a:schemeClr val="tx1"/>
                  </a:solidFill>
                </a:rPr>
                <a:t>value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1305003" y="3575549"/>
              <a:ext cx="695608" cy="554665"/>
              <a:chOff x="5050660" y="4719466"/>
              <a:chExt cx="605788" cy="469898"/>
            </a:xfrm>
          </p:grpSpPr>
          <p:sp>
            <p:nvSpPr>
              <p:cNvPr id="91" name="向右箭號 90"/>
              <p:cNvSpPr/>
              <p:nvPr/>
            </p:nvSpPr>
            <p:spPr>
              <a:xfrm>
                <a:off x="5234995" y="4719466"/>
                <a:ext cx="237118" cy="9576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字方塊 91"/>
                  <p:cNvSpPr txBox="1"/>
                  <p:nvPr/>
                </p:nvSpPr>
                <p:spPr>
                  <a:xfrm>
                    <a:off x="5050660" y="4824327"/>
                    <a:ext cx="605788" cy="365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altLang="zh-TW" sz="1100" b="0" dirty="0" smtClean="0"/>
                  </a:p>
                  <a:p>
                    <a:pPr algn="ctr"/>
                    <a:r>
                      <a:rPr lang="en-US" altLang="zh-TW" sz="110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TW" altLang="en-US" sz="1100" dirty="0"/>
                  </a:p>
                </p:txBody>
              </p:sp>
            </mc:Choice>
            <mc:Fallback xmlns="">
              <p:sp>
                <p:nvSpPr>
                  <p:cNvPr id="124" name="文字方塊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0660" y="4824327"/>
                    <a:ext cx="605788" cy="365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2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群組 39"/>
            <p:cNvGrpSpPr/>
            <p:nvPr/>
          </p:nvGrpSpPr>
          <p:grpSpPr>
            <a:xfrm>
              <a:off x="3270084" y="3571397"/>
              <a:ext cx="695608" cy="557679"/>
              <a:chOff x="5050660" y="4719466"/>
              <a:chExt cx="605788" cy="472452"/>
            </a:xfrm>
          </p:grpSpPr>
          <p:sp>
            <p:nvSpPr>
              <p:cNvPr id="89" name="向右箭號 88"/>
              <p:cNvSpPr/>
              <p:nvPr/>
            </p:nvSpPr>
            <p:spPr>
              <a:xfrm>
                <a:off x="5234995" y="4719466"/>
                <a:ext cx="237118" cy="9576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字方塊 89"/>
                  <p:cNvSpPr txBox="1"/>
                  <p:nvPr/>
                </p:nvSpPr>
                <p:spPr>
                  <a:xfrm>
                    <a:off x="5050660" y="4824327"/>
                    <a:ext cx="605788" cy="3675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1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altLang="zh-TW" sz="1100" b="0" dirty="0" smtClean="0"/>
                  </a:p>
                  <a:p>
                    <a:pPr algn="ctr"/>
                    <a:r>
                      <a:rPr lang="en-US" altLang="zh-TW" sz="110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TW" altLang="en-US" sz="1100" dirty="0"/>
                  </a:p>
                </p:txBody>
              </p:sp>
            </mc:Choice>
            <mc:Fallback xmlns="">
              <p:sp>
                <p:nvSpPr>
                  <p:cNvPr id="122" name="文字方塊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0660" y="4824327"/>
                    <a:ext cx="605788" cy="3675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22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群組 40"/>
            <p:cNvGrpSpPr/>
            <p:nvPr/>
          </p:nvGrpSpPr>
          <p:grpSpPr>
            <a:xfrm>
              <a:off x="4270274" y="2504463"/>
              <a:ext cx="248759" cy="2549649"/>
              <a:chOff x="3467411" y="3714722"/>
              <a:chExt cx="216638" cy="216000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468049" y="3714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d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468049" y="3930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468049" y="4146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468049" y="4362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467411" y="4578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</a:rPr>
                  <a:t>&amp;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 rot="16200000">
                <a:off x="3467411" y="4794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·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··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467411" y="5226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_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 rot="16200000">
                <a:off x="3467411" y="5010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·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··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467411" y="5658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 rot="16200000">
                <a:off x="3467411" y="54427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+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3923390" y="2504463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00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923390" y="2759428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01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923390" y="3014393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02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23390" y="3269358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03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22657" y="3524323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04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6200000">
              <a:off x="3919188" y="3782757"/>
              <a:ext cx="254965" cy="248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·</a:t>
              </a:r>
              <a:r>
                <a:rPr lang="en-US" altLang="zh-TW" sz="1100" dirty="0" smtClean="0">
                  <a:solidFill>
                    <a:schemeClr val="tx1"/>
                  </a:solidFill>
                </a:rPr>
                <a:t>··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22657" y="4289217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61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3919188" y="4037722"/>
              <a:ext cx="254965" cy="248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·</a:t>
              </a:r>
              <a:r>
                <a:rPr lang="en-US" altLang="zh-TW" sz="1100" dirty="0" smtClean="0">
                  <a:solidFill>
                    <a:schemeClr val="tx1"/>
                  </a:solidFill>
                </a:rPr>
                <a:t>··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22657" y="4799147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63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22657" y="4552416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62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23390" y="2267615"/>
              <a:ext cx="248026" cy="254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TW" sz="1100" b="1" dirty="0" err="1" smtClean="0">
                  <a:solidFill>
                    <a:schemeClr val="tx1"/>
                  </a:solidFill>
                </a:rPr>
                <a:t>dx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286558" y="2265022"/>
              <a:ext cx="226712" cy="257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100" b="1" dirty="0" smtClean="0">
                  <a:solidFill>
                    <a:schemeClr val="tx1"/>
                  </a:solidFill>
                </a:rPr>
                <a:t>value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151104" y="3504471"/>
              <a:ext cx="248026" cy="254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·</a:t>
              </a:r>
              <a:r>
                <a:rPr lang="en-US" altLang="zh-TW" sz="1600" b="1" dirty="0" smtClean="0">
                  <a:solidFill>
                    <a:schemeClr val="tx1"/>
                  </a:solidFill>
                </a:rPr>
                <a:t>··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單箭頭接點 55"/>
            <p:cNvCxnSpPr/>
            <p:nvPr/>
          </p:nvCxnSpPr>
          <p:spPr>
            <a:xfrm>
              <a:off x="823125" y="5589838"/>
              <a:ext cx="3763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844174" y="5620724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1100" b="1" dirty="0"/>
                </a:p>
              </p:txBody>
            </p:sp>
          </mc:Choice>
          <mc:Fallback xmlns="">
            <p:sp>
              <p:nvSpPr>
                <p:cNvPr id="89" name="文字方塊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74" y="5620724"/>
                  <a:ext cx="695608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4431981" y="5389495"/>
                  <a:ext cx="6956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50" b="1" i="1" smtClean="0">
                            <a:latin typeface="Cambria Math" panose="02040503050406030204" pitchFamily="18" charset="0"/>
                          </a:rPr>
                          <m:t>𝒄𝒚𝒄𝒍𝒆</m:t>
                        </m:r>
                      </m:oMath>
                    </m:oMathPara>
                  </a14:m>
                  <a:endParaRPr lang="en-US" altLang="zh-TW" sz="1050" b="1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5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05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sz="105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050" b="1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81" y="5389495"/>
                  <a:ext cx="695607" cy="4154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接點 58"/>
            <p:cNvCxnSpPr/>
            <p:nvPr/>
          </p:nvCxnSpPr>
          <p:spPr>
            <a:xfrm>
              <a:off x="1173645" y="5526096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767787" y="5533503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1767787" y="5533503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354085" y="5531047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354085" y="5531047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844174" y="5343601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100" dirty="0"/>
                </a:p>
              </p:txBody>
            </p:sp>
          </mc:Choice>
          <mc:Fallback xmlns="">
            <p:sp>
              <p:nvSpPr>
                <p:cNvPr id="96" name="文字方塊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74" y="5343601"/>
                  <a:ext cx="695608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431982" y="5346057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100" dirty="0"/>
                </a:p>
              </p:txBody>
            </p:sp>
          </mc:Choice>
          <mc:Fallback xmlns=""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982" y="5346057"/>
                  <a:ext cx="695608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2019790" y="5343601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1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790" y="5343601"/>
                  <a:ext cx="695608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1431982" y="5620724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TW" sz="1100" b="0" i="1" smtClean="0">
                          <a:latin typeface="Cambria Math" panose="02040503050406030204" pitchFamily="18" charset="0"/>
                        </a:rPr>
                        <m:t>𝑙𝑜𝑎𝑑</m:t>
                      </m:r>
                      <m:r>
                        <a:rPr lang="en-US" altLang="zh-TW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1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zh-TW" altLang="en-US" sz="1100" dirty="0" smtClean="0"/>
                    <a:t> </a:t>
                  </a:r>
                  <a:endParaRPr lang="zh-TW" altLang="en-US" sz="11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982" y="5620724"/>
                  <a:ext cx="695608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群組 67"/>
            <p:cNvGrpSpPr/>
            <p:nvPr/>
          </p:nvGrpSpPr>
          <p:grpSpPr>
            <a:xfrm>
              <a:off x="2541538" y="3571397"/>
              <a:ext cx="695608" cy="557679"/>
              <a:chOff x="5050660" y="4719466"/>
              <a:chExt cx="605788" cy="472452"/>
            </a:xfrm>
          </p:grpSpPr>
          <p:sp>
            <p:nvSpPr>
              <p:cNvPr id="77" name="向右箭號 76"/>
              <p:cNvSpPr/>
              <p:nvPr/>
            </p:nvSpPr>
            <p:spPr>
              <a:xfrm>
                <a:off x="5234995" y="4719466"/>
                <a:ext cx="237118" cy="9576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字方塊 77"/>
                  <p:cNvSpPr txBox="1"/>
                  <p:nvPr/>
                </p:nvSpPr>
                <p:spPr>
                  <a:xfrm>
                    <a:off x="5050660" y="4824327"/>
                    <a:ext cx="605788" cy="3675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𝑟𝑑</m:t>
                              </m:r>
                            </m:sup>
                          </m:s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altLang="zh-TW" sz="1100" b="0" dirty="0" smtClean="0"/>
                  </a:p>
                  <a:p>
                    <a:pPr algn="ctr"/>
                    <a:r>
                      <a:rPr lang="en-US" altLang="zh-TW" sz="110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TW" altLang="en-US" sz="1100" dirty="0"/>
                  </a:p>
                </p:txBody>
              </p:sp>
            </mc:Choice>
            <mc:Fallback xmlns="">
              <p:sp>
                <p:nvSpPr>
                  <p:cNvPr id="110" name="文字方塊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0660" y="4824327"/>
                    <a:ext cx="605788" cy="3675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22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1995794" y="5620724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TW" sz="1100" b="0" i="1" smtClean="0">
                          <a:latin typeface="Cambria Math" panose="02040503050406030204" pitchFamily="18" charset="0"/>
                        </a:rPr>
                        <m:t>𝑙𝑜𝑎𝑑</m:t>
                      </m:r>
                      <m:r>
                        <a:rPr lang="en-US" altLang="zh-TW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1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TW" altLang="en-US" sz="1100" dirty="0" smtClean="0"/>
                    <a:t> </a:t>
                  </a:r>
                  <a:endParaRPr lang="zh-TW" altLang="en-US" sz="1100" dirty="0"/>
                </a:p>
              </p:txBody>
            </p:sp>
          </mc:Choice>
          <mc:Fallback xmlns=""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794" y="5620724"/>
                  <a:ext cx="695608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線接點 69"/>
            <p:cNvCxnSpPr/>
            <p:nvPr/>
          </p:nvCxnSpPr>
          <p:spPr>
            <a:xfrm>
              <a:off x="4380829" y="5531047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4380829" y="5531047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933848" y="5531047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3933848" y="5531047"/>
              <a:ext cx="0" cy="127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3599553" y="5620724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zh-TW" alt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lang="zh-TW" altLang="en-US" sz="1100" dirty="0"/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553" y="5620724"/>
                  <a:ext cx="695608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3613178" y="5343601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100" dirty="0"/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178" y="5343601"/>
                  <a:ext cx="695608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/>
                <p:cNvSpPr txBox="1"/>
                <p:nvPr/>
              </p:nvSpPr>
              <p:spPr>
                <a:xfrm>
                  <a:off x="4051328" y="5343601"/>
                  <a:ext cx="695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100" dirty="0"/>
                </a:p>
              </p:txBody>
            </p:sp>
          </mc:Choice>
          <mc:Fallback xmlns="">
            <p:sp>
              <p:nvSpPr>
                <p:cNvPr id="179" name="文字方塊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328" y="5343601"/>
                  <a:ext cx="695608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文字方塊 112"/>
          <p:cNvSpPr txBox="1"/>
          <p:nvPr/>
        </p:nvSpPr>
        <p:spPr>
          <a:xfrm>
            <a:off x="1254320" y="6110821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PB behavior in LOAD </a:t>
            </a:r>
            <a:r>
              <a:rPr lang="en-US" altLang="zh-TW" b="1" dirty="0"/>
              <a:t>state</a:t>
            </a:r>
            <a:endParaRPr lang="zh-TW" altLang="en-US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5653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ng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2DFE5C12659264F9CD8B56860A4A801" ma:contentTypeVersion="2" ma:contentTypeDescription="建立新的文件。" ma:contentTypeScope="" ma:versionID="4ed5c55e2739c48ff5799b53dc6a5717">
  <xsd:schema xmlns:xsd="http://www.w3.org/2001/XMLSchema" xmlns:xs="http://www.w3.org/2001/XMLSchema" xmlns:p="http://schemas.microsoft.com/office/2006/metadata/properties" xmlns:ns2="0ad0892e-a943-4ec0-99d1-6459c0d2b58a" targetNamespace="http://schemas.microsoft.com/office/2006/metadata/properties" ma:root="true" ma:fieldsID="3151cefa0e9b1f0f97423572f3bfd68a" ns2:_="">
    <xsd:import namespace="0ad0892e-a943-4ec0-99d1-6459c0d2b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892e-a943-4ec0-99d1-6459c0d2b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406DC6-6A52-4791-8E23-4A062B6BAC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B17D2F-9887-4178-AB18-2027AF5681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892e-a943-4ec0-99d1-6459c0d2b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C8048-56AE-4AFA-BABB-CE8284F8CB07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ad0892e-a943-4ec0-99d1-6459c0d2b58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145653</TotalTime>
  <Words>1246</Words>
  <Application>Microsoft Office PowerPoint</Application>
  <PresentationFormat>如螢幕大小 (4:3)</PresentationFormat>
  <Paragraphs>459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Arial Unicode MS</vt:lpstr>
      <vt:lpstr>Kaiti TC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PowerPoint 簡報</vt:lpstr>
      <vt:lpstr>Introduction</vt:lpstr>
      <vt:lpstr>Enigma FSM</vt:lpstr>
      <vt:lpstr>Enigma Mechanism Overview</vt:lpstr>
      <vt:lpstr>Toy Example (6 symbols)</vt:lpstr>
      <vt:lpstr>Encrypt “e”</vt:lpstr>
      <vt:lpstr>Decrypt “d”</vt:lpstr>
      <vt:lpstr>Enigma Structure</vt:lpstr>
      <vt:lpstr>Plug Board (PB)</vt:lpstr>
      <vt:lpstr>RotorA (RotA)</vt:lpstr>
      <vt:lpstr>RotorB (RotB)</vt:lpstr>
      <vt:lpstr>RotB First Stage: S-Box8</vt:lpstr>
      <vt:lpstr>RotB First Stage: S-Box8</vt:lpstr>
      <vt:lpstr>RotB Second Stage: S-Box64</vt:lpstr>
      <vt:lpstr>RotB Second Stage: S-Box64</vt:lpstr>
      <vt:lpstr>Reflector (Ref)</vt:lpstr>
      <vt:lpstr>Step in this homework</vt:lpstr>
      <vt:lpstr>Part1 (rotA + ref) (2%)</vt:lpstr>
      <vt:lpstr>Part2 (rotA + rotB + ref) (4%)</vt:lpstr>
      <vt:lpstr>Part3 (PB + rotA + rotB + ref) (4%)</vt:lpstr>
      <vt:lpstr>Part3 Cont’d</vt:lpstr>
      <vt:lpstr>Notices</vt:lpstr>
      <vt:lpstr>Submission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Vision</dc:title>
  <dc:creator>WeiHan</dc:creator>
  <cp:lastModifiedBy>886972089585</cp:lastModifiedBy>
  <cp:revision>5084</cp:revision>
  <dcterms:created xsi:type="dcterms:W3CDTF">2015-09-23T09:16:34Z</dcterms:created>
  <dcterms:modified xsi:type="dcterms:W3CDTF">2022-10-12T09:43:30Z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0x010100D2DFE5C12659264F9CD8B56860A4A801</vt:lpwstr>
  </property>
</Properties>
</file>