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7" r:id="rId4"/>
    <p:sldId id="256" r:id="rId5"/>
    <p:sldId id="342" r:id="rId6"/>
    <p:sldId id="344" r:id="rId7"/>
    <p:sldId id="345" r:id="rId8"/>
    <p:sldId id="341" r:id="rId9"/>
    <p:sldId id="309" r:id="rId10"/>
    <p:sldId id="298"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E2E87F-E0CC-4DA2-8DE6-25B062378B4F}">
          <p14:sldIdLst>
            <p14:sldId id="257"/>
            <p14:sldId id="256"/>
            <p14:sldId id="342"/>
            <p14:sldId id="344"/>
            <p14:sldId id="345"/>
            <p14:sldId id="341"/>
            <p14:sldId id="309"/>
            <p14:sldId id="298"/>
            <p14:sldId id="301"/>
          </p14:sldIdLst>
        </p14:section>
      </p14:sectionLst>
    </p:ex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showGuides="1">
      <p:cViewPr varScale="1">
        <p:scale>
          <a:sx n="113" d="100"/>
          <a:sy n="113" d="100"/>
        </p:scale>
        <p:origin x="798" y="114"/>
      </p:cViewPr>
      <p:guideLst>
        <p:guide orient="horz" pos="225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0" y="4633203"/>
            <a:ext cx="12192000" cy="1569660"/>
          </a:xfrm>
          <a:prstGeom prst="rect">
            <a:avLst/>
          </a:prstGeom>
          <a:noFill/>
        </p:spPr>
        <p:txBody>
          <a:bodyPr wrap="square" rtlCol="0" anchor="ctr">
            <a:spAutoFit/>
          </a:bodyPr>
          <a:lstStyle/>
          <a:p>
            <a:pPr algn="ctr"/>
            <a:r>
              <a:rPr lang="en-US" altLang="ko-KR" sz="4800" b="1" err="1">
                <a:solidFill>
                  <a:schemeClr val="bg1"/>
                </a:solidFill>
                <a:latin typeface="Calibri" panose="020F0502020204030204" pitchFamily="34" charset="0"/>
                <a:cs typeface="Calibri" panose="020F0502020204030204" pitchFamily="34" charset="0"/>
              </a:rPr>
              <a:t>Chào</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mừng</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bạn</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đến</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với</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bài</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thuyết</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trình</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của</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chúng</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tôi</a:t>
            </a:r>
            <a:r>
              <a:rPr lang="vi-VN" altLang="ko-KR" sz="4800" b="1">
                <a:solidFill>
                  <a:schemeClr val="bg1"/>
                </a:solidFill>
                <a:latin typeface="Calibri" panose="020F0502020204030204" pitchFamily="34" charset="0"/>
                <a:cs typeface="Calibri" panose="020F0502020204030204" pitchFamily="34" charset="0"/>
              </a:rPr>
              <a:t> </a:t>
            </a:r>
            <a:r>
              <a:rPr lang="en-US" altLang="ko-KR" sz="4800" b="1">
                <a:solidFill>
                  <a:schemeClr val="bg1"/>
                </a:solidFill>
                <a:latin typeface="Calibri" panose="020F0502020204030204" pitchFamily="34" charset="0"/>
                <a:cs typeface="Calibri" panose="020F0502020204030204" pitchFamily="34" charset="0"/>
              </a:rPr>
              <a:t>!</a:t>
            </a:r>
            <a:endParaRPr lang="ko-KR" altLang="en-US" sz="4800" b="1">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111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859262" y="406174"/>
            <a:ext cx="5955023" cy="3046988"/>
          </a:xfrm>
          <a:prstGeom prst="rect">
            <a:avLst/>
          </a:prstGeom>
          <a:noFill/>
        </p:spPr>
        <p:txBody>
          <a:bodyPr wrap="square" rtlCol="0" anchor="ctr">
            <a:spAutoFit/>
          </a:bodyPr>
          <a:lstStyle/>
          <a:p>
            <a:pPr algn="r"/>
            <a:r>
              <a:rPr lang="vi-VN" altLang="ko-KR" sz="4800" b="1">
                <a:solidFill>
                  <a:schemeClr val="bg1"/>
                </a:solidFill>
                <a:cs typeface="Arial" pitchFamily="34" charset="0"/>
              </a:rPr>
              <a:t>Dự Án: </a:t>
            </a:r>
            <a:r>
              <a:rPr lang="en-US" altLang="ko-KR" sz="4800" b="1">
                <a:solidFill>
                  <a:schemeClr val="bg1"/>
                </a:solidFill>
                <a:cs typeface="Arial" pitchFamily="34" charset="0"/>
              </a:rPr>
              <a:t>Phần mềm bán hàng cho cửa hàng tạp hóa </a:t>
            </a:r>
          </a:p>
          <a:p>
            <a:pPr algn="r"/>
            <a:endParaRPr lang="en-US" altLang="ko-KR" sz="4800" b="1">
              <a:solidFill>
                <a:schemeClr val="bg1"/>
              </a:solidFill>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9144470" y="3980659"/>
            <a:ext cx="2669815" cy="2246769"/>
          </a:xfrm>
          <a:prstGeom prst="rect">
            <a:avLst/>
          </a:prstGeom>
          <a:noFill/>
        </p:spPr>
        <p:txBody>
          <a:bodyPr wrap="square" rtlCol="0" anchor="ctr">
            <a:spAutoFit/>
          </a:bodyPr>
          <a:lstStyle/>
          <a:p>
            <a:r>
              <a:rPr lang="en-US" altLang="ko-KR" sz="2500" b="1" err="1">
                <a:solidFill>
                  <a:schemeClr val="bg1"/>
                </a:solidFill>
                <a:cs typeface="Arial" pitchFamily="34" charset="0"/>
              </a:rPr>
              <a:t>Tên</a:t>
            </a:r>
            <a:r>
              <a:rPr lang="en-US" altLang="ko-KR" sz="2500" b="1">
                <a:solidFill>
                  <a:schemeClr val="bg1"/>
                </a:solidFill>
                <a:cs typeface="Arial" pitchFamily="34" charset="0"/>
              </a:rPr>
              <a:t> </a:t>
            </a:r>
            <a:r>
              <a:rPr lang="en-US" altLang="ko-KR" sz="2500" b="1" err="1">
                <a:solidFill>
                  <a:schemeClr val="bg1"/>
                </a:solidFill>
                <a:cs typeface="Arial" pitchFamily="34" charset="0"/>
              </a:rPr>
              <a:t>thành</a:t>
            </a:r>
            <a:r>
              <a:rPr lang="en-US" altLang="ko-KR" sz="2500" b="1">
                <a:solidFill>
                  <a:schemeClr val="bg1"/>
                </a:solidFill>
                <a:cs typeface="Arial" pitchFamily="34" charset="0"/>
              </a:rPr>
              <a:t> </a:t>
            </a:r>
            <a:r>
              <a:rPr lang="en-US" altLang="ko-KR" sz="2500" b="1" err="1">
                <a:solidFill>
                  <a:schemeClr val="bg1"/>
                </a:solidFill>
                <a:cs typeface="Arial" pitchFamily="34" charset="0"/>
              </a:rPr>
              <a:t>viên</a:t>
            </a:r>
            <a:r>
              <a:rPr lang="en-US" altLang="ko-KR" sz="2500" b="1">
                <a:solidFill>
                  <a:schemeClr val="bg1"/>
                </a:solidFill>
                <a:cs typeface="Arial" pitchFamily="34" charset="0"/>
              </a:rPr>
              <a:t>:</a:t>
            </a:r>
          </a:p>
          <a:p>
            <a:endParaRPr lang="en-US" altLang="ko-KR" sz="2500" b="1">
              <a:solidFill>
                <a:schemeClr val="bg1"/>
              </a:solidFill>
              <a:cs typeface="Arial" pitchFamily="34" charset="0"/>
            </a:endParaRPr>
          </a:p>
          <a:p>
            <a:r>
              <a:rPr lang="vi-VN" altLang="ko-KR">
                <a:solidFill>
                  <a:schemeClr val="bg1"/>
                </a:solidFill>
                <a:cs typeface="Arial" pitchFamily="34" charset="0"/>
              </a:rPr>
              <a:t>Phạm Văn Minh</a:t>
            </a:r>
          </a:p>
          <a:p>
            <a:endParaRPr lang="vi-VN" altLang="ko-KR">
              <a:solidFill>
                <a:schemeClr val="bg1"/>
              </a:solidFill>
              <a:cs typeface="Arial" pitchFamily="34" charset="0"/>
            </a:endParaRPr>
          </a:p>
          <a:p>
            <a:r>
              <a:rPr lang="vi-VN" altLang="ko-KR">
                <a:solidFill>
                  <a:schemeClr val="bg1"/>
                </a:solidFill>
                <a:cs typeface="Arial" pitchFamily="34" charset="0"/>
              </a:rPr>
              <a:t>Đinh Văn Khương</a:t>
            </a:r>
          </a:p>
          <a:p>
            <a:endParaRPr lang="vi-VN" altLang="ko-KR">
              <a:solidFill>
                <a:schemeClr val="bg1"/>
              </a:solidFill>
              <a:cs typeface="Arial" pitchFamily="34" charset="0"/>
            </a:endParaRPr>
          </a:p>
          <a:p>
            <a:r>
              <a:rPr lang="vi-VN" altLang="ko-KR">
                <a:solidFill>
                  <a:schemeClr val="bg1"/>
                </a:solidFill>
                <a:cs typeface="Arial" pitchFamily="34" charset="0"/>
              </a:rPr>
              <a:t>Phùng Thế Anh</a:t>
            </a:r>
          </a:p>
        </p:txBody>
      </p:sp>
    </p:spTree>
    <p:extLst>
      <p:ext uri="{BB962C8B-B14F-4D97-AF65-F5344CB8AC3E}">
        <p14:creationId xmlns:p14="http://schemas.microsoft.com/office/powerpoint/2010/main" val="7056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E6C111E-3831-415E-9277-73949D6D52BA}"/>
              </a:ext>
            </a:extLst>
          </p:cNvPr>
          <p:cNvSpPr>
            <a:spLocks noGrp="1"/>
          </p:cNvSpPr>
          <p:nvPr>
            <p:ph type="body" sz="quarter" idx="10"/>
          </p:nvPr>
        </p:nvSpPr>
        <p:spPr>
          <a:xfrm>
            <a:off x="100801" y="324328"/>
            <a:ext cx="11573197" cy="724247"/>
          </a:xfrm>
        </p:spPr>
        <p:txBody>
          <a:bodyPr/>
          <a:lstStyle/>
          <a:p>
            <a:r>
              <a:rPr lang="vi-VN" sz="4800">
                <a:latin typeface="Calibri" panose="020F0502020204030204" pitchFamily="34" charset="0"/>
                <a:cs typeface="Calibri" panose="020F0502020204030204" pitchFamily="34" charset="0"/>
              </a:rPr>
              <a:t>Đề cương dự án</a:t>
            </a:r>
            <a:endParaRPr lang="en-US" sz="48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4A22693-D6E6-E7C7-F0B9-3AA99419910B}"/>
              </a:ext>
            </a:extLst>
          </p:cNvPr>
          <p:cNvSpPr txBox="1"/>
          <p:nvPr/>
        </p:nvSpPr>
        <p:spPr>
          <a:xfrm>
            <a:off x="2834483" y="1306081"/>
            <a:ext cx="6105832" cy="646331"/>
          </a:xfrm>
          <a:prstGeom prst="rect">
            <a:avLst/>
          </a:prstGeom>
          <a:noFill/>
        </p:spPr>
        <p:txBody>
          <a:bodyPr wrap="square">
            <a:spAutoFit/>
          </a:bodyPr>
          <a:lstStyle/>
          <a:p>
            <a:r>
              <a:rPr lang="en-US">
                <a:solidFill>
                  <a:schemeClr val="bg1"/>
                </a:solidFill>
              </a:rPr>
              <a:t>1.Tên dự án: Xây dựng phần mềm quản lý bán hàng cho cửa hàng tạp hóa</a:t>
            </a:r>
          </a:p>
        </p:txBody>
      </p:sp>
      <p:sp>
        <p:nvSpPr>
          <p:cNvPr id="7" name="TextBox 6">
            <a:extLst>
              <a:ext uri="{FF2B5EF4-FFF2-40B4-BE49-F238E27FC236}">
                <a16:creationId xmlns:a16="http://schemas.microsoft.com/office/drawing/2014/main" id="{5AA130CE-7659-BE04-AC32-45631C7F10D0}"/>
              </a:ext>
            </a:extLst>
          </p:cNvPr>
          <p:cNvSpPr txBox="1"/>
          <p:nvPr/>
        </p:nvSpPr>
        <p:spPr>
          <a:xfrm>
            <a:off x="2834483" y="2054213"/>
            <a:ext cx="6105832" cy="369332"/>
          </a:xfrm>
          <a:prstGeom prst="rect">
            <a:avLst/>
          </a:prstGeom>
          <a:noFill/>
        </p:spPr>
        <p:txBody>
          <a:bodyPr wrap="square">
            <a:spAutoFit/>
          </a:bodyPr>
          <a:lstStyle/>
          <a:p>
            <a:r>
              <a:rPr lang="vi-VN">
                <a:solidFill>
                  <a:schemeClr val="bg1"/>
                </a:solidFill>
              </a:rPr>
              <a:t>2.Đơn vị chủ trì: Cửa hàng A.</a:t>
            </a:r>
            <a:endParaRPr lang="en-US">
              <a:solidFill>
                <a:schemeClr val="bg1"/>
              </a:solidFill>
            </a:endParaRPr>
          </a:p>
        </p:txBody>
      </p:sp>
      <p:sp>
        <p:nvSpPr>
          <p:cNvPr id="9" name="TextBox 8">
            <a:extLst>
              <a:ext uri="{FF2B5EF4-FFF2-40B4-BE49-F238E27FC236}">
                <a16:creationId xmlns:a16="http://schemas.microsoft.com/office/drawing/2014/main" id="{8498F619-5D32-78B9-EA5E-BF90220F3AAF}"/>
              </a:ext>
            </a:extLst>
          </p:cNvPr>
          <p:cNvSpPr txBox="1"/>
          <p:nvPr/>
        </p:nvSpPr>
        <p:spPr>
          <a:xfrm>
            <a:off x="2834483" y="2551795"/>
            <a:ext cx="6105832" cy="369332"/>
          </a:xfrm>
          <a:prstGeom prst="rect">
            <a:avLst/>
          </a:prstGeom>
          <a:noFill/>
        </p:spPr>
        <p:txBody>
          <a:bodyPr wrap="square">
            <a:spAutoFit/>
          </a:bodyPr>
          <a:lstStyle/>
          <a:p>
            <a:pPr marL="342900" indent="-342900">
              <a:buAutoNum type="arabicPeriod" startAt="3"/>
            </a:pPr>
            <a:r>
              <a:rPr lang="en-US">
                <a:solidFill>
                  <a:schemeClr val="bg1"/>
                </a:solidFill>
              </a:rPr>
              <a:t>Các căn cứ</a:t>
            </a:r>
            <a:endParaRPr lang="vi-VN">
              <a:solidFill>
                <a:schemeClr val="bg1"/>
              </a:solidFill>
            </a:endParaRPr>
          </a:p>
        </p:txBody>
      </p:sp>
      <p:sp>
        <p:nvSpPr>
          <p:cNvPr id="11" name="TextBox 10">
            <a:extLst>
              <a:ext uri="{FF2B5EF4-FFF2-40B4-BE49-F238E27FC236}">
                <a16:creationId xmlns:a16="http://schemas.microsoft.com/office/drawing/2014/main" id="{3418A37E-A71B-88B4-75B5-184D22549F6F}"/>
              </a:ext>
            </a:extLst>
          </p:cNvPr>
          <p:cNvSpPr txBox="1"/>
          <p:nvPr/>
        </p:nvSpPr>
        <p:spPr>
          <a:xfrm>
            <a:off x="2834483" y="3090733"/>
            <a:ext cx="6105832" cy="369332"/>
          </a:xfrm>
          <a:prstGeom prst="rect">
            <a:avLst/>
          </a:prstGeom>
          <a:noFill/>
        </p:spPr>
        <p:txBody>
          <a:bodyPr wrap="square">
            <a:spAutoFit/>
          </a:bodyPr>
          <a:lstStyle/>
          <a:p>
            <a:r>
              <a:rPr lang="en-US">
                <a:solidFill>
                  <a:schemeClr val="bg1"/>
                </a:solidFill>
              </a:rPr>
              <a:t>4.Mục tiêu và phạm </a:t>
            </a:r>
            <a:r>
              <a:rPr lang="vi-VN">
                <a:solidFill>
                  <a:schemeClr val="bg1"/>
                </a:solidFill>
              </a:rPr>
              <a:t>vi</a:t>
            </a:r>
            <a:endParaRPr lang="en-US">
              <a:solidFill>
                <a:schemeClr val="bg1"/>
              </a:solidFill>
            </a:endParaRPr>
          </a:p>
        </p:txBody>
      </p:sp>
      <p:sp>
        <p:nvSpPr>
          <p:cNvPr id="13" name="TextBox 12">
            <a:extLst>
              <a:ext uri="{FF2B5EF4-FFF2-40B4-BE49-F238E27FC236}">
                <a16:creationId xmlns:a16="http://schemas.microsoft.com/office/drawing/2014/main" id="{43F2B622-C736-9FF8-1E7E-AF4A13E2FEB2}"/>
              </a:ext>
            </a:extLst>
          </p:cNvPr>
          <p:cNvSpPr txBox="1"/>
          <p:nvPr/>
        </p:nvSpPr>
        <p:spPr>
          <a:xfrm>
            <a:off x="2834483" y="3592089"/>
            <a:ext cx="6105832" cy="369332"/>
          </a:xfrm>
          <a:prstGeom prst="rect">
            <a:avLst/>
          </a:prstGeom>
          <a:noFill/>
        </p:spPr>
        <p:txBody>
          <a:bodyPr wrap="square">
            <a:spAutoFit/>
          </a:bodyPr>
          <a:lstStyle/>
          <a:p>
            <a:r>
              <a:rPr lang="en-US">
                <a:solidFill>
                  <a:schemeClr val="bg1"/>
                </a:solidFill>
              </a:rPr>
              <a:t>5.Hiệu quả thực hiện</a:t>
            </a:r>
          </a:p>
        </p:txBody>
      </p:sp>
      <p:sp>
        <p:nvSpPr>
          <p:cNvPr id="15" name="TextBox 14">
            <a:extLst>
              <a:ext uri="{FF2B5EF4-FFF2-40B4-BE49-F238E27FC236}">
                <a16:creationId xmlns:a16="http://schemas.microsoft.com/office/drawing/2014/main" id="{AB8369FA-F072-35A7-802C-7F2F2D79387D}"/>
              </a:ext>
            </a:extLst>
          </p:cNvPr>
          <p:cNvSpPr txBox="1"/>
          <p:nvPr/>
        </p:nvSpPr>
        <p:spPr>
          <a:xfrm>
            <a:off x="2834483" y="4093445"/>
            <a:ext cx="6105832" cy="369332"/>
          </a:xfrm>
          <a:prstGeom prst="rect">
            <a:avLst/>
          </a:prstGeom>
          <a:noFill/>
        </p:spPr>
        <p:txBody>
          <a:bodyPr wrap="square">
            <a:spAutoFit/>
          </a:bodyPr>
          <a:lstStyle/>
          <a:p>
            <a:r>
              <a:rPr lang="en-US">
                <a:solidFill>
                  <a:schemeClr val="bg1"/>
                </a:solidFill>
              </a:rPr>
              <a:t>6.Dự kiến tiến hành triển khai</a:t>
            </a:r>
          </a:p>
        </p:txBody>
      </p:sp>
    </p:spTree>
    <p:extLst>
      <p:ext uri="{BB962C8B-B14F-4D97-AF65-F5344CB8AC3E}">
        <p14:creationId xmlns:p14="http://schemas.microsoft.com/office/powerpoint/2010/main" val="39619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C37CDF-7EF0-4F07-A0CF-111977A4D620}"/>
              </a:ext>
            </a:extLst>
          </p:cNvPr>
          <p:cNvSpPr>
            <a:spLocks noGrp="1"/>
          </p:cNvSpPr>
          <p:nvPr>
            <p:ph type="body" sz="quarter" idx="10"/>
          </p:nvPr>
        </p:nvSpPr>
        <p:spPr>
          <a:xfrm>
            <a:off x="309401" y="281940"/>
            <a:ext cx="11573197" cy="723900"/>
          </a:xfrm>
        </p:spPr>
        <p:txBody>
          <a:bodyPr/>
          <a:lstStyle/>
          <a:p>
            <a:r>
              <a:rPr lang="vi-VN" sz="4800">
                <a:latin typeface="Calibri" panose="020F0502020204030204" pitchFamily="34" charset="0"/>
                <a:cs typeface="Calibri" panose="020F0502020204030204" pitchFamily="34" charset="0"/>
              </a:rPr>
              <a:t>	Hồ sơ nghiên cứu dự án khả thi</a:t>
            </a:r>
            <a:endParaRPr lang="en-US" sz="480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53A73E2-178C-93D4-67E7-3802C3C8913E}"/>
              </a:ext>
            </a:extLst>
          </p:cNvPr>
          <p:cNvSpPr txBox="1"/>
          <p:nvPr/>
        </p:nvSpPr>
        <p:spPr>
          <a:xfrm>
            <a:off x="3043083" y="1206712"/>
            <a:ext cx="6105832" cy="1391663"/>
          </a:xfrm>
          <a:prstGeom prst="rect">
            <a:avLst/>
          </a:prstGeom>
          <a:noFill/>
        </p:spPr>
        <p:txBody>
          <a:bodyPr wrap="square">
            <a:spAutoFit/>
          </a:bodyPr>
          <a:lstStyle/>
          <a:p>
            <a:pPr lvl="0" algn="just">
              <a:lnSpc>
                <a:spcPct val="150000"/>
              </a:lnSpc>
              <a:spcAft>
                <a:spcPts val="800"/>
              </a:spcAft>
            </a:pPr>
            <a:r>
              <a:rPr lang="vi-VN" sz="1800" b="1">
                <a:solidFill>
                  <a:schemeClr val="bg1"/>
                </a:solidFill>
                <a:effectLst/>
                <a:latin typeface="Times New Roman" panose="02020603050405020304" pitchFamily="18" charset="0"/>
                <a:ea typeface="Times New Roman" panose="02020603050405020304" pitchFamily="18" charset="0"/>
              </a:rPr>
              <a:t>1 </a:t>
            </a:r>
            <a:r>
              <a:rPr lang="en-US" sz="1800" b="1">
                <a:solidFill>
                  <a:schemeClr val="bg1"/>
                </a:solidFill>
                <a:effectLst/>
                <a:latin typeface="Times New Roman" panose="02020603050405020304" pitchFamily="18" charset="0"/>
                <a:ea typeface="Times New Roman" panose="02020603050405020304" pitchFamily="18" charset="0"/>
              </a:rPr>
              <a:t>Đặt vấn đề</a:t>
            </a:r>
            <a:endParaRPr lang="vi-VN" b="1">
              <a:solidFill>
                <a:schemeClr val="bg1"/>
              </a:solidFill>
              <a:latin typeface="Times New Roman" panose="02020603050405020304" pitchFamily="18" charset="0"/>
              <a:ea typeface="Times New Roman" panose="02020603050405020304" pitchFamily="18" charset="0"/>
            </a:endParaRPr>
          </a:p>
          <a:p>
            <a:pPr lvl="0" algn="just">
              <a:lnSpc>
                <a:spcPct val="150000"/>
              </a:lnSpc>
              <a:spcAft>
                <a:spcPts val="800"/>
              </a:spcAft>
            </a:pPr>
            <a:r>
              <a:rPr lang="en-US" sz="1800">
                <a:solidFill>
                  <a:schemeClr val="bg1"/>
                </a:solidFill>
                <a:effectLst/>
                <a:latin typeface="Times New Roman" panose="02020603050405020304" pitchFamily="18" charset="0"/>
                <a:ea typeface="Times New Roman" panose="02020603050405020304" pitchFamily="18" charset="0"/>
              </a:rPr>
              <a:t>Thực hiện dự án quản lý của hàng đã được cho phép của chủ</a:t>
            </a:r>
            <a:r>
              <a:rPr lang="vi-VN" sz="1800">
                <a:solidFill>
                  <a:schemeClr val="bg1"/>
                </a:solidFill>
                <a:effectLst/>
                <a:latin typeface="Times New Roman" panose="02020603050405020304" pitchFamily="18" charset="0"/>
                <a:ea typeface="Times New Roman" panose="02020603050405020304" pitchFamily="18" charset="0"/>
              </a:rPr>
              <a:t> cửa hàng</a:t>
            </a:r>
            <a:r>
              <a:rPr lang="en-US" sz="1800">
                <a:solidFill>
                  <a:schemeClr val="bg1"/>
                </a:solidFill>
                <a:effectLst/>
                <a:latin typeface="Times New Roman" panose="02020603050405020304" pitchFamily="18" charset="0"/>
                <a:ea typeface="Times New Roman" panose="02020603050405020304" pitchFamily="18" charset="0"/>
              </a:rPr>
              <a:t>.</a:t>
            </a:r>
          </a:p>
        </p:txBody>
      </p:sp>
      <p:sp>
        <p:nvSpPr>
          <p:cNvPr id="7" name="TextBox 6">
            <a:extLst>
              <a:ext uri="{FF2B5EF4-FFF2-40B4-BE49-F238E27FC236}">
                <a16:creationId xmlns:a16="http://schemas.microsoft.com/office/drawing/2014/main" id="{2015E267-8251-AC9E-41C3-DF87CB5954D9}"/>
              </a:ext>
            </a:extLst>
          </p:cNvPr>
          <p:cNvSpPr txBox="1"/>
          <p:nvPr/>
        </p:nvSpPr>
        <p:spPr>
          <a:xfrm>
            <a:off x="3043083" y="2685099"/>
            <a:ext cx="6105832" cy="458074"/>
          </a:xfrm>
          <a:prstGeom prst="rect">
            <a:avLst/>
          </a:prstGeom>
          <a:noFill/>
        </p:spPr>
        <p:txBody>
          <a:bodyPr wrap="square">
            <a:spAutoFit/>
          </a:bodyPr>
          <a:lstStyle/>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2 </a:t>
            </a:r>
            <a:r>
              <a:rPr lang="en-US" sz="1800" b="1">
                <a:solidFill>
                  <a:schemeClr val="bg1"/>
                </a:solidFill>
                <a:effectLst/>
                <a:latin typeface="Times New Roman" panose="02020603050405020304" pitchFamily="18" charset="0"/>
                <a:ea typeface="Times New Roman" panose="02020603050405020304" pitchFamily="18" charset="0"/>
              </a:rPr>
              <a:t>Hiện trạng liên quan đến dự án</a:t>
            </a:r>
            <a:endParaRPr lang="en-US" sz="1800">
              <a:solidFill>
                <a:schemeClr val="bg1"/>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92D6AF2E-FF8F-11F3-DC4B-73562F9FA84C}"/>
              </a:ext>
            </a:extLst>
          </p:cNvPr>
          <p:cNvSpPr txBox="1"/>
          <p:nvPr/>
        </p:nvSpPr>
        <p:spPr>
          <a:xfrm>
            <a:off x="3043083" y="3228358"/>
            <a:ext cx="6105832" cy="458074"/>
          </a:xfrm>
          <a:prstGeom prst="rect">
            <a:avLst/>
          </a:prstGeom>
          <a:noFill/>
        </p:spPr>
        <p:txBody>
          <a:bodyPr wrap="square">
            <a:spAutoFit/>
          </a:bodyPr>
          <a:lstStyle/>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3 </a:t>
            </a:r>
            <a:r>
              <a:rPr lang="en-US" sz="1800" b="1">
                <a:solidFill>
                  <a:schemeClr val="bg1"/>
                </a:solidFill>
                <a:effectLst/>
                <a:latin typeface="Times New Roman" panose="02020603050405020304" pitchFamily="18" charset="0"/>
                <a:ea typeface="Times New Roman" panose="02020603050405020304" pitchFamily="18" charset="0"/>
              </a:rPr>
              <a:t>Một số giải pháp kỹ thuật</a:t>
            </a:r>
            <a:endParaRPr lang="en-US" sz="1800">
              <a:solidFill>
                <a:schemeClr val="bg1"/>
              </a:solidFill>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4F1D6F94-4E11-6294-D586-B3E9FE3C5F83}"/>
              </a:ext>
            </a:extLst>
          </p:cNvPr>
          <p:cNvSpPr txBox="1"/>
          <p:nvPr/>
        </p:nvSpPr>
        <p:spPr>
          <a:xfrm>
            <a:off x="3043083" y="3782396"/>
            <a:ext cx="6105832" cy="458074"/>
          </a:xfrm>
          <a:prstGeom prst="rect">
            <a:avLst/>
          </a:prstGeom>
          <a:noFill/>
        </p:spPr>
        <p:txBody>
          <a:bodyPr wrap="square">
            <a:spAutoFit/>
          </a:bodyPr>
          <a:lstStyle/>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4 </a:t>
            </a:r>
            <a:r>
              <a:rPr lang="en-US" sz="1800" b="1">
                <a:solidFill>
                  <a:schemeClr val="bg1"/>
                </a:solidFill>
                <a:effectLst/>
                <a:latin typeface="Times New Roman" panose="02020603050405020304" pitchFamily="18" charset="0"/>
                <a:ea typeface="Times New Roman" panose="02020603050405020304" pitchFamily="18" charset="0"/>
              </a:rPr>
              <a:t>Đánh giá các giải pháp về mặt ký thuật và tài chính</a:t>
            </a:r>
            <a:endParaRPr lang="en-US" sz="1800">
              <a:solidFill>
                <a:schemeClr val="bg1"/>
              </a:solidFill>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BD26A3E1-EF14-FD0B-C372-C4316C2AA6B4}"/>
              </a:ext>
            </a:extLst>
          </p:cNvPr>
          <p:cNvSpPr txBox="1"/>
          <p:nvPr/>
        </p:nvSpPr>
        <p:spPr>
          <a:xfrm>
            <a:off x="3043083" y="4336434"/>
            <a:ext cx="6105832" cy="458074"/>
          </a:xfrm>
          <a:prstGeom prst="rect">
            <a:avLst/>
          </a:prstGeom>
          <a:noFill/>
        </p:spPr>
        <p:txBody>
          <a:bodyPr wrap="square">
            <a:spAutoFit/>
          </a:bodyPr>
          <a:lstStyle/>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5 </a:t>
            </a:r>
            <a:r>
              <a:rPr lang="en-US" sz="1800" b="1">
                <a:solidFill>
                  <a:schemeClr val="bg1"/>
                </a:solidFill>
                <a:effectLst/>
                <a:latin typeface="Times New Roman" panose="02020603050405020304" pitchFamily="18" charset="0"/>
                <a:ea typeface="Times New Roman" panose="02020603050405020304" pitchFamily="18" charset="0"/>
              </a:rPr>
              <a:t>Tính khả thi về tổ chức</a:t>
            </a:r>
            <a:endParaRPr lang="en-US" sz="180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911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D89074-5821-4DCF-B41F-9E0472865922}"/>
              </a:ext>
            </a:extLst>
          </p:cNvPr>
          <p:cNvSpPr>
            <a:spLocks noGrp="1"/>
          </p:cNvSpPr>
          <p:nvPr>
            <p:ph type="body" sz="quarter" idx="10"/>
          </p:nvPr>
        </p:nvSpPr>
        <p:spPr>
          <a:xfrm>
            <a:off x="309400" y="289560"/>
            <a:ext cx="11573197" cy="713720"/>
          </a:xfrm>
        </p:spPr>
        <p:txBody>
          <a:bodyPr/>
          <a:lstStyle/>
          <a:p>
            <a:r>
              <a:rPr lang="vi-VN" sz="4800">
                <a:latin typeface="Calibri" panose="020F0502020204030204" pitchFamily="34" charset="0"/>
                <a:cs typeface="Calibri" panose="020F0502020204030204" pitchFamily="34" charset="0"/>
              </a:rPr>
              <a:t>Danh Sách Rủi Ro</a:t>
            </a:r>
            <a:endParaRPr lang="en-US" sz="48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875EA7B-E578-A134-2EBF-9F65ED45FD7C}"/>
              </a:ext>
            </a:extLst>
          </p:cNvPr>
          <p:cNvSpPr txBox="1"/>
          <p:nvPr/>
        </p:nvSpPr>
        <p:spPr>
          <a:xfrm>
            <a:off x="3485807" y="1091618"/>
            <a:ext cx="6105832" cy="3380413"/>
          </a:xfrm>
          <a:prstGeom prst="rect">
            <a:avLst/>
          </a:prstGeom>
          <a:noFill/>
        </p:spPr>
        <p:txBody>
          <a:bodyPr wrap="square">
            <a:spAutoFit/>
          </a:bodyPr>
          <a:lstStyle/>
          <a:p>
            <a:pPr lvl="0" algn="just">
              <a:lnSpc>
                <a:spcPct val="150000"/>
              </a:lnSpc>
              <a:spcAft>
                <a:spcPts val="800"/>
              </a:spcAft>
            </a:pPr>
            <a:r>
              <a:rPr lang="vi-VN" sz="1800" b="1" dirty="0">
                <a:solidFill>
                  <a:schemeClr val="bg1"/>
                </a:solidFill>
                <a:effectLst/>
                <a:latin typeface="Times New Roman" panose="02020603050405020304" pitchFamily="18" charset="0"/>
                <a:ea typeface="Times New Roman" panose="02020603050405020304" pitchFamily="18" charset="0"/>
              </a:rPr>
              <a:t>1 </a:t>
            </a:r>
            <a:r>
              <a:rPr lang="en-US" sz="1800" b="1" dirty="0" err="1">
                <a:solidFill>
                  <a:schemeClr val="bg1"/>
                </a:solidFill>
                <a:effectLst/>
                <a:latin typeface="Times New Roman" panose="02020603050405020304" pitchFamily="18" charset="0"/>
                <a:ea typeface="Times New Roman" panose="02020603050405020304" pitchFamily="18" charset="0"/>
              </a:rPr>
              <a:t>Vai</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rPr>
              <a:t>trò</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rPr>
              <a:t>của</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rPr>
              <a:t>việc</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rPr>
              <a:t>phân</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rPr>
              <a:t>tích</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rPr>
              <a:t>rủi</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rPr>
              <a:t>ro</a:t>
            </a:r>
            <a:endParaRPr lang="vi-VN" sz="1800" b="1" dirty="0">
              <a:solidFill>
                <a:schemeClr val="bg1"/>
              </a:solidFill>
              <a:effectLst/>
              <a:latin typeface="Times New Roman" panose="02020603050405020304" pitchFamily="18" charset="0"/>
              <a:ea typeface="Times New Roman" panose="02020603050405020304" pitchFamily="18" charset="0"/>
            </a:endParaRPr>
          </a:p>
          <a:p>
            <a:pPr algn="just"/>
            <a:r>
              <a:rPr lang="vi-VN" sz="1400" b="1" i="0" dirty="0">
                <a:solidFill>
                  <a:schemeClr val="bg1"/>
                </a:solidFill>
                <a:effectLst/>
                <a:latin typeface="Times New Roman" panose="02020603050405020304" pitchFamily="18" charset="0"/>
                <a:cs typeface="Times New Roman" panose="02020603050405020304" pitchFamily="18" charset="0"/>
              </a:rPr>
              <a:t>- </a:t>
            </a:r>
            <a:r>
              <a:rPr lang="vi-VN" b="1" i="0" dirty="0">
                <a:solidFill>
                  <a:schemeClr val="bg1"/>
                </a:solidFill>
                <a:effectLst/>
                <a:latin typeface="Times New Roman" panose="02020603050405020304" pitchFamily="18" charset="0"/>
                <a:cs typeface="Times New Roman" panose="02020603050405020304" pitchFamily="18" charset="0"/>
              </a:rPr>
              <a:t>Giúp cho hoạt động tổ chức công việc của doanh nghiệp được ổn định.</a:t>
            </a:r>
          </a:p>
          <a:p>
            <a:pPr algn="just"/>
            <a:r>
              <a:rPr lang="vi-VN" b="1" i="0" dirty="0">
                <a:solidFill>
                  <a:schemeClr val="bg1"/>
                </a:solidFill>
                <a:effectLst/>
                <a:latin typeface="Times New Roman" panose="02020603050405020304" pitchFamily="18" charset="0"/>
                <a:cs typeface="Times New Roman" panose="02020603050405020304" pitchFamily="18" charset="0"/>
              </a:rPr>
              <a:t>- Giúp doanh nghiệp hành động mục tiêu về sứ mệnh và thực hiện tốt kế hoạch kinh doanh.</a:t>
            </a:r>
          </a:p>
          <a:p>
            <a:pPr algn="just"/>
            <a:r>
              <a:rPr lang="vi-VN" b="1" i="0" dirty="0">
                <a:solidFill>
                  <a:schemeClr val="bg1"/>
                </a:solidFill>
                <a:effectLst/>
                <a:latin typeface="Times New Roman" panose="02020603050405020304" pitchFamily="18" charset="0"/>
                <a:cs typeface="Times New Roman" panose="02020603050405020304" pitchFamily="18" charset="0"/>
              </a:rPr>
              <a:t>- Hỗ trợ nhân sự cấp cao đưa ra những quyết định đúng đắn nhất.</a:t>
            </a:r>
          </a:p>
          <a:p>
            <a:pPr algn="just"/>
            <a:r>
              <a:rPr lang="vi-VN" b="1" i="0" dirty="0">
                <a:solidFill>
                  <a:schemeClr val="bg1"/>
                </a:solidFill>
                <a:effectLst/>
                <a:latin typeface="Times New Roman" panose="02020603050405020304" pitchFamily="18" charset="0"/>
                <a:cs typeface="Times New Roman" panose="02020603050405020304" pitchFamily="18" charset="0"/>
              </a:rPr>
              <a:t>- Làm tăng về vị thế và sự đáng tin cậy của nhà quản trị và doanh nghiệp.</a:t>
            </a:r>
          </a:p>
          <a:p>
            <a:pPr algn="just"/>
            <a:r>
              <a:rPr lang="vi-VN" b="1" i="0" dirty="0">
                <a:solidFill>
                  <a:schemeClr val="bg1"/>
                </a:solidFill>
                <a:effectLst/>
                <a:latin typeface="Times New Roman" panose="02020603050405020304" pitchFamily="18" charset="0"/>
                <a:cs typeface="Times New Roman" panose="02020603050405020304" pitchFamily="18" charset="0"/>
              </a:rPr>
              <a:t>- Giúp công ty hành động thành công được những hoạt động bán hàng mang yếu tố mạo hiểm.</a:t>
            </a:r>
          </a:p>
        </p:txBody>
      </p:sp>
      <p:sp>
        <p:nvSpPr>
          <p:cNvPr id="7" name="TextBox 6">
            <a:extLst>
              <a:ext uri="{FF2B5EF4-FFF2-40B4-BE49-F238E27FC236}">
                <a16:creationId xmlns:a16="http://schemas.microsoft.com/office/drawing/2014/main" id="{DA568529-485F-4371-05AF-B4243450AC03}"/>
              </a:ext>
            </a:extLst>
          </p:cNvPr>
          <p:cNvSpPr txBox="1"/>
          <p:nvPr/>
        </p:nvSpPr>
        <p:spPr>
          <a:xfrm>
            <a:off x="3485807" y="4472031"/>
            <a:ext cx="6105832" cy="1704569"/>
          </a:xfrm>
          <a:prstGeom prst="rect">
            <a:avLst/>
          </a:prstGeom>
          <a:noFill/>
        </p:spPr>
        <p:txBody>
          <a:bodyPr wrap="square">
            <a:spAutoFit/>
          </a:bodyPr>
          <a:lstStyle/>
          <a:p>
            <a:pPr lvl="0" algn="just">
              <a:lnSpc>
                <a:spcPct val="150000"/>
              </a:lnSpc>
            </a:pPr>
            <a:r>
              <a:rPr lang="vi-VN" sz="1800" b="1" dirty="0">
                <a:solidFill>
                  <a:schemeClr val="bg1"/>
                </a:solidFill>
                <a:effectLst/>
                <a:latin typeface="Times New Roman" panose="02020603050405020304" pitchFamily="18" charset="0"/>
                <a:ea typeface="Times New Roman" panose="02020603050405020304" pitchFamily="18" charset="0"/>
              </a:rPr>
              <a:t>2 </a:t>
            </a:r>
            <a:r>
              <a:rPr lang="en-US" sz="1800" b="1" dirty="0" err="1">
                <a:solidFill>
                  <a:schemeClr val="bg1"/>
                </a:solidFill>
                <a:effectLst/>
                <a:latin typeface="Times New Roman" panose="02020603050405020304" pitchFamily="18" charset="0"/>
                <a:ea typeface="Times New Roman" panose="02020603050405020304" pitchFamily="18" charset="0"/>
              </a:rPr>
              <a:t>Danh</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rPr>
              <a:t>sách</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rPr>
              <a:t>rủi</a:t>
            </a:r>
            <a:r>
              <a:rPr lang="en-US" sz="1800" b="1" dirty="0">
                <a:solidFill>
                  <a:schemeClr val="bg1"/>
                </a:solidFill>
                <a:effectLst/>
                <a:latin typeface="Times New Roman" panose="02020603050405020304" pitchFamily="18" charset="0"/>
                <a:ea typeface="Times New Roman" panose="02020603050405020304" pitchFamily="18" charset="0"/>
              </a:rPr>
              <a:t> </a:t>
            </a:r>
            <a:r>
              <a:rPr lang="vi-VN" sz="1800" b="1" dirty="0">
                <a:solidFill>
                  <a:schemeClr val="bg1"/>
                </a:solidFill>
                <a:effectLst/>
                <a:latin typeface="Times New Roman" panose="02020603050405020304" pitchFamily="18" charset="0"/>
                <a:ea typeface="Times New Roman" panose="02020603050405020304" pitchFamily="18" charset="0"/>
              </a:rPr>
              <a:t>ro:</a:t>
            </a:r>
          </a:p>
          <a:p>
            <a:pPr lvl="0" algn="just">
              <a:lnSpc>
                <a:spcPct val="150000"/>
              </a:lnSpc>
            </a:pPr>
            <a:r>
              <a:rPr lang="vi-VN" b="1" dirty="0">
                <a:solidFill>
                  <a:schemeClr val="bg1"/>
                </a:solidFill>
                <a:latin typeface="Times New Roman" panose="02020603050405020304" pitchFamily="18" charset="0"/>
                <a:ea typeface="Times New Roman" panose="02020603050405020304" pitchFamily="18" charset="0"/>
              </a:rPr>
              <a:t>-Rủi ro trong công nghệ </a:t>
            </a:r>
          </a:p>
          <a:p>
            <a:pPr lvl="0" algn="just">
              <a:lnSpc>
                <a:spcPct val="150000"/>
              </a:lnSpc>
            </a:pPr>
            <a:r>
              <a:rPr lang="vi-VN" sz="1800" b="1" dirty="0">
                <a:solidFill>
                  <a:schemeClr val="bg1"/>
                </a:solidFill>
                <a:effectLst/>
                <a:latin typeface="Times New Roman" panose="02020603050405020304" pitchFamily="18" charset="0"/>
                <a:ea typeface="Times New Roman" panose="02020603050405020304" pitchFamily="18" charset="0"/>
              </a:rPr>
              <a:t>-Rủi ro do con người</a:t>
            </a:r>
          </a:p>
          <a:p>
            <a:pPr lvl="0" algn="just">
              <a:lnSpc>
                <a:spcPct val="150000"/>
              </a:lnSpc>
            </a:pPr>
            <a:r>
              <a:rPr lang="vi-VN" sz="1800" b="1" dirty="0">
                <a:solidFill>
                  <a:schemeClr val="bg1"/>
                </a:solidFill>
                <a:effectLst/>
                <a:latin typeface="Times New Roman" panose="02020603050405020304" pitchFamily="18" charset="0"/>
                <a:ea typeface="Times New Roman" panose="02020603050405020304" pitchFamily="18" charset="0"/>
              </a:rPr>
              <a:t>-Rủi ro trong qui trinh nghiệp vụ</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87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6096423" y="1325723"/>
            <a:ext cx="5621924" cy="958096"/>
            <a:chOff x="4753009" y="790578"/>
            <a:chExt cx="5621924" cy="958096"/>
          </a:xfrm>
        </p:grpSpPr>
        <p:grpSp>
          <p:nvGrpSpPr>
            <p:cNvPr id="20" name="Group 19">
              <a:extLst>
                <a:ext uri="{FF2B5EF4-FFF2-40B4-BE49-F238E27FC236}">
                  <a16:creationId xmlns:a16="http://schemas.microsoft.com/office/drawing/2014/main" id="{93B1B118-F505-4515-85EB-DF3A6D81B1CF}"/>
                </a:ext>
              </a:extLst>
            </p:cNvPr>
            <p:cNvGrpSpPr/>
            <p:nvPr/>
          </p:nvGrpSpPr>
          <p:grpSpPr>
            <a:xfrm>
              <a:off x="5946145" y="869517"/>
              <a:ext cx="4428788" cy="707886"/>
              <a:chOff x="6557475" y="1411926"/>
              <a:chExt cx="4507692" cy="707886"/>
            </a:xfrm>
          </p:grpSpPr>
          <p:sp>
            <p:nvSpPr>
              <p:cNvPr id="21" name="TextBox 20">
                <a:extLst>
                  <a:ext uri="{FF2B5EF4-FFF2-40B4-BE49-F238E27FC236}">
                    <a16:creationId xmlns:a16="http://schemas.microsoft.com/office/drawing/2014/main" id="{E7C279EB-25F2-4AAC-812A-C5EF117055F7}"/>
                  </a:ext>
                </a:extLst>
              </p:cNvPr>
              <p:cNvSpPr txBox="1"/>
              <p:nvPr/>
            </p:nvSpPr>
            <p:spPr>
              <a:xfrm>
                <a:off x="6557475" y="1750480"/>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Quản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lý</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các</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sản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phẩm</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của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cửa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hàng</a:t>
                </a:r>
                <a:r>
                  <a:rPr lang="en-US" altLang="ko-KR">
                    <a:solidFill>
                      <a:schemeClr val="bg1"/>
                    </a:solidFill>
                    <a:latin typeface="Calibri" panose="020F0502020204030204" pitchFamily="34" charset="0"/>
                    <a:cs typeface="Calibri" panose="020F0502020204030204" pitchFamily="34" charset="0"/>
                  </a:rPr>
                  <a:t> </a:t>
                </a:r>
              </a:p>
            </p:txBody>
          </p:sp>
          <p:sp>
            <p:nvSpPr>
              <p:cNvPr id="22" name="TextBox 21">
                <a:extLst>
                  <a:ext uri="{FF2B5EF4-FFF2-40B4-BE49-F238E27FC236}">
                    <a16:creationId xmlns:a16="http://schemas.microsoft.com/office/drawing/2014/main" id="{710B0A2E-B69D-4686-9B34-E9CF61AD14CF}"/>
                  </a:ext>
                </a:extLst>
              </p:cNvPr>
              <p:cNvSpPr txBox="1"/>
              <p:nvPr/>
            </p:nvSpPr>
            <p:spPr>
              <a:xfrm>
                <a:off x="6557475" y="1411926"/>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Sản</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phẩm</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02</a:t>
              </a:r>
              <a:endParaRPr lang="ko-KR" altLang="en-US" sz="2800" b="1">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6844195" y="2291513"/>
            <a:ext cx="5595548" cy="1063824"/>
            <a:chOff x="5276743" y="2230161"/>
            <a:chExt cx="5595548" cy="1063824"/>
          </a:xfrm>
        </p:grpSpPr>
        <p:grpSp>
          <p:nvGrpSpPr>
            <p:cNvPr id="24" name="Group 23">
              <a:extLst>
                <a:ext uri="{FF2B5EF4-FFF2-40B4-BE49-F238E27FC236}">
                  <a16:creationId xmlns:a16="http://schemas.microsoft.com/office/drawing/2014/main" id="{7D39D320-44C3-45A3-BB6D-400026F3020C}"/>
                </a:ext>
              </a:extLst>
            </p:cNvPr>
            <p:cNvGrpSpPr/>
            <p:nvPr/>
          </p:nvGrpSpPr>
          <p:grpSpPr>
            <a:xfrm>
              <a:off x="6443503" y="2309100"/>
              <a:ext cx="4428788" cy="984885"/>
              <a:chOff x="6557475" y="1411926"/>
              <a:chExt cx="4507692" cy="984885"/>
            </a:xfrm>
          </p:grpSpPr>
          <p:sp>
            <p:nvSpPr>
              <p:cNvPr id="25" name="TextBox 24">
                <a:extLst>
                  <a:ext uri="{FF2B5EF4-FFF2-40B4-BE49-F238E27FC236}">
                    <a16:creationId xmlns:a16="http://schemas.microsoft.com/office/drawing/2014/main" id="{E52B1483-4729-4FCB-8A42-9C3435FD0447}"/>
                  </a:ext>
                </a:extLst>
              </p:cNvPr>
              <p:cNvSpPr txBox="1"/>
              <p:nvPr/>
            </p:nvSpPr>
            <p:spPr>
              <a:xfrm>
                <a:off x="6557475" y="1750480"/>
                <a:ext cx="4507692" cy="646331"/>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Quản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lý</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các</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nhân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viên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đang</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làm</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việc</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tại</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cửa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hàng</a:t>
                </a:r>
                <a:endParaRPr lang="en-US" altLang="ko-KR">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4104EDEA-EFF2-4A05-A482-92CFDD885CEF}"/>
                  </a:ext>
                </a:extLst>
              </p:cNvPr>
              <p:cNvSpPr txBox="1"/>
              <p:nvPr/>
            </p:nvSpPr>
            <p:spPr>
              <a:xfrm>
                <a:off x="6557475" y="1411926"/>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Nhân</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viên</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03</a:t>
              </a:r>
              <a:endParaRPr lang="ko-KR" altLang="en-US" sz="2800" b="1">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6844195" y="3526580"/>
            <a:ext cx="5595548" cy="958096"/>
            <a:chOff x="5800477" y="3669744"/>
            <a:chExt cx="5595548" cy="958096"/>
          </a:xfrm>
        </p:grpSpPr>
        <p:grpSp>
          <p:nvGrpSpPr>
            <p:cNvPr id="28" name="Group 27">
              <a:extLst>
                <a:ext uri="{FF2B5EF4-FFF2-40B4-BE49-F238E27FC236}">
                  <a16:creationId xmlns:a16="http://schemas.microsoft.com/office/drawing/2014/main" id="{69FCB8E2-BFA8-4C4D-97A9-E20899D344C9}"/>
                </a:ext>
              </a:extLst>
            </p:cNvPr>
            <p:cNvGrpSpPr/>
            <p:nvPr/>
          </p:nvGrpSpPr>
          <p:grpSpPr>
            <a:xfrm>
              <a:off x="6967237" y="3748683"/>
              <a:ext cx="4428788" cy="707886"/>
              <a:chOff x="6557475" y="1411926"/>
              <a:chExt cx="4507692" cy="707886"/>
            </a:xfrm>
          </p:grpSpPr>
          <p:sp>
            <p:nvSpPr>
              <p:cNvPr id="29" name="TextBox 28">
                <a:extLst>
                  <a:ext uri="{FF2B5EF4-FFF2-40B4-BE49-F238E27FC236}">
                    <a16:creationId xmlns:a16="http://schemas.microsoft.com/office/drawing/2014/main" id="{EB7BC9CB-C0B8-4DE9-99B3-27BACBC4E04A}"/>
                  </a:ext>
                </a:extLst>
              </p:cNvPr>
              <p:cNvSpPr txBox="1"/>
              <p:nvPr/>
            </p:nvSpPr>
            <p:spPr>
              <a:xfrm>
                <a:off x="6557475" y="1750480"/>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Xuất</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hóa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đơn</a:t>
                </a:r>
                <a:endParaRPr lang="en-US" altLang="ko-KR">
                  <a:solidFill>
                    <a:schemeClr val="bg1"/>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93AEF471-EEEB-40C9-97CC-790BB0C9B8B7}"/>
                  </a:ext>
                </a:extLst>
              </p:cNvPr>
              <p:cNvSpPr txBox="1"/>
              <p:nvPr/>
            </p:nvSpPr>
            <p:spPr>
              <a:xfrm>
                <a:off x="6557475" y="1411926"/>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Hóa</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đơn</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04</a:t>
              </a:r>
              <a:endParaRPr lang="ko-KR" altLang="en-US" sz="2800" b="1">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6096000" y="4484622"/>
            <a:ext cx="5448141" cy="958096"/>
            <a:chOff x="6324210" y="5111268"/>
            <a:chExt cx="5448141" cy="958096"/>
          </a:xfrm>
        </p:grpSpPr>
        <p:grpSp>
          <p:nvGrpSpPr>
            <p:cNvPr id="32" name="Group 31">
              <a:extLst>
                <a:ext uri="{FF2B5EF4-FFF2-40B4-BE49-F238E27FC236}">
                  <a16:creationId xmlns:a16="http://schemas.microsoft.com/office/drawing/2014/main" id="{74968D29-C51E-4772-95A3-C35833739789}"/>
                </a:ext>
              </a:extLst>
            </p:cNvPr>
            <p:cNvGrpSpPr/>
            <p:nvPr/>
          </p:nvGrpSpPr>
          <p:grpSpPr>
            <a:xfrm>
              <a:off x="7308244" y="5257516"/>
              <a:ext cx="4464107" cy="788764"/>
              <a:chOff x="6371493" y="1481176"/>
              <a:chExt cx="4543640" cy="788764"/>
            </a:xfrm>
          </p:grpSpPr>
          <p:sp>
            <p:nvSpPr>
              <p:cNvPr id="33" name="TextBox 32">
                <a:extLst>
                  <a:ext uri="{FF2B5EF4-FFF2-40B4-BE49-F238E27FC236}">
                    <a16:creationId xmlns:a16="http://schemas.microsoft.com/office/drawing/2014/main" id="{997DAC5E-6F2D-4076-B60D-21553D5F40D8}"/>
                  </a:ext>
                </a:extLst>
              </p:cNvPr>
              <p:cNvSpPr txBox="1"/>
              <p:nvPr/>
            </p:nvSpPr>
            <p:spPr>
              <a:xfrm>
                <a:off x="6371493" y="1900608"/>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Quản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lý</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doanh</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thu</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cửa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hàng</a:t>
                </a:r>
                <a:endParaRPr lang="en-US" altLang="ko-KR">
                  <a:solidFill>
                    <a:schemeClr val="bg1"/>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9D3F3B3A-F7F3-4BF4-B2C0-3E0DDB19AB2D}"/>
                  </a:ext>
                </a:extLst>
              </p:cNvPr>
              <p:cNvSpPr txBox="1"/>
              <p:nvPr/>
            </p:nvSpPr>
            <p:spPr>
              <a:xfrm>
                <a:off x="6407441" y="1481176"/>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Thống</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kê</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05</a:t>
              </a:r>
              <a:endParaRPr lang="ko-KR" altLang="en-US" sz="2800" b="1">
                <a:solidFill>
                  <a:schemeClr val="bg1"/>
                </a:solidFill>
                <a:cs typeface="Arial" pitchFamily="34"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1126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3354215" y="2425115"/>
            <a:ext cx="3935344" cy="1569660"/>
          </a:xfrm>
          <a:prstGeom prst="rect">
            <a:avLst/>
          </a:prstGeom>
          <a:noFill/>
        </p:spPr>
        <p:txBody>
          <a:bodyPr wrap="square" rtlCol="0" anchor="ctr">
            <a:spAutoFit/>
          </a:bodyPr>
          <a:lstStyle/>
          <a:p>
            <a:pPr algn="ctr"/>
            <a:r>
              <a:rPr lang="en-US" altLang="ko-KR" sz="4800" b="1" err="1">
                <a:solidFill>
                  <a:schemeClr val="bg1"/>
                </a:solidFill>
                <a:latin typeface="Calibri" panose="020F0502020204030204" pitchFamily="34" charset="0"/>
                <a:cs typeface="Calibri" panose="020F0502020204030204" pitchFamily="34" charset="0"/>
              </a:rPr>
              <a:t>Các</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chức</a:t>
            </a:r>
            <a:r>
              <a:rPr lang="en-US" altLang="ko-KR" sz="4800" b="1">
                <a:solidFill>
                  <a:schemeClr val="bg1"/>
                </a:solidFill>
                <a:latin typeface="Calibri" panose="020F0502020204030204" pitchFamily="34" charset="0"/>
                <a:cs typeface="Calibri" panose="020F0502020204030204" pitchFamily="34" charset="0"/>
              </a:rPr>
              <a:t> </a:t>
            </a:r>
          </a:p>
          <a:p>
            <a:pPr algn="ctr"/>
            <a:r>
              <a:rPr lang="en-US" altLang="ko-KR" sz="4800" b="1" err="1">
                <a:solidFill>
                  <a:schemeClr val="bg1"/>
                </a:solidFill>
                <a:latin typeface="Calibri" panose="020F0502020204030204" pitchFamily="34" charset="0"/>
                <a:cs typeface="Calibri" panose="020F0502020204030204" pitchFamily="34" charset="0"/>
              </a:rPr>
              <a:t>năng</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chính</a:t>
            </a:r>
            <a:endParaRPr lang="ko-KR" altLang="en-US" sz="4800" b="1">
              <a:solidFill>
                <a:schemeClr val="bg1"/>
              </a:solidFill>
              <a:latin typeface="Calibri" panose="020F0502020204030204" pitchFamily="34" charset="0"/>
              <a:cs typeface="Calibri" panose="020F0502020204030204" pitchFamily="34" charset="0"/>
            </a:endParaRPr>
          </a:p>
        </p:txBody>
      </p:sp>
      <p:grpSp>
        <p:nvGrpSpPr>
          <p:cNvPr id="41" name="Group 40">
            <a:extLst>
              <a:ext uri="{FF2B5EF4-FFF2-40B4-BE49-F238E27FC236}">
                <a16:creationId xmlns:a16="http://schemas.microsoft.com/office/drawing/2014/main" id="{C976BB1A-1570-44F7-91BA-AA5136917B0B}"/>
              </a:ext>
            </a:extLst>
          </p:cNvPr>
          <p:cNvGrpSpPr/>
          <p:nvPr/>
        </p:nvGrpSpPr>
        <p:grpSpPr>
          <a:xfrm>
            <a:off x="5328255" y="5442664"/>
            <a:ext cx="5595548" cy="958096"/>
            <a:chOff x="6324210" y="5111268"/>
            <a:chExt cx="5595548" cy="958096"/>
          </a:xfrm>
        </p:grpSpPr>
        <p:grpSp>
          <p:nvGrpSpPr>
            <p:cNvPr id="42" name="Group 41">
              <a:extLst>
                <a:ext uri="{FF2B5EF4-FFF2-40B4-BE49-F238E27FC236}">
                  <a16:creationId xmlns:a16="http://schemas.microsoft.com/office/drawing/2014/main" id="{C681AC76-39DC-484A-9806-C92DDA5766A1}"/>
                </a:ext>
              </a:extLst>
            </p:cNvPr>
            <p:cNvGrpSpPr/>
            <p:nvPr/>
          </p:nvGrpSpPr>
          <p:grpSpPr>
            <a:xfrm>
              <a:off x="7490969" y="5142099"/>
              <a:ext cx="4428789" cy="754053"/>
              <a:chOff x="6557474" y="1365759"/>
              <a:chExt cx="4507693" cy="754053"/>
            </a:xfrm>
          </p:grpSpPr>
          <p:sp>
            <p:nvSpPr>
              <p:cNvPr id="49" name="TextBox 48">
                <a:extLst>
                  <a:ext uri="{FF2B5EF4-FFF2-40B4-BE49-F238E27FC236}">
                    <a16:creationId xmlns:a16="http://schemas.microsoft.com/office/drawing/2014/main" id="{CC157911-3CE1-486E-876E-FE62F53A9480}"/>
                  </a:ext>
                </a:extLst>
              </p:cNvPr>
              <p:cNvSpPr txBox="1"/>
              <p:nvPr/>
            </p:nvSpPr>
            <p:spPr>
              <a:xfrm>
                <a:off x="6557474" y="1750480"/>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Quản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lý</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thông</a:t>
                </a:r>
                <a:r>
                  <a:rPr lang="en-US" altLang="ko-KR">
                    <a:solidFill>
                      <a:schemeClr val="bg1"/>
                    </a:solidFill>
                    <a:latin typeface="Calibri" panose="020F0502020204030204" pitchFamily="34" charset="0"/>
                    <a:cs typeface="Calibri" panose="020F0502020204030204" pitchFamily="34" charset="0"/>
                  </a:rPr>
                  <a:t> tin </a:t>
                </a:r>
                <a:r>
                  <a:rPr lang="en-US" altLang="ko-KR" err="1">
                    <a:solidFill>
                      <a:schemeClr val="bg1"/>
                    </a:solidFill>
                    <a:latin typeface="Calibri" panose="020F0502020204030204" pitchFamily="34" charset="0"/>
                    <a:cs typeface="Calibri" panose="020F0502020204030204" pitchFamily="34" charset="0"/>
                  </a:rPr>
                  <a:t>khách</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hàng</a:t>
                </a:r>
                <a:endParaRPr lang="en-US" altLang="ko-KR">
                  <a:solidFill>
                    <a:schemeClr val="bg1"/>
                  </a:solidFill>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46FD3BE2-7362-4B61-A0F0-FBA801992FFE}"/>
                  </a:ext>
                </a:extLst>
              </p:cNvPr>
              <p:cNvSpPr txBox="1"/>
              <p:nvPr/>
            </p:nvSpPr>
            <p:spPr>
              <a:xfrm>
                <a:off x="6557475" y="1365759"/>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Khách</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hàng</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43" name="TextBox 42">
              <a:extLst>
                <a:ext uri="{FF2B5EF4-FFF2-40B4-BE49-F238E27FC236}">
                  <a16:creationId xmlns:a16="http://schemas.microsoft.com/office/drawing/2014/main" id="{6FA37033-B834-4C33-AC9B-61EF6C94218C}"/>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06</a:t>
              </a:r>
              <a:endParaRPr lang="ko-KR" altLang="en-US" sz="2800" b="1">
                <a:solidFill>
                  <a:schemeClr val="bg1"/>
                </a:solidFill>
                <a:cs typeface="Arial" pitchFamily="34" charset="0"/>
              </a:endParaRPr>
            </a:p>
          </p:txBody>
        </p:sp>
        <p:sp>
          <p:nvSpPr>
            <p:cNvPr id="44" name="Freeform: Shape 43">
              <a:extLst>
                <a:ext uri="{FF2B5EF4-FFF2-40B4-BE49-F238E27FC236}">
                  <a16:creationId xmlns:a16="http://schemas.microsoft.com/office/drawing/2014/main" id="{EF91897C-83CE-4C7E-985C-68ADD4A3F64F}"/>
                </a:ext>
              </a:extLst>
            </p:cNvPr>
            <p:cNvSpPr/>
            <p:nvPr/>
          </p:nvSpPr>
          <p:spPr>
            <a:xfrm>
              <a:off x="6324210" y="511126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ln/>
          </p:spPr>
          <p:style>
            <a:lnRef idx="0">
              <a:schemeClr val="accent5"/>
            </a:lnRef>
            <a:fillRef idx="3">
              <a:schemeClr val="accent5"/>
            </a:fillRef>
            <a:effectRef idx="3">
              <a:schemeClr val="accent5"/>
            </a:effectRef>
            <a:fontRef idx="minor">
              <a:schemeClr val="lt1"/>
            </a:fontRef>
          </p:style>
          <p:txBody>
            <a:bodyPr rtlCol="0" anchor="ctr"/>
            <a:lstStyle/>
            <a:p>
              <a:endParaRPr lang="en-US"/>
            </a:p>
          </p:txBody>
        </p:sp>
      </p:grpSp>
      <p:grpSp>
        <p:nvGrpSpPr>
          <p:cNvPr id="51" name="Group 50">
            <a:extLst>
              <a:ext uri="{FF2B5EF4-FFF2-40B4-BE49-F238E27FC236}">
                <a16:creationId xmlns:a16="http://schemas.microsoft.com/office/drawing/2014/main" id="{E96F9204-2E4F-42B8-BC98-AC1C6351EC55}"/>
              </a:ext>
            </a:extLst>
          </p:cNvPr>
          <p:cNvGrpSpPr/>
          <p:nvPr/>
        </p:nvGrpSpPr>
        <p:grpSpPr>
          <a:xfrm>
            <a:off x="5328255" y="346539"/>
            <a:ext cx="5595547" cy="971490"/>
            <a:chOff x="6324210" y="5097874"/>
            <a:chExt cx="5595547" cy="971490"/>
          </a:xfrm>
        </p:grpSpPr>
        <p:grpSp>
          <p:nvGrpSpPr>
            <p:cNvPr id="52" name="Group 51">
              <a:extLst>
                <a:ext uri="{FF2B5EF4-FFF2-40B4-BE49-F238E27FC236}">
                  <a16:creationId xmlns:a16="http://schemas.microsoft.com/office/drawing/2014/main" id="{70B13D16-07CD-40DB-928D-48D9BAD685FF}"/>
                </a:ext>
              </a:extLst>
            </p:cNvPr>
            <p:cNvGrpSpPr/>
            <p:nvPr/>
          </p:nvGrpSpPr>
          <p:grpSpPr>
            <a:xfrm>
              <a:off x="7490969" y="5097874"/>
              <a:ext cx="4428788" cy="798278"/>
              <a:chOff x="6557474" y="1321534"/>
              <a:chExt cx="4507692" cy="798278"/>
            </a:xfrm>
          </p:grpSpPr>
          <p:sp>
            <p:nvSpPr>
              <p:cNvPr id="60" name="TextBox 59">
                <a:extLst>
                  <a:ext uri="{FF2B5EF4-FFF2-40B4-BE49-F238E27FC236}">
                    <a16:creationId xmlns:a16="http://schemas.microsoft.com/office/drawing/2014/main" id="{41832C11-767D-4742-960C-5F1F4651DB9A}"/>
                  </a:ext>
                </a:extLst>
              </p:cNvPr>
              <p:cNvSpPr txBox="1"/>
              <p:nvPr/>
            </p:nvSpPr>
            <p:spPr>
              <a:xfrm>
                <a:off x="6557474" y="1750480"/>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Kiểm</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tra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thông</a:t>
                </a:r>
                <a:r>
                  <a:rPr lang="en-US" altLang="ko-KR">
                    <a:solidFill>
                      <a:schemeClr val="bg1"/>
                    </a:solidFill>
                    <a:latin typeface="Calibri" panose="020F0502020204030204" pitchFamily="34" charset="0"/>
                    <a:cs typeface="Calibri" panose="020F0502020204030204" pitchFamily="34" charset="0"/>
                  </a:rPr>
                  <a:t> tin </a:t>
                </a:r>
                <a:r>
                  <a:rPr lang="en-US" altLang="ko-KR" err="1">
                    <a:solidFill>
                      <a:schemeClr val="bg1"/>
                    </a:solidFill>
                    <a:latin typeface="Calibri" panose="020F0502020204030204" pitchFamily="34" charset="0"/>
                    <a:cs typeface="Calibri" panose="020F0502020204030204" pitchFamily="34" charset="0"/>
                  </a:rPr>
                  <a:t>đăng</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nhập</a:t>
                </a:r>
                <a:endParaRPr lang="en-US" altLang="ko-KR">
                  <a:solidFill>
                    <a:schemeClr val="bg1"/>
                  </a:solidFill>
                  <a:latin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AE3C5CA4-D817-41E7-957A-9CDAEACDC6F5}"/>
                  </a:ext>
                </a:extLst>
              </p:cNvPr>
              <p:cNvSpPr txBox="1"/>
              <p:nvPr/>
            </p:nvSpPr>
            <p:spPr>
              <a:xfrm>
                <a:off x="6557474" y="1321534"/>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Đăng</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nhập</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53" name="TextBox 52">
              <a:extLst>
                <a:ext uri="{FF2B5EF4-FFF2-40B4-BE49-F238E27FC236}">
                  <a16:creationId xmlns:a16="http://schemas.microsoft.com/office/drawing/2014/main" id="{1DB0F6EE-7F43-4BC0-BEFD-683440E4A9FA}"/>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01</a:t>
              </a:r>
              <a:endParaRPr lang="ko-KR" altLang="en-US" sz="2800" b="1">
                <a:solidFill>
                  <a:schemeClr val="bg1"/>
                </a:solidFill>
                <a:cs typeface="Arial" pitchFamily="34" charset="0"/>
              </a:endParaRPr>
            </a:p>
          </p:txBody>
        </p:sp>
        <p:sp>
          <p:nvSpPr>
            <p:cNvPr id="59" name="Freeform: Shape 58">
              <a:extLst>
                <a:ext uri="{FF2B5EF4-FFF2-40B4-BE49-F238E27FC236}">
                  <a16:creationId xmlns:a16="http://schemas.microsoft.com/office/drawing/2014/main" id="{4A881C86-A286-4413-80A9-EE3AE3EF19D5}"/>
                </a:ext>
              </a:extLst>
            </p:cNvPr>
            <p:cNvSpPr/>
            <p:nvPr/>
          </p:nvSpPr>
          <p:spPr>
            <a:xfrm>
              <a:off x="6324210" y="511126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ln/>
          </p:spPr>
          <p:style>
            <a:lnRef idx="1">
              <a:schemeClr val="accent1"/>
            </a:lnRef>
            <a:fillRef idx="2">
              <a:schemeClr val="accent1"/>
            </a:fillRef>
            <a:effectRef idx="1">
              <a:schemeClr val="accent1"/>
            </a:effectRef>
            <a:fontRef idx="minor">
              <a:schemeClr val="dk1"/>
            </a:fontRef>
          </p:style>
          <p:txBody>
            <a:bodyPr rtlCol="0" anchor="ctr"/>
            <a:lstStyle/>
            <a:p>
              <a:endParaRPr lang="en-US"/>
            </a:p>
          </p:txBody>
        </p:sp>
      </p:grpSp>
      <p:sp>
        <p:nvSpPr>
          <p:cNvPr id="39" name="Text Placeholder 1">
            <a:extLst>
              <a:ext uri="{FF2B5EF4-FFF2-40B4-BE49-F238E27FC236}">
                <a16:creationId xmlns:a16="http://schemas.microsoft.com/office/drawing/2014/main" id="{65E2953C-C831-4BBE-0F28-15D24A3CF1B2}"/>
              </a:ext>
            </a:extLst>
          </p:cNvPr>
          <p:cNvSpPr txBox="1">
            <a:spLocks/>
          </p:cNvSpPr>
          <p:nvPr/>
        </p:nvSpPr>
        <p:spPr>
          <a:xfrm>
            <a:off x="227417" y="302224"/>
            <a:ext cx="4263219"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4800">
                <a:solidFill>
                  <a:schemeClr val="bg1"/>
                </a:solidFill>
                <a:latin typeface="Calibri" panose="020F0502020204030204" pitchFamily="34" charset="0"/>
                <a:cs typeface="Calibri" panose="020F0502020204030204" pitchFamily="34" charset="0"/>
              </a:rPr>
              <a:t>Tài liệu yêu cầu </a:t>
            </a:r>
            <a:endParaRPr lang="en-US" sz="480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791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sz="4800">
                <a:latin typeface="Calibri" panose="020F0502020204030204" pitchFamily="34" charset="0"/>
                <a:cs typeface="Calibri" panose="020F0502020204030204" pitchFamily="34" charset="0"/>
              </a:rPr>
              <a:t>Kế hoạch ban đầu</a:t>
            </a:r>
            <a:endParaRPr lang="en-US" sz="4800">
              <a:latin typeface="Calibri" panose="020F0502020204030204" pitchFamily="34" charset="0"/>
              <a:cs typeface="Calibri" panose="020F0502020204030204" pitchFamily="34" charset="0"/>
            </a:endParaRPr>
          </a:p>
        </p:txBody>
      </p:sp>
      <p:pic>
        <p:nvPicPr>
          <p:cNvPr id="4" name="image6.png">
            <a:extLst>
              <a:ext uri="{FF2B5EF4-FFF2-40B4-BE49-F238E27FC236}">
                <a16:creationId xmlns:a16="http://schemas.microsoft.com/office/drawing/2014/main" id="{3CA4A246-F738-60B1-0A55-01D30A25ED0B}"/>
              </a:ext>
            </a:extLst>
          </p:cNvPr>
          <p:cNvPicPr/>
          <p:nvPr/>
        </p:nvPicPr>
        <p:blipFill>
          <a:blip r:embed="rId3"/>
          <a:srcRect/>
          <a:stretch>
            <a:fillRect/>
          </a:stretch>
        </p:blipFill>
        <p:spPr>
          <a:xfrm>
            <a:off x="0" y="1224116"/>
            <a:ext cx="12191999" cy="5633884"/>
          </a:xfrm>
          <a:prstGeom prst="rect">
            <a:avLst/>
          </a:prstGeom>
          <a:ln/>
        </p:spPr>
      </p:pic>
    </p:spTree>
    <p:extLst>
      <p:ext uri="{BB962C8B-B14F-4D97-AF65-F5344CB8AC3E}">
        <p14:creationId xmlns:p14="http://schemas.microsoft.com/office/powerpoint/2010/main" val="42012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sz="4800">
                <a:latin typeface="Calibri" panose="020F0502020204030204" pitchFamily="34" charset="0"/>
                <a:cs typeface="Calibri" panose="020F0502020204030204" pitchFamily="34" charset="0"/>
              </a:rPr>
              <a:t>Đề xuất giải pháp người dùng </a:t>
            </a:r>
            <a:endParaRPr lang="en-US" sz="48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722BB18-275F-975B-7BDC-80D7EF552128}"/>
              </a:ext>
            </a:extLst>
          </p:cNvPr>
          <p:cNvSpPr txBox="1"/>
          <p:nvPr/>
        </p:nvSpPr>
        <p:spPr>
          <a:xfrm>
            <a:off x="2241755" y="2344993"/>
            <a:ext cx="7270956" cy="3331618"/>
          </a:xfrm>
          <a:prstGeom prst="rect">
            <a:avLst/>
          </a:prstGeom>
          <a:noFill/>
        </p:spPr>
        <p:txBody>
          <a:bodyPr wrap="square">
            <a:spAutoFit/>
          </a:bodyPr>
          <a:lstStyle/>
          <a:p>
            <a:pPr>
              <a:lnSpc>
                <a:spcPct val="200000"/>
              </a:lnSpc>
            </a:pPr>
            <a:r>
              <a:rPr lang="en-US" sz="1800">
                <a:solidFill>
                  <a:schemeClr val="bg1"/>
                </a:solidFill>
                <a:effectLst/>
                <a:ea typeface="Times New Roman" panose="02020603050405020304" pitchFamily="18" charset="0"/>
              </a:rPr>
              <a:t>Nhìn chung phần mềm sau khi làm ra đã đáp ứng được những nhu cầu và tính năng như ban đầu vạch ra,giúp giảm bớt thời gian,nhân lực cũng như đem lại hiệu quả,khách hàng khá hài lòng.Tuy nhiên trong quá trình vận hành vẫn còn gặp phải 1 số lỗi nhỏ cũng như khách hàng chưa thể tự vận hành được cả hệ thống cần đội triển khai hỗ trợ trong thời gian khoảng 2 tuần</a:t>
            </a:r>
            <a:r>
              <a:rPr lang="en-US" sz="1800">
                <a:solidFill>
                  <a:schemeClr val="bg1"/>
                </a:solidFill>
                <a:effectLst/>
                <a:latin typeface="Times New Roman" panose="02020603050405020304" pitchFamily="18" charset="0"/>
                <a:ea typeface="Times New Roman" panose="02020603050405020304" pitchFamily="18" charset="0"/>
              </a:rPr>
              <a:t>.</a:t>
            </a:r>
            <a:endParaRPr lang="en-US">
              <a:solidFill>
                <a:schemeClr val="bg1"/>
              </a:solidFill>
            </a:endParaRPr>
          </a:p>
        </p:txBody>
      </p:sp>
    </p:spTree>
    <p:extLst>
      <p:ext uri="{BB962C8B-B14F-4D97-AF65-F5344CB8AC3E}">
        <p14:creationId xmlns:p14="http://schemas.microsoft.com/office/powerpoint/2010/main" val="273794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070579-6F03-474B-AE81-BC0EF41048BD}"/>
              </a:ext>
            </a:extLst>
          </p:cNvPr>
          <p:cNvGrpSpPr/>
          <p:nvPr/>
        </p:nvGrpSpPr>
        <p:grpSpPr>
          <a:xfrm>
            <a:off x="0" y="2861840"/>
            <a:ext cx="12192000" cy="1397529"/>
            <a:chOff x="0" y="2851938"/>
            <a:chExt cx="12192000" cy="1397529"/>
          </a:xfrm>
        </p:grpSpPr>
        <p:sp>
          <p:nvSpPr>
            <p:cNvPr id="2" name="TextBox 1">
              <a:extLst>
                <a:ext uri="{FF2B5EF4-FFF2-40B4-BE49-F238E27FC236}">
                  <a16:creationId xmlns:a16="http://schemas.microsoft.com/office/drawing/2014/main" id="{29E2714A-BE29-4E83-A155-D5802C472B0A}"/>
                </a:ext>
              </a:extLst>
            </p:cNvPr>
            <p:cNvSpPr txBox="1"/>
            <p:nvPr/>
          </p:nvSpPr>
          <p:spPr>
            <a:xfrm>
              <a:off x="0" y="2851938"/>
              <a:ext cx="12192000" cy="830997"/>
            </a:xfrm>
            <a:prstGeom prst="rect">
              <a:avLst/>
            </a:prstGeom>
            <a:noFill/>
          </p:spPr>
          <p:txBody>
            <a:bodyPr wrap="square" rtlCol="0" anchor="ctr">
              <a:spAutoFit/>
            </a:bodyPr>
            <a:lstStyle/>
            <a:p>
              <a:pPr algn="ctr"/>
              <a:r>
                <a:rPr lang="vi-VN" altLang="ko-KR" sz="4800">
                  <a:solidFill>
                    <a:schemeClr val="bg1"/>
                  </a:solidFill>
                  <a:latin typeface="+mj-lt"/>
                  <a:cs typeface="Segoe UI" panose="020B0502040204020203" pitchFamily="34" charset="0"/>
                </a:rPr>
                <a:t>CẢM ƠN VÌ ĐÃ LẮNG NGHE</a:t>
              </a:r>
              <a:r>
                <a:rPr lang="en-US" altLang="ko-KR" sz="4800">
                  <a:solidFill>
                    <a:schemeClr val="bg1"/>
                  </a:solidFill>
                  <a:latin typeface="+mj-lt"/>
                  <a:cs typeface="Segoe UI" panose="020B0502040204020203" pitchFamily="34" charset="0"/>
                </a:rPr>
                <a:t>!</a:t>
              </a:r>
              <a:endParaRPr lang="ko-KR" altLang="en-US" sz="4800">
                <a:solidFill>
                  <a:schemeClr val="bg1"/>
                </a:solidFill>
                <a:latin typeface="+mj-lt"/>
                <a:cs typeface="Segoe UI" panose="020B0502040204020203"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3772413"/>
              <a:ext cx="12191852" cy="477054"/>
            </a:xfrm>
            <a:prstGeom prst="rect">
              <a:avLst/>
            </a:prstGeom>
            <a:noFill/>
          </p:spPr>
          <p:txBody>
            <a:bodyPr wrap="square" rtlCol="0" anchor="ctr">
              <a:spAutoFit/>
            </a:bodyPr>
            <a:lstStyle/>
            <a:p>
              <a:pPr algn="ctr"/>
              <a:r>
                <a:rPr lang="en-US" altLang="ko-KR" sz="2500">
                  <a:solidFill>
                    <a:schemeClr val="bg1"/>
                  </a:solidFill>
                  <a:latin typeface="+mj-lt"/>
                  <a:cs typeface="Segoe UI" panose="020B0502040204020203" pitchFamily="34" charset="0"/>
                </a:rPr>
                <a:t>Chúng tôi rất vui khi thấy ý kiến của bạn </a:t>
              </a:r>
              <a:r>
                <a:rPr lang="en-US" altLang="ko-KR" sz="2500">
                  <a:solidFill>
                    <a:schemeClr val="bg1"/>
                  </a:solidFill>
                  <a:latin typeface="+mj-lt"/>
                  <a:cs typeface="Segoe UI" panose="020B0502040204020203" pitchFamily="34" charset="0"/>
                  <a:sym typeface="Wingdings" panose="05000000000000000000" pitchFamily="2" charset="2"/>
                </a:rPr>
                <a:t></a:t>
              </a:r>
              <a:endParaRPr lang="ko-KR" altLang="en-US" sz="2500">
                <a:solidFill>
                  <a:schemeClr val="bg1"/>
                </a:solidFill>
                <a:latin typeface="+mj-lt"/>
                <a:cs typeface="Segoe UI" panose="020B0502040204020203" pitchFamily="34" charset="0"/>
              </a:endParaRPr>
            </a:p>
          </p:txBody>
        </p:sp>
      </p:grpSp>
    </p:spTree>
    <p:extLst>
      <p:ext uri="{BB962C8B-B14F-4D97-AF65-F5344CB8AC3E}">
        <p14:creationId xmlns:p14="http://schemas.microsoft.com/office/powerpoint/2010/main" val="1241158067"/>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4516</TotalTime>
  <Words>470</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vt:lpstr>
      <vt:lpstr>Calibri</vt:lpstr>
      <vt:lpstr>Calibri Light</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Khương Đinh Văn</cp:lastModifiedBy>
  <cp:revision>94</cp:revision>
  <dcterms:created xsi:type="dcterms:W3CDTF">2020-01-20T05:08:25Z</dcterms:created>
  <dcterms:modified xsi:type="dcterms:W3CDTF">2022-06-19T03:41:45Z</dcterms:modified>
</cp:coreProperties>
</file>