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0BF87-051D-484A-9E36-820150FFC1FB}" v="860" dt="2025-05-30T08:55:17.917"/>
    <p1510:client id="{A720B6A0-6071-413F-91D5-10887E887BC6}" v="2728" dt="2025-05-30T08:41:18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5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1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6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0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8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6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4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4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6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3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107134A1-6E23-4417-8A0E-6B7013EE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7A2371D-E95E-4E2E-ABB9-D6409A537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0814C69-0E8C-49A3-8452-971CA8350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1E24DB3-D306-4D9D-AD7B-F535197C0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A1B06E0-67DD-4302-8D19-639196972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FBD0468-E45E-4063-8C2D-BB5557741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842838F-C61E-4F82-8E97-8A10316F4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D2F4E59-35DF-48ED-8513-D9C995716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52710FE-BF9F-4ADD-82DE-7AF0AB1F5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9B014AE-E9E4-4054-BE0F-1BC2F089B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DEA021B-C8B0-48F9-B1CB-A8C2E1B85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49EAB92-8EB1-450F-9DC7-CAFA5FDA9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0A1EBB7-483A-419C-B619-AA3C9184C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1469A02-6DCF-4CBC-8B1F-E0B48A98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6D0931D-7905-4655-B3A8-BD385587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BF31427-7414-48AC-A250-D356CBC4B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C8C5AE1-943C-444C-BEEB-756028247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1751FEB-FFE8-484E-AF44-58FB0C2F5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3BEB40B-97E7-4435-BAE6-0BAC8689D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19CDDE6-0CB4-4518-936D-351D7114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5CD8E96-63B2-4A76-9FA4-FD574945D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A06729F-61CD-43D7-900D-23C5CF828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A936353-A06F-4862-B713-D8761651C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CB75089-81A0-414F-880B-613FBC710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984B25A-77CE-42BE-8D5D-3E56ADB36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2C0E8CB-51AD-4D39-860D-95F98206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27B6EA0-1EC1-4EFC-A024-326C5FB6E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A37A491-22B7-497B-B872-FDB00072E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5725797-7F94-4684-9B61-BE6296665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504F75D-D3A8-44BD-970F-4F37060BB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08E41E9-3A9D-4D8E-AF15-A6369C26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2194DC5-C581-452C-B403-012A01F8A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C414A6B-23ED-46F4-982A-69E5E537A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4CB47DB7-904B-416E-8C82-41DA194E0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t Skyscrapers during Nighttime · Free Stock Photo">
            <a:extLst>
              <a:ext uri="{FF2B5EF4-FFF2-40B4-BE49-F238E27FC236}">
                <a16:creationId xmlns:a16="http://schemas.microsoft.com/office/drawing/2014/main" id="{99D3B396-4ED1-B7E8-DEE2-9A5533701B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7999" r="-1" b="-1"/>
          <a:stretch>
            <a:fillRect/>
          </a:stretch>
        </p:blipFill>
        <p:spPr>
          <a:xfrm>
            <a:off x="-23207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079" y="725951"/>
            <a:ext cx="8351994" cy="13753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</a:rPr>
              <a:t>NYC Shootings Clustering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1079" y="2340131"/>
            <a:ext cx="6385206" cy="382245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  <a:p>
            <a:pPr indent="-228600"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  <a:p>
            <a:pPr indent="-228600">
              <a:buFont typeface="Wingdings" panose="05000000000000000000" pitchFamily="2" charset="2"/>
              <a:buChar char="§"/>
            </a:pPr>
            <a:endParaRPr lang="en-US">
              <a:solidFill>
                <a:srgbClr val="FFFFFF"/>
              </a:solidFill>
            </a:endParaRPr>
          </a:p>
          <a:p>
            <a:pPr indent="-2286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FFFF"/>
                </a:solidFill>
              </a:rPr>
              <a:t>-Vishal Nalika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77FC-B9D5-4308-1356-85CD22DC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611129"/>
            <a:ext cx="10325000" cy="826600"/>
          </a:xfrm>
        </p:spPr>
        <p:txBody>
          <a:bodyPr/>
          <a:lstStyle/>
          <a:p>
            <a:r>
              <a:rPr lang="en-US"/>
              <a:t>6. Success Criteria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2AD27A-2125-29DD-C922-B29056D62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460461"/>
              </p:ext>
            </p:extLst>
          </p:nvPr>
        </p:nvGraphicFramePr>
        <p:xfrm>
          <a:off x="690563" y="2339975"/>
          <a:ext cx="10325100" cy="314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2550">
                  <a:extLst>
                    <a:ext uri="{9D8B030D-6E8A-4147-A177-3AD203B41FA5}">
                      <a16:colId xmlns:a16="http://schemas.microsoft.com/office/drawing/2014/main" val="977000816"/>
                    </a:ext>
                  </a:extLst>
                </a:gridCol>
                <a:gridCol w="5162550">
                  <a:extLst>
                    <a:ext uri="{9D8B030D-6E8A-4147-A177-3AD203B41FA5}">
                      <a16:colId xmlns:a16="http://schemas.microsoft.com/office/drawing/2014/main" val="3886352243"/>
                    </a:ext>
                  </a:extLst>
                </a:gridCol>
              </a:tblGrid>
              <a:tr h="582336">
                <a:tc>
                  <a:txBody>
                    <a:bodyPr/>
                    <a:lstStyle/>
                    <a:p>
                      <a:r>
                        <a:rPr lang="en-US"/>
                        <a:t>Crieria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37710"/>
                  </a:ext>
                </a:extLst>
              </a:tr>
              <a:tr h="582336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Clusters captured distinct, interpretable groupings.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65663"/>
                  </a:ext>
                </a:extLst>
              </a:tr>
              <a:tr h="582336">
                <a:tc>
                  <a:txBody>
                    <a:bodyPr/>
                    <a:lstStyle/>
                    <a:p>
                      <a:r>
                        <a:rPr lang="en-US"/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Outputs actionable insights for real-world </a:t>
                      </a:r>
                      <a:r>
                        <a:rPr lang="en-US"/>
                        <a:t>policy and policing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138363"/>
                  </a:ext>
                </a:extLst>
              </a:tr>
              <a:tr h="582336">
                <a:tc>
                  <a:txBody>
                    <a:bodyPr/>
                    <a:lstStyle/>
                    <a:p>
                      <a:r>
                        <a:rPr lang="en-US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Methodology is reproducible for future datasets and cities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057929"/>
                  </a:ext>
                </a:extLst>
              </a:tr>
              <a:tr h="582336">
                <a:tc>
                  <a:txBody>
                    <a:bodyPr/>
                    <a:lstStyle/>
                    <a:p>
                      <a:r>
                        <a:rPr lang="en-US"/>
                        <a:t>Usablity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Visualizations are intuitive for technical and </a:t>
                      </a:r>
                      <a:r>
                        <a:rPr lang="en-US"/>
                        <a:t>non-technical audiences.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09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68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33A3-6981-4A24-0588-881523C1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10325000" cy="982388"/>
          </a:xfrm>
        </p:spPr>
        <p:txBody>
          <a:bodyPr/>
          <a:lstStyle/>
          <a:p>
            <a:r>
              <a:rPr lang="en-US" dirty="0"/>
              <a:t>7. Ethical Considerations 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2DBE7-E112-63D6-A34B-81EC647BF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07528"/>
            <a:ext cx="10325000" cy="41970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No PII was processed; all data was anonymized.</a:t>
            </a:r>
          </a:p>
          <a:p>
            <a:pPr>
              <a:buClr>
                <a:srgbClr val="8D87A6"/>
              </a:buClr>
            </a:pPr>
            <a:r>
              <a:rPr lang="en-US" sz="2800" dirty="0"/>
              <a:t>Clustering was used purely for pattern discovery, not for profiling Individuals.</a:t>
            </a:r>
          </a:p>
          <a:p>
            <a:pPr>
              <a:buClr>
                <a:srgbClr val="8D87A6"/>
              </a:buClr>
            </a:pPr>
            <a:r>
              <a:rPr lang="en-US" sz="2800" dirty="0"/>
              <a:t>Care was taken to minimize biases by using </a:t>
            </a:r>
            <a:r>
              <a:rPr lang="en-US" sz="2800" err="1"/>
              <a:t>nuetral</a:t>
            </a:r>
            <a:r>
              <a:rPr lang="en-US" sz="2800" dirty="0"/>
              <a:t> preprocessing steps and aggregations.</a:t>
            </a:r>
          </a:p>
          <a:p>
            <a:pPr marL="0" indent="0">
              <a:buClr>
                <a:srgbClr val="8D87A6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4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DF20-026D-7A0B-0054-C492B8C4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83460"/>
            <a:ext cx="10325000" cy="924878"/>
          </a:xfrm>
        </p:spPr>
        <p:txBody>
          <a:bodyPr/>
          <a:lstStyle/>
          <a:p>
            <a:r>
              <a:rPr lang="en-US" dirty="0"/>
              <a:t>8.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74F0-B212-929C-F086-713B154D6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78773"/>
            <a:ext cx="10325000" cy="4225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Missing or incomplete records may reduce model fidelity.</a:t>
            </a:r>
          </a:p>
          <a:p>
            <a:pPr>
              <a:buClr>
                <a:srgbClr val="8D87A6"/>
              </a:buClr>
            </a:pPr>
            <a:r>
              <a:rPr lang="en-US" sz="2800" dirty="0"/>
              <a:t>Temporal </a:t>
            </a:r>
            <a:r>
              <a:rPr lang="en-US" sz="2800" err="1"/>
              <a:t>reslution</a:t>
            </a:r>
            <a:r>
              <a:rPr lang="en-US" sz="2800" dirty="0"/>
              <a:t> could be improved with minute-level granularity.</a:t>
            </a:r>
          </a:p>
          <a:p>
            <a:pPr>
              <a:buClr>
                <a:srgbClr val="8D87A6"/>
              </a:buClr>
            </a:pPr>
            <a:r>
              <a:rPr lang="en-US" sz="2800" dirty="0"/>
              <a:t>K-Means assumes spherical clusters; complex patterns might be better </a:t>
            </a:r>
            <a:r>
              <a:rPr lang="en-US" sz="2800" err="1"/>
              <a:t>captued</a:t>
            </a:r>
            <a:r>
              <a:rPr lang="en-US" sz="2800" dirty="0"/>
              <a:t> by DBSCAN.</a:t>
            </a:r>
          </a:p>
        </p:txBody>
      </p:sp>
    </p:spTree>
    <p:extLst>
      <p:ext uri="{BB962C8B-B14F-4D97-AF65-F5344CB8AC3E}">
        <p14:creationId xmlns:p14="http://schemas.microsoft.com/office/powerpoint/2010/main" val="100487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8C65-17D5-1BDA-3945-996A011F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855346"/>
            <a:ext cx="10325000" cy="852992"/>
          </a:xfrm>
        </p:spPr>
        <p:txBody>
          <a:bodyPr/>
          <a:lstStyle/>
          <a:p>
            <a:r>
              <a:rPr lang="en-US" dirty="0"/>
              <a:t>9.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58C7B-40FA-02BC-D8EF-E7A672538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07528"/>
            <a:ext cx="10325000" cy="41970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This analysis reveals that clustering techniques like K-Means can successfully uncover patterns in shooting incidents across NYC. The results highlight clear spatial-temporal groupings and demographic trends that are valuable for public safety planning.</a:t>
            </a:r>
          </a:p>
          <a:p>
            <a:pPr>
              <a:buClr>
                <a:srgbClr val="8D87A6"/>
              </a:buClr>
            </a:pPr>
            <a:r>
              <a:rPr lang="en-US" sz="2400" dirty="0"/>
              <a:t>Future work may involve more sophisticated clustering techniques, integration with real-time dispatch data, or deployment into interactive dashboards for daily use by law enforcement analysts.</a:t>
            </a:r>
          </a:p>
        </p:txBody>
      </p:sp>
    </p:spTree>
    <p:extLst>
      <p:ext uri="{BB962C8B-B14F-4D97-AF65-F5344CB8AC3E}">
        <p14:creationId xmlns:p14="http://schemas.microsoft.com/office/powerpoint/2010/main" val="369550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1F7C-1DBA-4E00-FFB5-19EE831E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38403"/>
            <a:ext cx="10325000" cy="896124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368E9-D0B1-68EA-EF1D-02B299F0C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05603"/>
            <a:ext cx="10325000" cy="40442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Project Overview</a:t>
            </a:r>
          </a:p>
          <a:p>
            <a:pPr>
              <a:buClr>
                <a:srgbClr val="8D87A6"/>
              </a:buClr>
            </a:pPr>
            <a:r>
              <a:rPr lang="en-US" dirty="0"/>
              <a:t>Dataset Description</a:t>
            </a:r>
          </a:p>
          <a:p>
            <a:pPr>
              <a:buClr>
                <a:srgbClr val="8D87A6"/>
              </a:buClr>
            </a:pPr>
            <a:r>
              <a:rPr lang="en-US" dirty="0"/>
              <a:t>Methodology</a:t>
            </a:r>
          </a:p>
          <a:p>
            <a:pPr>
              <a:buClr>
                <a:srgbClr val="8D87A6"/>
              </a:buClr>
            </a:pPr>
            <a:r>
              <a:rPr lang="en-US" dirty="0"/>
              <a:t>Results</a:t>
            </a:r>
          </a:p>
          <a:p>
            <a:pPr>
              <a:buClr>
                <a:srgbClr val="8D87A6"/>
              </a:buClr>
            </a:pPr>
            <a:r>
              <a:rPr lang="en-US" dirty="0"/>
              <a:t>Recommendations</a:t>
            </a:r>
          </a:p>
          <a:p>
            <a:pPr>
              <a:buClr>
                <a:srgbClr val="8D87A6"/>
              </a:buClr>
            </a:pPr>
            <a:r>
              <a:rPr lang="en-US" dirty="0"/>
              <a:t>Success Criteria Evaluation</a:t>
            </a:r>
          </a:p>
          <a:p>
            <a:pPr>
              <a:buClr>
                <a:srgbClr val="8D87A6"/>
              </a:buClr>
            </a:pPr>
            <a:r>
              <a:rPr lang="en-US" dirty="0"/>
              <a:t>Ethical Considerations</a:t>
            </a:r>
          </a:p>
          <a:p>
            <a:pPr>
              <a:buClr>
                <a:srgbClr val="8D87A6"/>
              </a:buClr>
            </a:pPr>
            <a:r>
              <a:rPr lang="en-US" dirty="0"/>
              <a:t>Limitations</a:t>
            </a:r>
          </a:p>
          <a:p>
            <a:pPr>
              <a:buClr>
                <a:srgbClr val="8D87A6"/>
              </a:buClr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7626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4D3A-639F-F761-4D8C-CB5D98EC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610932"/>
            <a:ext cx="10325000" cy="881746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D468-4EB9-1F2B-6648-2EBBAAE3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693149"/>
            <a:ext cx="10325000" cy="42545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This project aimed to explore and analyze shooting incidents across New York City using unsupervised learning, specifically K-Means clustering. Through spatial, temporal, and demographic analysis, the objective was to identify distinct patterns and clusters of shooting events that can support data-driven public safety and crime prevention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215564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3C60B-212A-B6D9-1176-CF2AECCF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553422"/>
            <a:ext cx="10325000" cy="1154916"/>
          </a:xfrm>
        </p:spPr>
        <p:txBody>
          <a:bodyPr/>
          <a:lstStyle/>
          <a:p>
            <a:r>
              <a:rPr lang="en-US" dirty="0"/>
              <a:t>2. 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B67D6-6D59-0391-0F17-9E4A108C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11" y="1721905"/>
            <a:ext cx="10655678" cy="45420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Dataset comprises historical data on NYC shooting incidents and includes the </a:t>
            </a:r>
            <a:r>
              <a:rPr lang="en-US"/>
              <a:t>following features:</a:t>
            </a:r>
            <a:endParaRPr lang="en-US" dirty="0"/>
          </a:p>
          <a:p>
            <a:r>
              <a:rPr lang="en-US"/>
              <a:t>Date and Time of incident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/>
              <a:t>Borough, Precinct</a:t>
            </a:r>
          </a:p>
          <a:p>
            <a:pPr>
              <a:buClr>
                <a:srgbClr val="8D87A6"/>
              </a:buClr>
            </a:pPr>
            <a:r>
              <a:rPr lang="en-US"/>
              <a:t>Coordinates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/>
              <a:t>Victim Demographics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/>
              <a:t>Location description</a:t>
            </a:r>
          </a:p>
          <a:p>
            <a:pPr>
              <a:buClr>
                <a:srgbClr val="8D87A6"/>
              </a:buClr>
            </a:pPr>
            <a:r>
              <a:rPr lang="en-US"/>
              <a:t>Other contextual identifiers</a:t>
            </a:r>
          </a:p>
          <a:p>
            <a:pPr marL="0" indent="0">
              <a:buClr>
                <a:srgbClr val="8D87A6"/>
              </a:buClr>
              <a:buNone/>
            </a:pPr>
            <a:r>
              <a:rPr lang="en-US" dirty="0"/>
              <a:t>The data was preprocessed to remove entries with missing or invalid spatial or </a:t>
            </a:r>
            <a:r>
              <a:rPr lang="en-US" dirty="0" err="1"/>
              <a:t>demogarphic</a:t>
            </a:r>
            <a:r>
              <a:rPr lang="en-US" dirty="0"/>
              <a:t> values. Date and time fields were transformed to extract weekday, month, and hour-related features for better </a:t>
            </a:r>
            <a:r>
              <a:rPr lang="en-US"/>
              <a:t>temporal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33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57B7-CF65-0768-DC36-B4A5C9E5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668441"/>
            <a:ext cx="10325000" cy="852992"/>
          </a:xfrm>
        </p:spPr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F6915-F833-6402-8A04-4744F7185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20622"/>
            <a:ext cx="10325000" cy="46858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3.1  Data Preprocessing</a:t>
            </a:r>
          </a:p>
          <a:p>
            <a:r>
              <a:rPr lang="en-US" dirty="0"/>
              <a:t>Removed null or missing entries in essential fields.</a:t>
            </a:r>
          </a:p>
          <a:p>
            <a:pPr>
              <a:buClr>
                <a:srgbClr val="8D87A6"/>
              </a:buClr>
            </a:pPr>
            <a:r>
              <a:rPr lang="en-US" dirty="0"/>
              <a:t>Extracted useful temporal features.</a:t>
            </a:r>
          </a:p>
          <a:p>
            <a:pPr>
              <a:buClr>
                <a:srgbClr val="8D87A6"/>
              </a:buClr>
            </a:pPr>
            <a:r>
              <a:rPr lang="en-US" dirty="0"/>
              <a:t>Converted categorical columns using label encoding.</a:t>
            </a:r>
          </a:p>
          <a:p>
            <a:pPr>
              <a:buClr>
                <a:srgbClr val="8D87A6"/>
              </a:buClr>
            </a:pPr>
            <a:r>
              <a:rPr lang="en-US" dirty="0"/>
              <a:t>Scaled all numeric features using </a:t>
            </a:r>
            <a:r>
              <a:rPr lang="en-US" dirty="0" err="1"/>
              <a:t>StandardScaler</a:t>
            </a:r>
            <a:r>
              <a:rPr lang="en-US" dirty="0"/>
              <a:t>.</a:t>
            </a:r>
          </a:p>
          <a:p>
            <a:pPr marL="0" indent="0">
              <a:buClr>
                <a:srgbClr val="8D87A6"/>
              </a:buClr>
              <a:buNone/>
            </a:pPr>
            <a:r>
              <a:rPr lang="en-US" dirty="0"/>
              <a:t>3.2  Feature Selection</a:t>
            </a:r>
          </a:p>
          <a:p>
            <a:r>
              <a:rPr lang="en-US" dirty="0"/>
              <a:t>Latitude and Longitude(Spatial patterns)</a:t>
            </a:r>
          </a:p>
          <a:p>
            <a:pPr>
              <a:buClr>
                <a:srgbClr val="8D87A6"/>
              </a:buClr>
            </a:pPr>
            <a:r>
              <a:rPr lang="en-US" dirty="0"/>
              <a:t>Hour of Day and Day of Week(temporal aspects)</a:t>
            </a:r>
          </a:p>
          <a:p>
            <a:pPr>
              <a:buClr>
                <a:srgbClr val="8D87A6"/>
              </a:buClr>
            </a:pPr>
            <a:r>
              <a:rPr lang="en-US" dirty="0"/>
              <a:t>Victim Age Group and Sex(demographics)</a:t>
            </a:r>
          </a:p>
          <a:p>
            <a:pPr>
              <a:buClr>
                <a:srgbClr val="8D87A6"/>
              </a:buClr>
            </a:pPr>
            <a:r>
              <a:rPr lang="en-US" dirty="0"/>
              <a:t>Borough and Precinct (contextual identifiers)</a:t>
            </a:r>
          </a:p>
          <a:p>
            <a:pPr>
              <a:buClr>
                <a:srgbClr val="8D87A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9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F799-83F7-83A8-4E5E-245B6C8B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668441"/>
            <a:ext cx="10325000" cy="1039897"/>
          </a:xfrm>
        </p:spPr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75B76-71C2-6C33-29D8-7C4ED7CC2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21905"/>
            <a:ext cx="9534246" cy="4714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3.3 Clustering Approach</a:t>
            </a:r>
          </a:p>
          <a:p>
            <a:r>
              <a:rPr lang="en-US" dirty="0"/>
              <a:t>Implemented K-Means Clustering with k=5, selected using elbow method.</a:t>
            </a:r>
          </a:p>
          <a:p>
            <a:pPr>
              <a:buClr>
                <a:srgbClr val="8D87A6"/>
              </a:buClr>
            </a:pPr>
            <a:r>
              <a:rPr lang="en-US" dirty="0"/>
              <a:t>Applied Principal Component Analysis (PCA) for visualization in two dimensions.</a:t>
            </a:r>
          </a:p>
          <a:p>
            <a:pPr>
              <a:buClr>
                <a:srgbClr val="8D87A6"/>
              </a:buClr>
            </a:pPr>
            <a:r>
              <a:rPr lang="en-US"/>
              <a:t>Each incident was assigned to a cluster based on feature similarity.</a:t>
            </a:r>
          </a:p>
          <a:p>
            <a:pPr marL="0" indent="0">
              <a:buClr>
                <a:srgbClr val="8D87A6"/>
              </a:buClr>
              <a:buNone/>
            </a:pPr>
            <a:r>
              <a:rPr lang="en-US"/>
              <a:t>3.4  Visualization</a:t>
            </a:r>
          </a:p>
          <a:p>
            <a:r>
              <a:rPr lang="en-US"/>
              <a:t>PCA Scatter Plot: Used to visualize the separation and structure of clusters.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/>
              <a:t>Cluster-specific location maps: Plotted incident locations color-coded by clusters.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/>
              <a:t>Temporal and demographic distributions by cluster using bar plots and heatmaps.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7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D8D6-F8C4-A8C9-34AD-13DB66FA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809458"/>
            <a:ext cx="10325000" cy="910107"/>
          </a:xfrm>
        </p:spPr>
        <p:txBody>
          <a:bodyPr/>
          <a:lstStyle/>
          <a:p>
            <a:r>
              <a:rPr lang="en-US"/>
              <a:t>4.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6156-A86D-777F-FD2C-0D342B310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13830"/>
            <a:ext cx="9886590" cy="4576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4.1  Cluster Characteristics</a:t>
            </a:r>
          </a:p>
          <a:p>
            <a:r>
              <a:rPr lang="en-US"/>
              <a:t>Cluster 0: Concentrated in Manhattan and Brooklyn with mostly male victims and nighttime shootings.</a:t>
            </a:r>
          </a:p>
          <a:p>
            <a:pPr>
              <a:buClr>
                <a:srgbClr val="8D87A6"/>
              </a:buClr>
            </a:pPr>
            <a:r>
              <a:rPr lang="en-US"/>
              <a:t>Cluser 1:Evenly distributed across</a:t>
            </a:r>
            <a:r>
              <a:rPr lang="en-US" dirty="0"/>
              <a:t> </a:t>
            </a:r>
            <a:r>
              <a:rPr lang="en-US"/>
              <a:t>boroughs, more female victims, early evening timing.</a:t>
            </a:r>
          </a:p>
          <a:p>
            <a:pPr>
              <a:buClr>
                <a:srgbClr val="8D87A6"/>
              </a:buClr>
            </a:pPr>
            <a:r>
              <a:rPr lang="en-US"/>
              <a:t>Cluster 2: Primarily Bronx-centered, young victims, frequent incidents on weekends.</a:t>
            </a:r>
          </a:p>
          <a:p>
            <a:pPr>
              <a:buClr>
                <a:srgbClr val="8D87A6"/>
              </a:buClr>
            </a:pPr>
            <a:r>
              <a:rPr lang="en-US"/>
              <a:t>Cluster 3: High incidents in residential areas with morning-time occurences.</a:t>
            </a:r>
          </a:p>
          <a:p>
            <a:pPr>
              <a:buClr>
                <a:srgbClr val="8D87A6"/>
              </a:buClr>
            </a:pPr>
            <a:r>
              <a:rPr lang="en-US"/>
              <a:t>Cluster 4: Smaller cluster</a:t>
            </a:r>
            <a:r>
              <a:rPr lang="en-US" dirty="0"/>
              <a:t> </a:t>
            </a:r>
            <a:r>
              <a:rPr lang="en-US"/>
              <a:t>dominated by incidents involving adult males in central NYC zones.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1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EFC4-F152-E9DF-7F51-01B01198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812214"/>
            <a:ext cx="10325000" cy="896124"/>
          </a:xfrm>
        </p:spPr>
        <p:txBody>
          <a:bodyPr/>
          <a:lstStyle/>
          <a:p>
            <a:r>
              <a:rPr lang="en-US"/>
              <a:t>4.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59315-A9F7-A163-12E9-309209B5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21905"/>
            <a:ext cx="10325000" cy="41826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4.2 PCA Insights</a:t>
            </a:r>
          </a:p>
          <a:p>
            <a:pPr marL="0" indent="0">
              <a:buNone/>
            </a:pPr>
            <a:r>
              <a:rPr lang="en-US" dirty="0"/>
              <a:t>The PCA plot showed distinguishable groupings among the clusters, validating that the </a:t>
            </a:r>
            <a:r>
              <a:rPr lang="en-US"/>
              <a:t>chosen features and K-Means approach captured meaningful patterns.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4.3 Geospatial Trends</a:t>
            </a:r>
          </a:p>
          <a:p>
            <a:pPr marL="0" indent="0">
              <a:buNone/>
            </a:pPr>
            <a:r>
              <a:rPr lang="en-US" dirty="0"/>
              <a:t>Notable incident hotspots were observed in the Bronx, Brooklyn, and parts of Manhattan. These high-frequency zones aligned with specific temporal and demographic </a:t>
            </a:r>
            <a:r>
              <a:rPr lang="en-US"/>
              <a:t>traits across clusters.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4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468E-48DE-375F-C411-CF96F595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826592"/>
            <a:ext cx="10325000" cy="881746"/>
          </a:xfrm>
        </p:spPr>
        <p:txBody>
          <a:bodyPr/>
          <a:lstStyle/>
          <a:p>
            <a:r>
              <a:rPr lang="en-US"/>
              <a:t>5.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D192D-688B-5280-8373-3753349E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707528"/>
            <a:ext cx="9749906" cy="43264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Hotspot Policing</a:t>
            </a:r>
            <a:r>
              <a:rPr lang="en-US"/>
              <a:t>: Focus Law enforcement efforts in cluster-identified zones, especially Cluster 0 and 2.</a:t>
            </a:r>
          </a:p>
          <a:p>
            <a:pPr>
              <a:buClr>
                <a:srgbClr val="8D87A6"/>
              </a:buClr>
            </a:pPr>
            <a:r>
              <a:rPr lang="en-US" b="1"/>
              <a:t>Temporal Targeting</a:t>
            </a:r>
            <a:r>
              <a:rPr lang="en-US"/>
              <a:t>: Allocate additional patrols during high-risk identified in Cluster 0 and 3.</a:t>
            </a:r>
          </a:p>
          <a:p>
            <a:pPr>
              <a:buClr>
                <a:srgbClr val="8D87A6"/>
              </a:buClr>
            </a:pPr>
            <a:r>
              <a:rPr lang="en-US" b="1"/>
              <a:t>Preventive Programs</a:t>
            </a:r>
            <a:r>
              <a:rPr lang="en-US"/>
              <a:t>: Launch community</a:t>
            </a:r>
            <a:r>
              <a:rPr lang="en-US" dirty="0"/>
              <a:t> </a:t>
            </a:r>
            <a:r>
              <a:rPr lang="en-US"/>
              <a:t>outreach in areas with recurring youth victimization.</a:t>
            </a:r>
            <a:endParaRPr lang="en-US" dirty="0"/>
          </a:p>
          <a:p>
            <a:pPr>
              <a:buClr>
                <a:srgbClr val="8D87A6"/>
              </a:buClr>
            </a:pPr>
            <a:r>
              <a:rPr lang="en-US" b="1"/>
              <a:t>Data Expansion</a:t>
            </a:r>
            <a:r>
              <a:rPr lang="en-US"/>
              <a:t>: Include socio-economic, housing, and gang affiliation data for deeper insights.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7191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CosineVTI</vt:lpstr>
      <vt:lpstr>NYC Shootings Clustering and Analysis</vt:lpstr>
      <vt:lpstr>CONTENTS</vt:lpstr>
      <vt:lpstr>Project Overview</vt:lpstr>
      <vt:lpstr>2. Dataset Description</vt:lpstr>
      <vt:lpstr>3. Methodology</vt:lpstr>
      <vt:lpstr>3. Methodology</vt:lpstr>
      <vt:lpstr>4. Results</vt:lpstr>
      <vt:lpstr>4. Results</vt:lpstr>
      <vt:lpstr>5. Recommendations</vt:lpstr>
      <vt:lpstr>6. Success Criteria Evaluation</vt:lpstr>
      <vt:lpstr>7. Ethical Considerations </vt:lpstr>
      <vt:lpstr>8. Limitations</vt:lpstr>
      <vt:lpstr>9.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949</cp:revision>
  <dcterms:created xsi:type="dcterms:W3CDTF">2025-05-30T07:58:53Z</dcterms:created>
  <dcterms:modified xsi:type="dcterms:W3CDTF">2025-05-30T08:57:18Z</dcterms:modified>
</cp:coreProperties>
</file>