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78C-D567-907F-788E-30FAACF0F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5F7E1C-E760-D9FD-94CB-2009347F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B51888-F4E0-CFCF-30E4-8460EF62AD6C}"/>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5" name="Footer Placeholder 4">
            <a:extLst>
              <a:ext uri="{FF2B5EF4-FFF2-40B4-BE49-F238E27FC236}">
                <a16:creationId xmlns:a16="http://schemas.microsoft.com/office/drawing/2014/main" id="{14E2C17F-C60C-79BF-AA81-8C1F125AF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1789B-A2F1-38CC-EE39-7DE4899D51AA}"/>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156345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D567-7853-9F79-B822-A16DC170E9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DDD8A-EA98-4140-0A48-865134086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E92FF-73A8-AB41-1ED2-15B605016C22}"/>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5" name="Footer Placeholder 4">
            <a:extLst>
              <a:ext uri="{FF2B5EF4-FFF2-40B4-BE49-F238E27FC236}">
                <a16:creationId xmlns:a16="http://schemas.microsoft.com/office/drawing/2014/main" id="{A498816E-D4F1-4F7B-A456-59F33F732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B0055-9AEE-52AB-FA25-E61E05B9646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20604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36100-6292-6307-03D4-5ABB99E39D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BE533-6297-3BF5-B08E-21615B6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2A243-333A-D7C7-6673-0F872530F3A8}"/>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5" name="Footer Placeholder 4">
            <a:extLst>
              <a:ext uri="{FF2B5EF4-FFF2-40B4-BE49-F238E27FC236}">
                <a16:creationId xmlns:a16="http://schemas.microsoft.com/office/drawing/2014/main" id="{2696D7C6-89AD-C2A3-D60E-062B44DEB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6B7BD-7924-C3FA-10AD-C14841E7D674}"/>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72497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4475-FB44-AF6D-E977-4023760D6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33F9E4-B1FC-9B6E-D2D3-82DF4BE7D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363E0-0DED-FA03-9D2F-6976056557B8}"/>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5" name="Footer Placeholder 4">
            <a:extLst>
              <a:ext uri="{FF2B5EF4-FFF2-40B4-BE49-F238E27FC236}">
                <a16:creationId xmlns:a16="http://schemas.microsoft.com/office/drawing/2014/main" id="{FE94F001-4B54-8EE5-9E87-1AD8D235E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295EC-D92F-1A15-6291-9EC03108A187}"/>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284021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74F3-4182-577F-9DB3-B8C2785C8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6E1B81-25C8-C560-8A2C-36B4B50C2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191C8-9FCA-5E41-5BCA-DE12D84DD61B}"/>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5" name="Footer Placeholder 4">
            <a:extLst>
              <a:ext uri="{FF2B5EF4-FFF2-40B4-BE49-F238E27FC236}">
                <a16:creationId xmlns:a16="http://schemas.microsoft.com/office/drawing/2014/main" id="{D597D866-8128-E281-7F1A-A8217E9A0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81578-D26B-5E22-4E63-2C4A66BF5818}"/>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74872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518-9F73-C819-A775-57E504B2E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746EA-DF5F-FFC4-2940-F246837DC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08709-B8DD-369F-A983-5C09DFF79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356333-B7FB-ACFD-B4A4-8F90CDBD1B4D}"/>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6" name="Footer Placeholder 5">
            <a:extLst>
              <a:ext uri="{FF2B5EF4-FFF2-40B4-BE49-F238E27FC236}">
                <a16:creationId xmlns:a16="http://schemas.microsoft.com/office/drawing/2014/main" id="{990C923E-7D2A-F74C-06D7-2AC6E0720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52C8F-A601-A31E-BC80-4382FAD6C527}"/>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99575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90C-ACCC-72AA-EB40-C7D5543FA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10AFB6-C549-0A30-105D-1B133D907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BF5D3-4B3D-BF0E-4A4E-32390288E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8E517B-ED27-4421-DA09-D00584D28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E42E7-23AE-9B81-3A20-6FF30B924C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E98EE0-3353-BDBA-24C9-6B8A60740229}"/>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8" name="Footer Placeholder 7">
            <a:extLst>
              <a:ext uri="{FF2B5EF4-FFF2-40B4-BE49-F238E27FC236}">
                <a16:creationId xmlns:a16="http://schemas.microsoft.com/office/drawing/2014/main" id="{FCD89084-691F-5689-2FDC-EF1C463FAF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C16938-8B73-57E3-320B-9EAF9FF52949}"/>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186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E257-DF0E-24F9-382B-53B76DFC66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7F3B39-1128-E055-6E03-F2FD575AC2DC}"/>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4" name="Footer Placeholder 3">
            <a:extLst>
              <a:ext uri="{FF2B5EF4-FFF2-40B4-BE49-F238E27FC236}">
                <a16:creationId xmlns:a16="http://schemas.microsoft.com/office/drawing/2014/main" id="{DE35D54D-ACE3-9EE0-C0B5-7EEE29EDC7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3D60A7-7167-2F7C-F1BB-D547B78229B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404552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73BD9-CC16-33F8-A26A-76002A42F0EC}"/>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3" name="Footer Placeholder 2">
            <a:extLst>
              <a:ext uri="{FF2B5EF4-FFF2-40B4-BE49-F238E27FC236}">
                <a16:creationId xmlns:a16="http://schemas.microsoft.com/office/drawing/2014/main" id="{3E053975-9B4D-4E7B-C079-D56AA54186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010200-6013-0169-8553-84016D3DB931}"/>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97552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CA0-552E-66F7-E71E-70B1A95B8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77D0E-A120-07D8-86F9-B76C952C1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EA87F-55C1-3244-A2CC-5FA48625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7C4BC-0D48-BC3E-7467-46CE216FC721}"/>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6" name="Footer Placeholder 5">
            <a:extLst>
              <a:ext uri="{FF2B5EF4-FFF2-40B4-BE49-F238E27FC236}">
                <a16:creationId xmlns:a16="http://schemas.microsoft.com/office/drawing/2014/main" id="{691C86F6-1773-33FC-326F-0BFF09177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06238-0EEA-B686-EE1D-12F830C1461A}"/>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98234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D73A-7F0A-77A2-C8CE-EAB036FD1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23918A-6458-5296-5450-323D6BAD3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99103-1C68-449D-66F4-302DB5D6F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81E44-F057-E0EA-FB1F-9EC5A84015EE}"/>
              </a:ext>
            </a:extLst>
          </p:cNvPr>
          <p:cNvSpPr>
            <a:spLocks noGrp="1"/>
          </p:cNvSpPr>
          <p:nvPr>
            <p:ph type="dt" sz="half" idx="10"/>
          </p:nvPr>
        </p:nvSpPr>
        <p:spPr/>
        <p:txBody>
          <a:bodyPr/>
          <a:lstStyle/>
          <a:p>
            <a:fld id="{50AEE15B-3FB3-43C3-BD5F-D687322BEEA6}" type="datetimeFigureOut">
              <a:rPr lang="en-IN" smtClean="0"/>
              <a:t>03-04-2024</a:t>
            </a:fld>
            <a:endParaRPr lang="en-IN"/>
          </a:p>
        </p:txBody>
      </p:sp>
      <p:sp>
        <p:nvSpPr>
          <p:cNvPr id="6" name="Footer Placeholder 5">
            <a:extLst>
              <a:ext uri="{FF2B5EF4-FFF2-40B4-BE49-F238E27FC236}">
                <a16:creationId xmlns:a16="http://schemas.microsoft.com/office/drawing/2014/main" id="{7A3C766C-5F3F-A26D-4A4F-B16FE83383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4B0F05-8F8C-3310-34D3-D88E7E229A9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81802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91A037-8284-C0E1-D9D5-7AF2631C788A}"/>
              </a:ext>
            </a:extLst>
          </p:cNvPr>
          <p:cNvPicPr>
            <a:picLocks noChangeAspect="1"/>
          </p:cNvPicPr>
          <p:nvPr userDrawn="1"/>
        </p:nvPicPr>
        <p:blipFill>
          <a:blip r:embed="rId13"/>
          <a:stretch>
            <a:fillRect/>
          </a:stretch>
        </p:blipFill>
        <p:spPr>
          <a:xfrm>
            <a:off x="0" y="0"/>
            <a:ext cx="12220374" cy="6858000"/>
          </a:xfrm>
          <a:prstGeom prst="rect">
            <a:avLst/>
          </a:prstGeom>
        </p:spPr>
      </p:pic>
      <p:sp>
        <p:nvSpPr>
          <p:cNvPr id="2" name="Title Placeholder 1">
            <a:extLst>
              <a:ext uri="{FF2B5EF4-FFF2-40B4-BE49-F238E27FC236}">
                <a16:creationId xmlns:a16="http://schemas.microsoft.com/office/drawing/2014/main" id="{0552899D-EF00-59BA-564A-53479D0D6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5C015D-6B6B-DE4B-69F0-254239577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02645-6E9F-BEBC-2706-4C1675A03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0AEE15B-3FB3-43C3-BD5F-D687322BEEA6}" type="datetimeFigureOut">
              <a:rPr lang="en-IN" smtClean="0"/>
              <a:pPr/>
              <a:t>03-04-2024</a:t>
            </a:fld>
            <a:endParaRPr lang="en-IN"/>
          </a:p>
        </p:txBody>
      </p:sp>
      <p:sp>
        <p:nvSpPr>
          <p:cNvPr id="5" name="Footer Placeholder 4">
            <a:extLst>
              <a:ext uri="{FF2B5EF4-FFF2-40B4-BE49-F238E27FC236}">
                <a16:creationId xmlns:a16="http://schemas.microsoft.com/office/drawing/2014/main" id="{05830A04-2EC9-58FD-A60F-5978A3127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IN"/>
          </a:p>
        </p:txBody>
      </p:sp>
      <p:sp>
        <p:nvSpPr>
          <p:cNvPr id="6" name="Slide Number Placeholder 5">
            <a:extLst>
              <a:ext uri="{FF2B5EF4-FFF2-40B4-BE49-F238E27FC236}">
                <a16:creationId xmlns:a16="http://schemas.microsoft.com/office/drawing/2014/main" id="{BA5A6EFC-5589-A901-C7E7-45651CA26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567BB0C-9E7C-4515-85C4-FA7AB697B66A}" type="slidenum">
              <a:rPr lang="en-IN" smtClean="0"/>
              <a:pPr/>
              <a:t>‹#›</a:t>
            </a:fld>
            <a:endParaRPr lang="en-IN"/>
          </a:p>
        </p:txBody>
      </p:sp>
    </p:spTree>
    <p:extLst>
      <p:ext uri="{BB962C8B-B14F-4D97-AF65-F5344CB8AC3E}">
        <p14:creationId xmlns:p14="http://schemas.microsoft.com/office/powerpoint/2010/main" val="253533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alculator.aws/#/estimat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CCF34B-3685-31C1-C8CA-F2608602AE46}"/>
              </a:ext>
            </a:extLst>
          </p:cNvPr>
          <p:cNvSpPr txBox="1"/>
          <p:nvPr/>
        </p:nvSpPr>
        <p:spPr>
          <a:xfrm>
            <a:off x="237644" y="1907498"/>
            <a:ext cx="9958175" cy="1015663"/>
          </a:xfrm>
          <a:prstGeom prst="rect">
            <a:avLst/>
          </a:prstGeom>
          <a:noFill/>
        </p:spPr>
        <p:txBody>
          <a:bodyPr wrap="none" rtlCol="0">
            <a:spAutoFit/>
          </a:bodyPr>
          <a:lstStyle/>
          <a:p>
            <a:r>
              <a:rPr lang="en-US" sz="6000" b="1" dirty="0">
                <a:solidFill>
                  <a:schemeClr val="bg1"/>
                </a:solidFill>
                <a:latin typeface="IBM Plex Sans" panose="020B0503050203000203" pitchFamily="34" charset="0"/>
                <a:cs typeface="IBM Plex Arabic" panose="020B0503050203000203" pitchFamily="34" charset="-78"/>
              </a:rPr>
              <a:t>IBM</a:t>
            </a:r>
            <a:r>
              <a:rPr lang="en-US" sz="6000" dirty="0">
                <a:solidFill>
                  <a:schemeClr val="bg1"/>
                </a:solidFill>
                <a:latin typeface="IBM Plex Sans" panose="020B0503050203000203" pitchFamily="34" charset="0"/>
                <a:cs typeface="IBM Plex Arabic" panose="020B0503050203000203" pitchFamily="34" charset="-78"/>
              </a:rPr>
              <a:t>-</a:t>
            </a:r>
            <a:r>
              <a:rPr lang="en-US" sz="6000" b="1" dirty="0">
                <a:solidFill>
                  <a:schemeClr val="bg1"/>
                </a:solidFill>
                <a:latin typeface="IBM Plex Sans" panose="020B0503050203000203" pitchFamily="34" charset="0"/>
                <a:cs typeface="IBM Plex Arabic" panose="020B0503050203000203" pitchFamily="34" charset="-78"/>
              </a:rPr>
              <a:t>AWS </a:t>
            </a:r>
            <a:r>
              <a:rPr lang="en-US" sz="6000" dirty="0" err="1">
                <a:solidFill>
                  <a:schemeClr val="bg1"/>
                </a:solidFill>
                <a:latin typeface="IBM Plex Sans" panose="020B0503050203000203" pitchFamily="34" charset="0"/>
                <a:cs typeface="IBM Plex Arabic" panose="020B0503050203000203" pitchFamily="34" charset="-78"/>
              </a:rPr>
              <a:t>GenAI</a:t>
            </a:r>
            <a:r>
              <a:rPr lang="en-US" sz="6000" b="1" dirty="0">
                <a:solidFill>
                  <a:schemeClr val="bg1"/>
                </a:solidFill>
                <a:latin typeface="IBM Plex Sans" panose="020B0503050203000203" pitchFamily="34" charset="0"/>
                <a:cs typeface="IBM Plex Arabic" panose="020B0503050203000203" pitchFamily="34" charset="-78"/>
              </a:rPr>
              <a:t> </a:t>
            </a:r>
            <a:r>
              <a:rPr lang="en-US" sz="6000" dirty="0" err="1">
                <a:solidFill>
                  <a:schemeClr val="bg1"/>
                </a:solidFill>
                <a:latin typeface="IBM Plex Sans" panose="020B0503050203000203" pitchFamily="34" charset="0"/>
                <a:cs typeface="IBM Plex Arabic" panose="020B0503050203000203" pitchFamily="34" charset="-78"/>
              </a:rPr>
              <a:t>Techathon</a:t>
            </a:r>
            <a:endParaRPr lang="en-IN" sz="6000" dirty="0">
              <a:solidFill>
                <a:schemeClr val="bg1"/>
              </a:solidFill>
              <a:latin typeface="IBM Plex Sans" panose="020B0503050203000203" pitchFamily="34" charset="0"/>
              <a:cs typeface="IBM Plex Arabic" panose="020B0503050203000203" pitchFamily="34" charset="-78"/>
            </a:endParaRPr>
          </a:p>
        </p:txBody>
      </p:sp>
      <p:grpSp>
        <p:nvGrpSpPr>
          <p:cNvPr id="11" name="Group 10">
            <a:extLst>
              <a:ext uri="{FF2B5EF4-FFF2-40B4-BE49-F238E27FC236}">
                <a16:creationId xmlns:a16="http://schemas.microsoft.com/office/drawing/2014/main" id="{25357624-7C41-B7CC-477E-C43D0FE6AA7D}"/>
              </a:ext>
            </a:extLst>
          </p:cNvPr>
          <p:cNvGrpSpPr/>
          <p:nvPr/>
        </p:nvGrpSpPr>
        <p:grpSpPr>
          <a:xfrm>
            <a:off x="10195818" y="1863724"/>
            <a:ext cx="496340" cy="1015663"/>
            <a:chOff x="19738960" y="4510441"/>
            <a:chExt cx="609854" cy="1455572"/>
          </a:xfrm>
        </p:grpSpPr>
        <p:sp>
          <p:nvSpPr>
            <p:cNvPr id="12" name="Rectangle 11">
              <a:extLst>
                <a:ext uri="{FF2B5EF4-FFF2-40B4-BE49-F238E27FC236}">
                  <a16:creationId xmlns:a16="http://schemas.microsoft.com/office/drawing/2014/main" id="{8C9C480E-6F9B-3092-33D4-543CB7DEF4BC}"/>
                </a:ext>
              </a:extLst>
            </p:cNvPr>
            <p:cNvSpPr/>
            <p:nvPr/>
          </p:nvSpPr>
          <p:spPr>
            <a:xfrm>
              <a:off x="19738960" y="4510441"/>
              <a:ext cx="596106" cy="1455572"/>
            </a:xfrm>
            <a:prstGeom prst="rect">
              <a:avLst/>
            </a:prstGeom>
            <a:solidFill>
              <a:srgbClr val="FF9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3" name="TextBox 12">
              <a:extLst>
                <a:ext uri="{FF2B5EF4-FFF2-40B4-BE49-F238E27FC236}">
                  <a16:creationId xmlns:a16="http://schemas.microsoft.com/office/drawing/2014/main" id="{18BA23E5-3CEE-9B56-F4D0-4B5D4B2FE4BE}"/>
                </a:ext>
              </a:extLst>
            </p:cNvPr>
            <p:cNvSpPr txBox="1"/>
            <p:nvPr/>
          </p:nvSpPr>
          <p:spPr>
            <a:xfrm rot="5400000">
              <a:off x="19639005" y="4789142"/>
              <a:ext cx="896400" cy="523219"/>
            </a:xfrm>
            <a:prstGeom prst="rect">
              <a:avLst/>
            </a:prstGeom>
            <a:noFill/>
          </p:spPr>
          <p:txBody>
            <a:bodyPr wrap="none" rtlCol="0">
              <a:spAutoFit/>
            </a:bodyPr>
            <a:lstStyle/>
            <a:p>
              <a:r>
                <a:rPr lang="en-US" sz="2800" b="1" dirty="0">
                  <a:solidFill>
                    <a:srgbClr val="010A41"/>
                  </a:solidFill>
                  <a:latin typeface="+mj-lt"/>
                </a:rPr>
                <a:t>2024</a:t>
              </a:r>
              <a:endParaRPr lang="en-IN" sz="2800" b="1" dirty="0">
                <a:solidFill>
                  <a:srgbClr val="010A41"/>
                </a:solidFill>
                <a:latin typeface="+mj-lt"/>
              </a:endParaRPr>
            </a:p>
          </p:txBody>
        </p:sp>
      </p:grpSp>
      <p:sp>
        <p:nvSpPr>
          <p:cNvPr id="14" name="TextBox 13">
            <a:extLst>
              <a:ext uri="{FF2B5EF4-FFF2-40B4-BE49-F238E27FC236}">
                <a16:creationId xmlns:a16="http://schemas.microsoft.com/office/drawing/2014/main" id="{3E51855F-F6C2-C812-E300-7BAB3227E03B}"/>
              </a:ext>
            </a:extLst>
          </p:cNvPr>
          <p:cNvSpPr txBox="1"/>
          <p:nvPr/>
        </p:nvSpPr>
        <p:spPr>
          <a:xfrm>
            <a:off x="385521" y="3064214"/>
            <a:ext cx="10942303"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l" defTabSz="2438400">
              <a:spcBef>
                <a:spcPts val="2900"/>
              </a:spcBef>
              <a:buSzPct val="100000"/>
            </a:pPr>
            <a:r>
              <a:rPr lang="en-IN" sz="2800" b="1" kern="0" dirty="0">
                <a:solidFill>
                  <a:schemeClr val="bg1"/>
                </a:solidFill>
                <a:ea typeface="+mj-ea"/>
                <a:cs typeface="+mj-cs"/>
                <a:sym typeface="IBM Plex Sans Light"/>
              </a:rPr>
              <a:t>Name of the POC:  </a:t>
            </a:r>
            <a:r>
              <a:rPr lang="en-US" sz="2800" b="0" i="0" dirty="0">
                <a:solidFill>
                  <a:srgbClr val="ECECEC"/>
                </a:solidFill>
                <a:effectLst/>
                <a:latin typeface="Söhne"/>
              </a:rPr>
              <a:t>Personalized Assistant with GEN AI</a:t>
            </a:r>
            <a:endParaRPr lang="en-IN" sz="2800" i="1" kern="0" dirty="0">
              <a:solidFill>
                <a:schemeClr val="bg1"/>
              </a:solidFill>
              <a:ea typeface="+mj-ea"/>
              <a:cs typeface="+mj-cs"/>
              <a:sym typeface="IBM Plex Sans Light"/>
            </a:endParaRPr>
          </a:p>
        </p:txBody>
      </p:sp>
      <p:sp>
        <p:nvSpPr>
          <p:cNvPr id="15" name="TextBox 14">
            <a:extLst>
              <a:ext uri="{FF2B5EF4-FFF2-40B4-BE49-F238E27FC236}">
                <a16:creationId xmlns:a16="http://schemas.microsoft.com/office/drawing/2014/main" id="{8537B022-9898-875B-7954-19CF80FDA832}"/>
              </a:ext>
            </a:extLst>
          </p:cNvPr>
          <p:cNvSpPr txBox="1"/>
          <p:nvPr/>
        </p:nvSpPr>
        <p:spPr>
          <a:xfrm>
            <a:off x="385520" y="4751992"/>
            <a:ext cx="10942303"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l" defTabSz="2438400">
              <a:spcBef>
                <a:spcPts val="2900"/>
              </a:spcBef>
              <a:buSzPct val="100000"/>
            </a:pPr>
            <a:r>
              <a:rPr lang="en-IN" sz="2400" b="1" kern="0" dirty="0" err="1">
                <a:solidFill>
                  <a:schemeClr val="bg1"/>
                </a:solidFill>
                <a:ea typeface="+mj-ea"/>
                <a:cs typeface="+mj-cs"/>
                <a:sym typeface="IBM Plex Sans Light"/>
              </a:rPr>
              <a:t>Authors:Satya</a:t>
            </a:r>
            <a:r>
              <a:rPr lang="en-IN" sz="2400" b="1" kern="0" dirty="0">
                <a:solidFill>
                  <a:schemeClr val="bg1"/>
                </a:solidFill>
                <a:ea typeface="+mj-ea"/>
                <a:cs typeface="+mj-cs"/>
                <a:sym typeface="IBM Plex Sans Light"/>
              </a:rPr>
              <a:t> </a:t>
            </a:r>
            <a:r>
              <a:rPr lang="en-IN" sz="2400" b="1" kern="0" dirty="0" err="1">
                <a:solidFill>
                  <a:schemeClr val="bg1"/>
                </a:solidFill>
                <a:ea typeface="+mj-ea"/>
                <a:cs typeface="+mj-cs"/>
                <a:sym typeface="IBM Plex Sans Light"/>
              </a:rPr>
              <a:t>Mullapudi</a:t>
            </a:r>
            <a:r>
              <a:rPr lang="en-IN" sz="2400" b="1" kern="0" dirty="0">
                <a:solidFill>
                  <a:schemeClr val="bg1"/>
                </a:solidFill>
                <a:ea typeface="+mj-ea"/>
                <a:cs typeface="+mj-cs"/>
                <a:sym typeface="IBM Plex Sans Light"/>
              </a:rPr>
              <a:t>, Bharathi Lella, Sanjeev Kumar, Durga </a:t>
            </a:r>
            <a:r>
              <a:rPr lang="en-IN" sz="2400" b="1" kern="0" dirty="0" err="1">
                <a:solidFill>
                  <a:schemeClr val="bg1"/>
                </a:solidFill>
                <a:ea typeface="+mj-ea"/>
                <a:cs typeface="+mj-cs"/>
                <a:sym typeface="IBM Plex Sans Light"/>
              </a:rPr>
              <a:t>Prasad,Suhasini</a:t>
            </a:r>
            <a:r>
              <a:rPr lang="en-IN" sz="2400" b="1" kern="0" dirty="0">
                <a:solidFill>
                  <a:schemeClr val="bg1"/>
                </a:solidFill>
                <a:ea typeface="+mj-ea"/>
                <a:cs typeface="+mj-cs"/>
                <a:sym typeface="IBM Plex Sans Light"/>
              </a:rPr>
              <a:t> Arava</a:t>
            </a:r>
            <a:endParaRPr lang="en-IN" sz="2400" i="1" kern="0" dirty="0">
              <a:solidFill>
                <a:schemeClr val="bg1"/>
              </a:solidFill>
              <a:ea typeface="+mj-ea"/>
              <a:cs typeface="+mj-cs"/>
              <a:sym typeface="IBM Plex Sans Light"/>
            </a:endParaRPr>
          </a:p>
        </p:txBody>
      </p:sp>
    </p:spTree>
    <p:extLst>
      <p:ext uri="{BB962C8B-B14F-4D97-AF65-F5344CB8AC3E}">
        <p14:creationId xmlns:p14="http://schemas.microsoft.com/office/powerpoint/2010/main" val="55937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3982-CCD2-430A-0E59-AECC6C1481F1}"/>
              </a:ext>
            </a:extLst>
          </p:cNvPr>
          <p:cNvSpPr>
            <a:spLocks noGrp="1"/>
          </p:cNvSpPr>
          <p:nvPr>
            <p:ph type="title"/>
          </p:nvPr>
        </p:nvSpPr>
        <p:spPr>
          <a:xfrm>
            <a:off x="0" y="18255"/>
            <a:ext cx="10515600" cy="1325563"/>
          </a:xfrm>
        </p:spPr>
        <p:txBody>
          <a:bodyPr/>
          <a:lstStyle/>
          <a:p>
            <a:r>
              <a:rPr lang="en-IN" dirty="0"/>
              <a:t>About The Gen AI POC</a:t>
            </a:r>
          </a:p>
        </p:txBody>
      </p:sp>
      <p:sp>
        <p:nvSpPr>
          <p:cNvPr id="3" name="Content Placeholder 2">
            <a:extLst>
              <a:ext uri="{FF2B5EF4-FFF2-40B4-BE49-F238E27FC236}">
                <a16:creationId xmlns:a16="http://schemas.microsoft.com/office/drawing/2014/main" id="{0A4ECAF9-6890-FAA8-75D9-A33E9944A642}"/>
              </a:ext>
            </a:extLst>
          </p:cNvPr>
          <p:cNvSpPr>
            <a:spLocks noGrp="1"/>
          </p:cNvSpPr>
          <p:nvPr>
            <p:ph idx="1"/>
          </p:nvPr>
        </p:nvSpPr>
        <p:spPr>
          <a:xfrm>
            <a:off x="517187" y="1115506"/>
            <a:ext cx="11331102" cy="5625762"/>
          </a:xfrm>
        </p:spPr>
        <p:txBody>
          <a:bodyPr>
            <a:normAutofit/>
          </a:bodyPr>
          <a:lstStyle/>
          <a:p>
            <a:endParaRPr lang="en-IN" dirty="0"/>
          </a:p>
          <a:p>
            <a:r>
              <a:rPr lang="en-IN" dirty="0"/>
              <a:t>Prudential Retirement Services</a:t>
            </a:r>
          </a:p>
          <a:p>
            <a:pPr lvl="1"/>
            <a:endParaRPr lang="en-IN" dirty="0"/>
          </a:p>
          <a:p>
            <a:pPr lvl="1"/>
            <a:r>
              <a:rPr lang="en-US" b="0" i="0" dirty="0">
                <a:effectLst/>
                <a:latin typeface="Calibri" panose="020F0502020204030204" pitchFamily="34" charset="0"/>
              </a:rPr>
              <a:t>Participants can seek assistance from AI for inquiries regarding contribution status, loan eligibility criteria, fund performance in the market, average rate of returns, transaction history, and information about open/closed trading windows for restricted funds or stocks. With AI guidance, participants can navigate these queries without the need to log a ticket, enhancing efficiency and user experience.</a:t>
            </a:r>
          </a:p>
          <a:p>
            <a:pPr lvl="1"/>
            <a:endParaRPr lang="en-US" b="0" i="0" dirty="0">
              <a:effectLst/>
              <a:latin typeface="Calibri" panose="020F0502020204030204" pitchFamily="34" charset="0"/>
            </a:endParaRPr>
          </a:p>
          <a:p>
            <a:pPr lvl="1"/>
            <a:r>
              <a:rPr lang="en-US" b="0" i="0" dirty="0">
                <a:effectLst/>
                <a:latin typeface="Calibri" panose="020F0502020204030204" pitchFamily="34" charset="0"/>
              </a:rPr>
              <a:t>Plan sponsors can utilize AI to monitor their plan health and track payroll changes/fund processing status over time. They can easily pull plan/participant level reports with a single query, streamlining the process and facilitating informed decision-making.</a:t>
            </a:r>
            <a:endParaRPr lang="en-IN" dirty="0"/>
          </a:p>
          <a:p>
            <a:pPr lvl="1"/>
            <a:endParaRPr lang="en-IN" dirty="0"/>
          </a:p>
        </p:txBody>
      </p:sp>
    </p:spTree>
    <p:extLst>
      <p:ext uri="{BB962C8B-B14F-4D97-AF65-F5344CB8AC3E}">
        <p14:creationId xmlns:p14="http://schemas.microsoft.com/office/powerpoint/2010/main" val="70646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D0FE759-1579-A5B6-415D-C4F8F3BAEF32}"/>
              </a:ext>
            </a:extLst>
          </p:cNvPr>
          <p:cNvGrpSpPr/>
          <p:nvPr/>
        </p:nvGrpSpPr>
        <p:grpSpPr>
          <a:xfrm>
            <a:off x="1117600" y="1219201"/>
            <a:ext cx="9956800" cy="5445760"/>
            <a:chOff x="1117600" y="1219201"/>
            <a:chExt cx="9956800" cy="5445760"/>
          </a:xfrm>
        </p:grpSpPr>
        <p:grpSp>
          <p:nvGrpSpPr>
            <p:cNvPr id="9" name="Group 8">
              <a:extLst>
                <a:ext uri="{FF2B5EF4-FFF2-40B4-BE49-F238E27FC236}">
                  <a16:creationId xmlns:a16="http://schemas.microsoft.com/office/drawing/2014/main" id="{D1B95937-7923-3AF9-E307-37B32131CC11}"/>
                </a:ext>
              </a:extLst>
            </p:cNvPr>
            <p:cNvGrpSpPr/>
            <p:nvPr/>
          </p:nvGrpSpPr>
          <p:grpSpPr>
            <a:xfrm>
              <a:off x="1117600" y="1219201"/>
              <a:ext cx="9956800" cy="5445760"/>
              <a:chOff x="1066800" y="1026161"/>
              <a:chExt cx="9956800" cy="5445760"/>
            </a:xfrm>
          </p:grpSpPr>
          <p:pic>
            <p:nvPicPr>
              <p:cNvPr id="3" name="Picture 2">
                <a:extLst>
                  <a:ext uri="{FF2B5EF4-FFF2-40B4-BE49-F238E27FC236}">
                    <a16:creationId xmlns:a16="http://schemas.microsoft.com/office/drawing/2014/main" id="{2A910AF4-65CB-F69D-17C8-4FCEF9DC2940}"/>
                  </a:ext>
                </a:extLst>
              </p:cNvPr>
              <p:cNvPicPr>
                <a:picLocks noChangeAspect="1"/>
              </p:cNvPicPr>
              <p:nvPr/>
            </p:nvPicPr>
            <p:blipFill>
              <a:blip r:embed="rId2"/>
              <a:stretch>
                <a:fillRect/>
              </a:stretch>
            </p:blipFill>
            <p:spPr>
              <a:xfrm>
                <a:off x="1066800" y="1026161"/>
                <a:ext cx="9956800" cy="5445760"/>
              </a:xfrm>
              <a:prstGeom prst="rect">
                <a:avLst/>
              </a:prstGeom>
            </p:spPr>
          </p:pic>
          <p:sp>
            <p:nvSpPr>
              <p:cNvPr id="4" name="Rectangle 3">
                <a:extLst>
                  <a:ext uri="{FF2B5EF4-FFF2-40B4-BE49-F238E27FC236}">
                    <a16:creationId xmlns:a16="http://schemas.microsoft.com/office/drawing/2014/main" id="{D33D98C2-BB41-DE48-050E-0AD777B9D7D3}"/>
                  </a:ext>
                </a:extLst>
              </p:cNvPr>
              <p:cNvSpPr/>
              <p:nvPr/>
            </p:nvSpPr>
            <p:spPr>
              <a:xfrm>
                <a:off x="1148080" y="1686560"/>
                <a:ext cx="690880" cy="58928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32AFFA-A26A-3EF2-9EBF-22CC460C8797}"/>
                  </a:ext>
                </a:extLst>
              </p:cNvPr>
              <p:cNvSpPr/>
              <p:nvPr/>
            </p:nvSpPr>
            <p:spPr>
              <a:xfrm>
                <a:off x="4348480" y="2397760"/>
                <a:ext cx="1412240" cy="1727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913A20-751B-639F-39EF-77695E28AE4F}"/>
                  </a:ext>
                </a:extLst>
              </p:cNvPr>
              <p:cNvSpPr/>
              <p:nvPr/>
            </p:nvSpPr>
            <p:spPr>
              <a:xfrm>
                <a:off x="3698240" y="4846320"/>
                <a:ext cx="2733040" cy="90424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7" name="Rectangle 6">
                <a:extLst>
                  <a:ext uri="{FF2B5EF4-FFF2-40B4-BE49-F238E27FC236}">
                    <a16:creationId xmlns:a16="http://schemas.microsoft.com/office/drawing/2014/main" id="{05A3B408-D2E3-EEAF-21A5-CAD3CF33EA9B}"/>
                  </a:ext>
                </a:extLst>
              </p:cNvPr>
              <p:cNvSpPr/>
              <p:nvPr/>
            </p:nvSpPr>
            <p:spPr>
              <a:xfrm>
                <a:off x="2722880" y="3952240"/>
                <a:ext cx="629920" cy="1422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1A4E26-4B9F-A5FB-1617-8CAF37E5FFDC}"/>
                  </a:ext>
                </a:extLst>
              </p:cNvPr>
              <p:cNvSpPr/>
              <p:nvPr/>
            </p:nvSpPr>
            <p:spPr>
              <a:xfrm>
                <a:off x="3423920" y="5171440"/>
                <a:ext cx="203200" cy="1219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981BCF9-6067-433B-6FC2-4B85E751D12C}"/>
                </a:ext>
              </a:extLst>
            </p:cNvPr>
            <p:cNvSpPr/>
            <p:nvPr/>
          </p:nvSpPr>
          <p:spPr>
            <a:xfrm>
              <a:off x="7894320" y="5090160"/>
              <a:ext cx="985520" cy="34544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Amazon S3</a:t>
              </a:r>
            </a:p>
          </p:txBody>
        </p:sp>
      </p:grpSp>
      <p:sp>
        <p:nvSpPr>
          <p:cNvPr id="13" name="Title 1">
            <a:extLst>
              <a:ext uri="{FF2B5EF4-FFF2-40B4-BE49-F238E27FC236}">
                <a16:creationId xmlns:a16="http://schemas.microsoft.com/office/drawing/2014/main" id="{78C49544-D086-4291-F144-FC62E86811BA}"/>
              </a:ext>
            </a:extLst>
          </p:cNvPr>
          <p:cNvSpPr txBox="1">
            <a:spLocks/>
          </p:cNvSpPr>
          <p:nvPr/>
        </p:nvSpPr>
        <p:spPr>
          <a:xfrm>
            <a:off x="0" y="1825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IN" dirty="0"/>
              <a:t>Architectural Diagram</a:t>
            </a:r>
          </a:p>
        </p:txBody>
      </p:sp>
    </p:spTree>
    <p:extLst>
      <p:ext uri="{BB962C8B-B14F-4D97-AF65-F5344CB8AC3E}">
        <p14:creationId xmlns:p14="http://schemas.microsoft.com/office/powerpoint/2010/main" val="160633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ED726-0512-C4B5-A7C2-82E99CB6D4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92863-8470-3878-DBD8-A4000D011774}"/>
              </a:ext>
            </a:extLst>
          </p:cNvPr>
          <p:cNvSpPr>
            <a:spLocks noGrp="1"/>
          </p:cNvSpPr>
          <p:nvPr>
            <p:ph type="title"/>
          </p:nvPr>
        </p:nvSpPr>
        <p:spPr>
          <a:xfrm>
            <a:off x="0" y="18255"/>
            <a:ext cx="10515600" cy="1325563"/>
          </a:xfrm>
        </p:spPr>
        <p:txBody>
          <a:bodyPr/>
          <a:lstStyle/>
          <a:p>
            <a:r>
              <a:rPr lang="en-IN" dirty="0"/>
              <a:t>AWS Services Used</a:t>
            </a:r>
          </a:p>
        </p:txBody>
      </p:sp>
      <p:graphicFrame>
        <p:nvGraphicFramePr>
          <p:cNvPr id="4" name="Table 3">
            <a:extLst>
              <a:ext uri="{FF2B5EF4-FFF2-40B4-BE49-F238E27FC236}">
                <a16:creationId xmlns:a16="http://schemas.microsoft.com/office/drawing/2014/main" id="{8BA731AC-3119-E103-473C-C44EAFF3BEC4}"/>
              </a:ext>
            </a:extLst>
          </p:cNvPr>
          <p:cNvGraphicFramePr>
            <a:graphicFrameLocks noGrp="1"/>
          </p:cNvGraphicFramePr>
          <p:nvPr>
            <p:extLst>
              <p:ext uri="{D42A27DB-BD31-4B8C-83A1-F6EECF244321}">
                <p14:modId xmlns:p14="http://schemas.microsoft.com/office/powerpoint/2010/main" val="3912116917"/>
              </p:ext>
            </p:extLst>
          </p:nvPr>
        </p:nvGraphicFramePr>
        <p:xfrm>
          <a:off x="629920" y="1168400"/>
          <a:ext cx="11094719" cy="4906626"/>
        </p:xfrm>
        <a:graphic>
          <a:graphicData uri="http://schemas.openxmlformats.org/drawingml/2006/table">
            <a:tbl>
              <a:tblPr firstRow="1" bandRow="1">
                <a:tableStyleId>{5C22544A-7EE6-4342-B048-85BDC9FD1C3A}</a:tableStyleId>
              </a:tblPr>
              <a:tblGrid>
                <a:gridCol w="2763968">
                  <a:extLst>
                    <a:ext uri="{9D8B030D-6E8A-4147-A177-3AD203B41FA5}">
                      <a16:colId xmlns:a16="http://schemas.microsoft.com/office/drawing/2014/main" val="532942193"/>
                    </a:ext>
                  </a:extLst>
                </a:gridCol>
                <a:gridCol w="8330751">
                  <a:extLst>
                    <a:ext uri="{9D8B030D-6E8A-4147-A177-3AD203B41FA5}">
                      <a16:colId xmlns:a16="http://schemas.microsoft.com/office/drawing/2014/main" val="3808228625"/>
                    </a:ext>
                  </a:extLst>
                </a:gridCol>
              </a:tblGrid>
              <a:tr h="731520">
                <a:tc>
                  <a:txBody>
                    <a:bodyPr/>
                    <a:lstStyle/>
                    <a:p>
                      <a:r>
                        <a:rPr lang="en-IN" dirty="0"/>
                        <a:t>Name of the AWS Service</a:t>
                      </a:r>
                    </a:p>
                  </a:txBody>
                  <a:tcPr/>
                </a:tc>
                <a:tc>
                  <a:txBody>
                    <a:bodyPr/>
                    <a:lstStyle/>
                    <a:p>
                      <a:r>
                        <a:rPr lang="en-IN" dirty="0"/>
                        <a:t>Purpose</a:t>
                      </a:r>
                    </a:p>
                  </a:txBody>
                  <a:tcPr/>
                </a:tc>
                <a:extLst>
                  <a:ext uri="{0D108BD9-81ED-4DB2-BD59-A6C34878D82A}">
                    <a16:rowId xmlns:a16="http://schemas.microsoft.com/office/drawing/2014/main" val="258779362"/>
                  </a:ext>
                </a:extLst>
              </a:tr>
              <a:tr h="608946">
                <a:tc>
                  <a:txBody>
                    <a:bodyPr/>
                    <a:lstStyle/>
                    <a:p>
                      <a:r>
                        <a:rPr lang="en-US" sz="1800" b="0" i="0" kern="1200" dirty="0">
                          <a:solidFill>
                            <a:schemeClr val="dk1"/>
                          </a:solidFill>
                          <a:effectLst/>
                          <a:latin typeface="+mn-lt"/>
                          <a:ea typeface="+mn-ea"/>
                          <a:cs typeface="+mn-cs"/>
                        </a:rPr>
                        <a:t>Amazon Lex</a:t>
                      </a:r>
                      <a:endParaRPr lang="en-IN" dirty="0"/>
                    </a:p>
                  </a:txBody>
                  <a:tcPr/>
                </a:tc>
                <a:tc>
                  <a:txBody>
                    <a:bodyPr/>
                    <a:lstStyle/>
                    <a:p>
                      <a:r>
                        <a:rPr lang="en-IN" sz="1400" b="0" i="0" kern="1200" dirty="0">
                          <a:solidFill>
                            <a:schemeClr val="dk1"/>
                          </a:solidFill>
                          <a:effectLst/>
                          <a:latin typeface="+mn-lt"/>
                          <a:ea typeface="+mn-ea"/>
                          <a:cs typeface="+mn-cs"/>
                        </a:rPr>
                        <a:t>Amazon Lex is a service for building conversational interfaces into any application using voice and text. It provides the advanced deep learning functionalities of automatic speech recognition (ASR) for converting speech to text, and natural language understanding (NLU) to recognize the intent of the text, to enable you to build applications with highly engaging user experiences and lifelike conversational interactions.</a:t>
                      </a:r>
                      <a:endParaRPr lang="en-IN" sz="1400" dirty="0"/>
                    </a:p>
                  </a:txBody>
                  <a:tcPr/>
                </a:tc>
                <a:extLst>
                  <a:ext uri="{0D108BD9-81ED-4DB2-BD59-A6C34878D82A}">
                    <a16:rowId xmlns:a16="http://schemas.microsoft.com/office/drawing/2014/main" val="3304305511"/>
                  </a:ext>
                </a:extLst>
              </a:tr>
              <a:tr h="608946">
                <a:tc>
                  <a:txBody>
                    <a:bodyPr/>
                    <a:lstStyle/>
                    <a:p>
                      <a:r>
                        <a:rPr lang="en-US" sz="1800" b="0" i="0" kern="1200" dirty="0">
                          <a:solidFill>
                            <a:schemeClr val="dk1"/>
                          </a:solidFill>
                          <a:effectLst/>
                          <a:latin typeface="+mn-lt"/>
                          <a:ea typeface="+mn-ea"/>
                          <a:cs typeface="+mn-cs"/>
                        </a:rPr>
                        <a:t>AWS Lambda</a:t>
                      </a:r>
                      <a:endParaRPr lang="en-IN" dirty="0"/>
                    </a:p>
                  </a:txBody>
                  <a:tcPr/>
                </a:tc>
                <a:tc>
                  <a:txBody>
                    <a:bodyPr/>
                    <a:lstStyle/>
                    <a:p>
                      <a:r>
                        <a:rPr lang="en-IN" sz="1400" b="0" i="0" kern="1200" dirty="0">
                          <a:solidFill>
                            <a:schemeClr val="dk1"/>
                          </a:solidFill>
                          <a:effectLst/>
                          <a:latin typeface="+mn-lt"/>
                          <a:ea typeface="+mn-ea"/>
                          <a:cs typeface="+mn-cs"/>
                        </a:rPr>
                        <a:t>AWS Lambda is a serverless computing service that lets you run code without provisioning or managing servers. You upload your code and Lambda takes care of everything required to run and scale your code with high availability. You can set up your code to automatically trigger from other AWS services or call it directly from any web or mobile app.</a:t>
                      </a:r>
                      <a:endParaRPr lang="en-IN" sz="1400" dirty="0"/>
                    </a:p>
                  </a:txBody>
                  <a:tcPr/>
                </a:tc>
                <a:extLst>
                  <a:ext uri="{0D108BD9-81ED-4DB2-BD59-A6C34878D82A}">
                    <a16:rowId xmlns:a16="http://schemas.microsoft.com/office/drawing/2014/main" val="3669816062"/>
                  </a:ext>
                </a:extLst>
              </a:tr>
              <a:tr h="608946">
                <a:tc>
                  <a:txBody>
                    <a:bodyPr/>
                    <a:lstStyle/>
                    <a:p>
                      <a:r>
                        <a:rPr lang="en-US" sz="1800" b="0" i="0" kern="1200" dirty="0">
                          <a:solidFill>
                            <a:schemeClr val="dk1"/>
                          </a:solidFill>
                          <a:effectLst/>
                          <a:latin typeface="+mn-lt"/>
                          <a:ea typeface="+mn-ea"/>
                          <a:cs typeface="+mn-cs"/>
                        </a:rPr>
                        <a:t>Amazon Bedrock</a:t>
                      </a:r>
                      <a:endParaRPr lang="en-IN" dirty="0"/>
                    </a:p>
                  </a:txBody>
                  <a:tcPr/>
                </a:tc>
                <a:tc>
                  <a:txBody>
                    <a:bodyPr/>
                    <a:lstStyle/>
                    <a:p>
                      <a:r>
                        <a:rPr lang="en-IN" sz="1400" b="0" i="0" kern="1200" dirty="0">
                          <a:solidFill>
                            <a:schemeClr val="dk1"/>
                          </a:solidFill>
                          <a:effectLst/>
                          <a:latin typeface="+mn-lt"/>
                          <a:ea typeface="+mn-ea"/>
                          <a:cs typeface="+mn-cs"/>
                        </a:rPr>
                        <a:t>There is no widely known AWS service called "Amazon Bedrock" as of my last update in January 2022. It's possible that this service was introduced after that time, or it could be a project or product developed internally within Amazon.</a:t>
                      </a:r>
                      <a:endParaRPr lang="en-IN" sz="1400" dirty="0"/>
                    </a:p>
                  </a:txBody>
                  <a:tcPr/>
                </a:tc>
                <a:extLst>
                  <a:ext uri="{0D108BD9-81ED-4DB2-BD59-A6C34878D82A}">
                    <a16:rowId xmlns:a16="http://schemas.microsoft.com/office/drawing/2014/main" val="590696201"/>
                  </a:ext>
                </a:extLst>
              </a:tr>
              <a:tr h="608946">
                <a:tc>
                  <a:txBody>
                    <a:bodyPr/>
                    <a:lstStyle/>
                    <a:p>
                      <a:r>
                        <a:rPr lang="en-US" sz="1800" b="0" i="0" kern="1200" dirty="0">
                          <a:solidFill>
                            <a:schemeClr val="dk1"/>
                          </a:solidFill>
                          <a:effectLst/>
                          <a:latin typeface="+mn-lt"/>
                          <a:ea typeface="+mn-ea"/>
                          <a:cs typeface="+mn-cs"/>
                        </a:rPr>
                        <a:t>Amazon DynamoDB</a:t>
                      </a:r>
                      <a:endParaRPr lang="en-IN" dirty="0"/>
                    </a:p>
                  </a:txBody>
                  <a:tcPr/>
                </a:tc>
                <a:tc>
                  <a:txBody>
                    <a:bodyPr/>
                    <a:lstStyle/>
                    <a:p>
                      <a:r>
                        <a:rPr lang="en-IN" sz="1400" b="0" i="0" kern="1200" dirty="0">
                          <a:solidFill>
                            <a:schemeClr val="dk1"/>
                          </a:solidFill>
                          <a:effectLst/>
                          <a:latin typeface="+mn-lt"/>
                          <a:ea typeface="+mn-ea"/>
                          <a:cs typeface="+mn-cs"/>
                        </a:rPr>
                        <a:t>Amazon DynamoDB is a fully managed NoSQL database service that provides fast and predictable performance with seamless scalability. It is designed to scale horizontally and can handle massive amounts of data with low latency and high throughput. DynamoDB is a popular choice for applications that require single-digit millisecond latency for reading and writing data.</a:t>
                      </a:r>
                      <a:endParaRPr lang="en-IN" sz="1400" dirty="0"/>
                    </a:p>
                  </a:txBody>
                  <a:tcPr/>
                </a:tc>
                <a:extLst>
                  <a:ext uri="{0D108BD9-81ED-4DB2-BD59-A6C34878D82A}">
                    <a16:rowId xmlns:a16="http://schemas.microsoft.com/office/drawing/2014/main" val="4067451187"/>
                  </a:ext>
                </a:extLst>
              </a:tr>
              <a:tr h="608946">
                <a:tc>
                  <a:txBody>
                    <a:bodyPr/>
                    <a:lstStyle/>
                    <a:p>
                      <a:r>
                        <a:rPr lang="en-US" sz="1800" b="0" i="0" kern="1200" dirty="0">
                          <a:solidFill>
                            <a:schemeClr val="dk1"/>
                          </a:solidFill>
                          <a:effectLst/>
                          <a:latin typeface="+mn-lt"/>
                          <a:ea typeface="+mn-ea"/>
                          <a:cs typeface="+mn-cs"/>
                        </a:rPr>
                        <a:t>Amazon S3</a:t>
                      </a:r>
                      <a:endParaRPr lang="en-IN" dirty="0"/>
                    </a:p>
                  </a:txBody>
                  <a:tcPr/>
                </a:tc>
                <a:tc>
                  <a:txBody>
                    <a:bodyPr/>
                    <a:lstStyle/>
                    <a:p>
                      <a:r>
                        <a:rPr lang="en-IN" sz="1400" b="0" i="0" kern="1200" dirty="0">
                          <a:solidFill>
                            <a:schemeClr val="dk1"/>
                          </a:solidFill>
                          <a:effectLst/>
                          <a:latin typeface="+mn-lt"/>
                          <a:ea typeface="+mn-ea"/>
                          <a:cs typeface="+mn-cs"/>
                        </a:rPr>
                        <a:t>Amazon S3 is a scalable, durable, and secure object storage service by AWS, allowing easy storage, retrieval, and management of any amount of data with low-latency access and seamless integration with other AWS services.</a:t>
                      </a:r>
                      <a:endParaRPr lang="en-IN" sz="1400" dirty="0"/>
                    </a:p>
                  </a:txBody>
                  <a:tcPr/>
                </a:tc>
                <a:extLst>
                  <a:ext uri="{0D108BD9-81ED-4DB2-BD59-A6C34878D82A}">
                    <a16:rowId xmlns:a16="http://schemas.microsoft.com/office/drawing/2014/main" val="4014555109"/>
                  </a:ext>
                </a:extLst>
              </a:tr>
            </a:tbl>
          </a:graphicData>
        </a:graphic>
      </p:graphicFrame>
    </p:spTree>
    <p:extLst>
      <p:ext uri="{BB962C8B-B14F-4D97-AF65-F5344CB8AC3E}">
        <p14:creationId xmlns:p14="http://schemas.microsoft.com/office/powerpoint/2010/main" val="254923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B1487-4DC7-FE58-08FF-23D4ECF57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6585B-083F-43B2-D516-72A18289B1F5}"/>
              </a:ext>
            </a:extLst>
          </p:cNvPr>
          <p:cNvSpPr>
            <a:spLocks noGrp="1"/>
          </p:cNvSpPr>
          <p:nvPr>
            <p:ph type="title"/>
          </p:nvPr>
        </p:nvSpPr>
        <p:spPr>
          <a:xfrm>
            <a:off x="0" y="18255"/>
            <a:ext cx="10515600" cy="1325563"/>
          </a:xfrm>
        </p:spPr>
        <p:txBody>
          <a:bodyPr/>
          <a:lstStyle/>
          <a:p>
            <a:r>
              <a:rPr lang="en-IN" dirty="0"/>
              <a:t>Cost of POC</a:t>
            </a:r>
          </a:p>
        </p:txBody>
      </p:sp>
      <p:sp>
        <p:nvSpPr>
          <p:cNvPr id="3" name="Content Placeholder 2">
            <a:extLst>
              <a:ext uri="{FF2B5EF4-FFF2-40B4-BE49-F238E27FC236}">
                <a16:creationId xmlns:a16="http://schemas.microsoft.com/office/drawing/2014/main" id="{299D0DFA-B4B1-F1ED-3AF1-E7CA3C3CC577}"/>
              </a:ext>
            </a:extLst>
          </p:cNvPr>
          <p:cNvSpPr>
            <a:spLocks noGrp="1"/>
          </p:cNvSpPr>
          <p:nvPr>
            <p:ph idx="1"/>
          </p:nvPr>
        </p:nvSpPr>
        <p:spPr>
          <a:xfrm>
            <a:off x="517187" y="1115506"/>
            <a:ext cx="11331102" cy="5625762"/>
          </a:xfrm>
        </p:spPr>
        <p:txBody>
          <a:bodyPr/>
          <a:lstStyle/>
          <a:p>
            <a:r>
              <a:rPr lang="en-IN" dirty="0">
                <a:hlinkClick r:id="rId2"/>
              </a:rPr>
              <a:t>My Estimate - AWS Pricing Calculator</a:t>
            </a:r>
            <a:endParaRPr lang="en-US"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770848D5-E358-68AE-213E-8FF4EA441D92}"/>
              </a:ext>
            </a:extLst>
          </p:cNvPr>
          <p:cNvPicPr>
            <a:picLocks noChangeAspect="1"/>
          </p:cNvPicPr>
          <p:nvPr/>
        </p:nvPicPr>
        <p:blipFill>
          <a:blip r:embed="rId3"/>
          <a:stretch>
            <a:fillRect/>
          </a:stretch>
        </p:blipFill>
        <p:spPr>
          <a:xfrm>
            <a:off x="517187" y="3282927"/>
            <a:ext cx="10941612" cy="3578467"/>
          </a:xfrm>
          <a:prstGeom prst="rect">
            <a:avLst/>
          </a:prstGeom>
        </p:spPr>
      </p:pic>
      <p:pic>
        <p:nvPicPr>
          <p:cNvPr id="7" name="Picture 6">
            <a:extLst>
              <a:ext uri="{FF2B5EF4-FFF2-40B4-BE49-F238E27FC236}">
                <a16:creationId xmlns:a16="http://schemas.microsoft.com/office/drawing/2014/main" id="{7CE64EBD-23F6-1208-F3C8-E984CA524EB4}"/>
              </a:ext>
            </a:extLst>
          </p:cNvPr>
          <p:cNvPicPr>
            <a:picLocks noChangeAspect="1"/>
          </p:cNvPicPr>
          <p:nvPr/>
        </p:nvPicPr>
        <p:blipFill>
          <a:blip r:embed="rId4"/>
          <a:stretch>
            <a:fillRect/>
          </a:stretch>
        </p:blipFill>
        <p:spPr>
          <a:xfrm>
            <a:off x="517187" y="1709201"/>
            <a:ext cx="7226671" cy="1453600"/>
          </a:xfrm>
          <a:prstGeom prst="rect">
            <a:avLst/>
          </a:prstGeom>
        </p:spPr>
      </p:pic>
    </p:spTree>
    <p:extLst>
      <p:ext uri="{BB962C8B-B14F-4D97-AF65-F5344CB8AC3E}">
        <p14:creationId xmlns:p14="http://schemas.microsoft.com/office/powerpoint/2010/main" val="185723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80F79-9EE9-9A40-E7D3-ED1A186F4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C0D9E-3B71-EAEA-02DC-D736829DD1DE}"/>
              </a:ext>
            </a:extLst>
          </p:cNvPr>
          <p:cNvSpPr>
            <a:spLocks noGrp="1"/>
          </p:cNvSpPr>
          <p:nvPr>
            <p:ph type="title"/>
          </p:nvPr>
        </p:nvSpPr>
        <p:spPr>
          <a:xfrm>
            <a:off x="0" y="18255"/>
            <a:ext cx="10515600" cy="1325563"/>
          </a:xfrm>
        </p:spPr>
        <p:txBody>
          <a:bodyPr/>
          <a:lstStyle/>
          <a:p>
            <a:r>
              <a:rPr lang="en-IN" dirty="0"/>
              <a:t>Impact</a:t>
            </a:r>
          </a:p>
        </p:txBody>
      </p:sp>
      <p:sp>
        <p:nvSpPr>
          <p:cNvPr id="3" name="Content Placeholder 2">
            <a:extLst>
              <a:ext uri="{FF2B5EF4-FFF2-40B4-BE49-F238E27FC236}">
                <a16:creationId xmlns:a16="http://schemas.microsoft.com/office/drawing/2014/main" id="{E25EEB50-0A12-07EC-0FDA-57A954DBF935}"/>
              </a:ext>
            </a:extLst>
          </p:cNvPr>
          <p:cNvSpPr>
            <a:spLocks noGrp="1"/>
          </p:cNvSpPr>
          <p:nvPr>
            <p:ph idx="1"/>
          </p:nvPr>
        </p:nvSpPr>
        <p:spPr>
          <a:xfrm>
            <a:off x="517187" y="1115506"/>
            <a:ext cx="11331102" cy="5625762"/>
          </a:xfrm>
        </p:spPr>
        <p:txBody>
          <a:bodyPr>
            <a:normAutofit fontScale="55000" lnSpcReduction="20000"/>
          </a:bodyPr>
          <a:lstStyle/>
          <a:p>
            <a:r>
              <a:rPr lang="en-IN" dirty="0"/>
              <a:t>How the POC impacts IBM/Customer And Benefits across other customers as follows.</a:t>
            </a:r>
          </a:p>
          <a:p>
            <a:pPr algn="l">
              <a:buFont typeface="+mj-lt"/>
              <a:buAutoNum type="arabicPeriod"/>
            </a:pPr>
            <a:r>
              <a:rPr lang="en-US" b="1" i="0" dirty="0">
                <a:effectLst/>
                <a:latin typeface="Söhne"/>
              </a:rPr>
              <a:t>Enhanced Customer Experience</a:t>
            </a:r>
            <a:r>
              <a:rPr lang="en-US" b="0" i="0" dirty="0">
                <a:effectLst/>
                <a:latin typeface="Söhne"/>
              </a:rPr>
              <a:t>:</a:t>
            </a:r>
          </a:p>
          <a:p>
            <a:pPr marL="742950" lvl="1" indent="-285750" algn="l">
              <a:buFont typeface="+mj-lt"/>
              <a:buAutoNum type="arabicPeriod"/>
            </a:pPr>
            <a:r>
              <a:rPr lang="en-US" b="0" i="0" dirty="0">
                <a:effectLst/>
                <a:latin typeface="Söhne"/>
              </a:rPr>
              <a:t>By leveraging technologies such as artificial intelligence (AI), natural language processing (NLP), and machine learning (ML), businesses can provide personalized and responsive customer experiences.</a:t>
            </a:r>
          </a:p>
          <a:p>
            <a:pPr marL="742950" lvl="1" indent="-285750" algn="l">
              <a:buFont typeface="+mj-lt"/>
              <a:buAutoNum type="arabicPeriod"/>
            </a:pPr>
            <a:r>
              <a:rPr lang="en-US" b="0" i="0" dirty="0">
                <a:effectLst/>
                <a:latin typeface="Söhne"/>
              </a:rPr>
              <a:t>AI-powered chatbots and virtual assistants can understand customer queries, provide relevant information, and offer assistance in real-time, leading to improved customer satisfaction.</a:t>
            </a:r>
          </a:p>
          <a:p>
            <a:pPr marL="742950" lvl="1" indent="-285750" algn="l">
              <a:buFont typeface="+mj-lt"/>
              <a:buAutoNum type="arabicPeriod"/>
            </a:pPr>
            <a:r>
              <a:rPr lang="en-US" b="0" i="0" dirty="0">
                <a:effectLst/>
                <a:latin typeface="Söhne"/>
              </a:rPr>
              <a:t>These solutions can also anticipate customer needs based on historical data and interactions, allowing businesses to offer proactive support and recommendations.</a:t>
            </a:r>
          </a:p>
          <a:p>
            <a:pPr algn="l">
              <a:buFont typeface="+mj-lt"/>
              <a:buAutoNum type="arabicPeriod"/>
            </a:pPr>
            <a:r>
              <a:rPr lang="en-US" b="1" i="0" dirty="0">
                <a:effectLst/>
                <a:latin typeface="Söhne"/>
              </a:rPr>
              <a:t>Efficiency and Scalability</a:t>
            </a:r>
            <a:r>
              <a:rPr lang="en-US" b="0" i="0" dirty="0">
                <a:effectLst/>
                <a:latin typeface="Söhne"/>
              </a:rPr>
              <a:t>:</a:t>
            </a:r>
          </a:p>
          <a:p>
            <a:pPr marL="742950" lvl="1" indent="-285750" algn="l">
              <a:buFont typeface="+mj-lt"/>
              <a:buAutoNum type="arabicPeriod"/>
            </a:pPr>
            <a:r>
              <a:rPr lang="en-US" b="0" i="0" dirty="0">
                <a:effectLst/>
                <a:latin typeface="Söhne"/>
              </a:rPr>
              <a:t>Automation and AI-driven solutions can streamline business processes, reducing manual effort and increasing operational efficiency.</a:t>
            </a:r>
          </a:p>
          <a:p>
            <a:pPr marL="742950" lvl="1" indent="-285750" algn="l">
              <a:buFont typeface="+mj-lt"/>
              <a:buAutoNum type="arabicPeriod"/>
            </a:pPr>
            <a:r>
              <a:rPr lang="en-US" b="0" i="0" dirty="0">
                <a:effectLst/>
                <a:latin typeface="Söhne"/>
              </a:rPr>
              <a:t>Scalable cloud infrastructure, such as AWS, allows businesses to adapt to changing demands quickly and cost-effectively.</a:t>
            </a:r>
          </a:p>
          <a:p>
            <a:pPr marL="742950" lvl="1" indent="-285750" algn="l">
              <a:buFont typeface="+mj-lt"/>
              <a:buAutoNum type="arabicPeriod"/>
            </a:pPr>
            <a:r>
              <a:rPr lang="en-US" b="0" i="0" dirty="0">
                <a:effectLst/>
                <a:latin typeface="Söhne"/>
              </a:rPr>
              <a:t>With automated processes and scalable resources, businesses can handle increased workloads during peak periods without compromising performance or customer service quality.</a:t>
            </a:r>
          </a:p>
          <a:p>
            <a:pPr algn="l">
              <a:buFont typeface="+mj-lt"/>
              <a:buAutoNum type="arabicPeriod"/>
            </a:pPr>
            <a:r>
              <a:rPr lang="en-US" b="1" i="0" dirty="0">
                <a:effectLst/>
                <a:latin typeface="Söhne"/>
              </a:rPr>
              <a:t>Cost Saving</a:t>
            </a:r>
            <a:r>
              <a:rPr lang="en-US" b="0" i="0" dirty="0">
                <a:effectLst/>
                <a:latin typeface="Söhne"/>
              </a:rPr>
              <a:t>:</a:t>
            </a:r>
          </a:p>
          <a:p>
            <a:pPr marL="742950" lvl="1" indent="-285750" algn="l">
              <a:buFont typeface="+mj-lt"/>
              <a:buAutoNum type="arabicPeriod"/>
            </a:pPr>
            <a:r>
              <a:rPr lang="en-US" b="0" i="0" dirty="0">
                <a:effectLst/>
                <a:latin typeface="Söhne"/>
              </a:rPr>
              <a:t>Cloud-based solutions offer a pay-as-you-go pricing model, allowing businesses to avoid large upfront investments in infrastructure and software.</a:t>
            </a:r>
          </a:p>
          <a:p>
            <a:pPr marL="742950" lvl="1" indent="-285750" algn="l">
              <a:buFont typeface="+mj-lt"/>
              <a:buAutoNum type="arabicPeriod"/>
            </a:pPr>
            <a:r>
              <a:rPr lang="en-US" b="0" i="0" dirty="0">
                <a:effectLst/>
                <a:latin typeface="Söhne"/>
              </a:rPr>
              <a:t>By automating repetitive tasks and optimizing resource usage, businesses can reduce labor costs and improve overall cost efficiency.</a:t>
            </a:r>
          </a:p>
          <a:p>
            <a:pPr marL="742950" lvl="1" indent="-285750" algn="l">
              <a:buFont typeface="+mj-lt"/>
              <a:buAutoNum type="arabicPeriod"/>
            </a:pPr>
            <a:r>
              <a:rPr lang="en-US" b="0" i="0" dirty="0">
                <a:effectLst/>
                <a:latin typeface="Söhne"/>
              </a:rPr>
              <a:t>Additionally, cloud providers like AWS offer cost management tools and services that help businesses monitor, analyze, and optimize their spending.</a:t>
            </a:r>
          </a:p>
          <a:p>
            <a:pPr algn="l">
              <a:buFont typeface="+mj-lt"/>
              <a:buAutoNum type="arabicPeriod"/>
            </a:pPr>
            <a:r>
              <a:rPr lang="en-US" b="1" i="0" dirty="0">
                <a:effectLst/>
                <a:latin typeface="Söhne"/>
              </a:rPr>
              <a:t>24/7 Availability</a:t>
            </a:r>
            <a:r>
              <a:rPr lang="en-US" b="0" i="0" dirty="0">
                <a:effectLst/>
                <a:latin typeface="Söhne"/>
              </a:rPr>
              <a:t>:</a:t>
            </a:r>
          </a:p>
          <a:p>
            <a:pPr marL="742950" lvl="1" indent="-285750" algn="l">
              <a:buFont typeface="+mj-lt"/>
              <a:buAutoNum type="arabicPeriod"/>
            </a:pPr>
            <a:r>
              <a:rPr lang="en-US" b="0" i="0" dirty="0">
                <a:effectLst/>
                <a:latin typeface="Söhne"/>
              </a:rPr>
              <a:t>AI-powered chatbots and virtual assistants can provide round-the-clock support to customers, ensuring that assistance is available whenever it's needed.</a:t>
            </a:r>
          </a:p>
          <a:p>
            <a:pPr marL="742950" lvl="1" indent="-285750" algn="l">
              <a:buFont typeface="+mj-lt"/>
              <a:buAutoNum type="arabicPeriod"/>
            </a:pPr>
            <a:r>
              <a:rPr lang="en-US" b="0" i="0" dirty="0">
                <a:effectLst/>
                <a:latin typeface="Söhne"/>
              </a:rPr>
              <a:t>With cloud-based solutions, businesses can achieve high availability and reliability through features like auto-scaling, redundancy, and failover mechanisms.</a:t>
            </a:r>
          </a:p>
          <a:p>
            <a:pPr marL="742950" lvl="1" indent="-285750" algn="l">
              <a:buFont typeface="+mj-lt"/>
              <a:buAutoNum type="arabicPeriod"/>
            </a:pPr>
            <a:r>
              <a:rPr lang="en-US" b="0" i="0" dirty="0">
                <a:effectLst/>
                <a:latin typeface="Söhne"/>
              </a:rPr>
              <a:t>Automated processes and self-service options empower customers to find answers and resolve issues independently, even outside of traditional business hours.</a:t>
            </a:r>
          </a:p>
          <a:p>
            <a:pPr lvl="1"/>
            <a:endParaRPr lang="en-US" dirty="0"/>
          </a:p>
          <a:p>
            <a:endParaRPr lang="en-IN" dirty="0"/>
          </a:p>
        </p:txBody>
      </p:sp>
    </p:spTree>
    <p:extLst>
      <p:ext uri="{BB962C8B-B14F-4D97-AF65-F5344CB8AC3E}">
        <p14:creationId xmlns:p14="http://schemas.microsoft.com/office/powerpoint/2010/main" val="101555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751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IBM Plex Sans</vt:lpstr>
      <vt:lpstr>Söhne</vt:lpstr>
      <vt:lpstr>Office Theme</vt:lpstr>
      <vt:lpstr>PowerPoint Presentation</vt:lpstr>
      <vt:lpstr>About The Gen AI POC</vt:lpstr>
      <vt:lpstr>PowerPoint Presentation</vt:lpstr>
      <vt:lpstr>AWS Services Used</vt:lpstr>
      <vt:lpstr>Cost of POC</vt:lpstr>
      <vt:lpstr>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Satyanarayana Setty Katakam</dc:creator>
  <cp:lastModifiedBy>Suhasini Arava</cp:lastModifiedBy>
  <cp:revision>13</cp:revision>
  <dcterms:created xsi:type="dcterms:W3CDTF">2024-03-29T11:10:26Z</dcterms:created>
  <dcterms:modified xsi:type="dcterms:W3CDTF">2024-04-03T12:21:23Z</dcterms:modified>
</cp:coreProperties>
</file>